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1E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40" d="100"/>
          <a:sy n="40" d="100"/>
        </p:scale>
        <p:origin x="1332" y="-39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5985936"/>
            <a:ext cx="23317200" cy="12733867"/>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3429000" y="19210869"/>
            <a:ext cx="20574000" cy="8830731"/>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D962C2-A473-4023-B8AB-6CE6D1A8D2C1}"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6BC12-4EA1-4033-B184-5DA42DDBF425}" type="slidenum">
              <a:rPr lang="en-US" smtClean="0"/>
              <a:t>‹#›</a:t>
            </a:fld>
            <a:endParaRPr lang="en-US"/>
          </a:p>
        </p:txBody>
      </p:sp>
    </p:spTree>
    <p:extLst>
      <p:ext uri="{BB962C8B-B14F-4D97-AF65-F5344CB8AC3E}">
        <p14:creationId xmlns:p14="http://schemas.microsoft.com/office/powerpoint/2010/main" val="2123666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D962C2-A473-4023-B8AB-6CE6D1A8D2C1}"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6BC12-4EA1-4033-B184-5DA42DDBF425}" type="slidenum">
              <a:rPr lang="en-US" smtClean="0"/>
              <a:t>‹#›</a:t>
            </a:fld>
            <a:endParaRPr lang="en-US"/>
          </a:p>
        </p:txBody>
      </p:sp>
    </p:spTree>
    <p:extLst>
      <p:ext uri="{BB962C8B-B14F-4D97-AF65-F5344CB8AC3E}">
        <p14:creationId xmlns:p14="http://schemas.microsoft.com/office/powerpoint/2010/main" val="3780374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31027" y="1947334"/>
            <a:ext cx="5915025" cy="3099646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885952" y="1947334"/>
            <a:ext cx="17402175" cy="309964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D962C2-A473-4023-B8AB-6CE6D1A8D2C1}"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6BC12-4EA1-4033-B184-5DA42DDBF425}" type="slidenum">
              <a:rPr lang="en-US" smtClean="0"/>
              <a:t>‹#›</a:t>
            </a:fld>
            <a:endParaRPr lang="en-US"/>
          </a:p>
        </p:txBody>
      </p:sp>
    </p:spTree>
    <p:extLst>
      <p:ext uri="{BB962C8B-B14F-4D97-AF65-F5344CB8AC3E}">
        <p14:creationId xmlns:p14="http://schemas.microsoft.com/office/powerpoint/2010/main" val="395911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D962C2-A473-4023-B8AB-6CE6D1A8D2C1}"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6BC12-4EA1-4033-B184-5DA42DDBF425}" type="slidenum">
              <a:rPr lang="en-US" smtClean="0"/>
              <a:t>‹#›</a:t>
            </a:fld>
            <a:endParaRPr lang="en-US"/>
          </a:p>
        </p:txBody>
      </p:sp>
    </p:spTree>
    <p:extLst>
      <p:ext uri="{BB962C8B-B14F-4D97-AF65-F5344CB8AC3E}">
        <p14:creationId xmlns:p14="http://schemas.microsoft.com/office/powerpoint/2010/main" val="2881182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71664" y="9118611"/>
            <a:ext cx="23660100" cy="15214597"/>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1871664" y="24477144"/>
            <a:ext cx="23660100" cy="8000997"/>
          </a:xfrm>
        </p:spPr>
        <p:txBody>
          <a:bodyPr/>
          <a:lstStyle>
            <a:lvl1pPr marL="0" indent="0">
              <a:buNone/>
              <a:defRPr sz="7200">
                <a:solidFill>
                  <a:schemeClr val="tx1"/>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D962C2-A473-4023-B8AB-6CE6D1A8D2C1}"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6BC12-4EA1-4033-B184-5DA42DDBF425}" type="slidenum">
              <a:rPr lang="en-US" smtClean="0"/>
              <a:t>‹#›</a:t>
            </a:fld>
            <a:endParaRPr lang="en-US"/>
          </a:p>
        </p:txBody>
      </p:sp>
    </p:spTree>
    <p:extLst>
      <p:ext uri="{BB962C8B-B14F-4D97-AF65-F5344CB8AC3E}">
        <p14:creationId xmlns:p14="http://schemas.microsoft.com/office/powerpoint/2010/main" val="673967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5950" y="9736667"/>
            <a:ext cx="11658600" cy="232071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3887450" y="9736667"/>
            <a:ext cx="11658600" cy="232071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D962C2-A473-4023-B8AB-6CE6D1A8D2C1}" type="datetimeFigureOut">
              <a:rPr lang="en-US" smtClean="0"/>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E6BC12-4EA1-4033-B184-5DA42DDBF425}" type="slidenum">
              <a:rPr lang="en-US" smtClean="0"/>
              <a:t>‹#›</a:t>
            </a:fld>
            <a:endParaRPr lang="en-US"/>
          </a:p>
        </p:txBody>
      </p:sp>
    </p:spTree>
    <p:extLst>
      <p:ext uri="{BB962C8B-B14F-4D97-AF65-F5344CB8AC3E}">
        <p14:creationId xmlns:p14="http://schemas.microsoft.com/office/powerpoint/2010/main" val="44907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89523" y="1947342"/>
            <a:ext cx="23660100" cy="70696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889526" y="8966203"/>
            <a:ext cx="11605020" cy="439419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Edit Master text styles</a:t>
            </a:r>
          </a:p>
        </p:txBody>
      </p:sp>
      <p:sp>
        <p:nvSpPr>
          <p:cNvPr id="4" name="Content Placeholder 3"/>
          <p:cNvSpPr>
            <a:spLocks noGrp="1"/>
          </p:cNvSpPr>
          <p:nvPr>
            <p:ph sz="half" idx="2"/>
          </p:nvPr>
        </p:nvSpPr>
        <p:spPr>
          <a:xfrm>
            <a:off x="1889526" y="13360400"/>
            <a:ext cx="11605020" cy="196511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3887452" y="8966203"/>
            <a:ext cx="11662173" cy="439419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Edit Master text styles</a:t>
            </a:r>
          </a:p>
        </p:txBody>
      </p:sp>
      <p:sp>
        <p:nvSpPr>
          <p:cNvPr id="6" name="Content Placeholder 5"/>
          <p:cNvSpPr>
            <a:spLocks noGrp="1"/>
          </p:cNvSpPr>
          <p:nvPr>
            <p:ph sz="quarter" idx="4"/>
          </p:nvPr>
        </p:nvSpPr>
        <p:spPr>
          <a:xfrm>
            <a:off x="13887452" y="13360400"/>
            <a:ext cx="11662173" cy="196511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D962C2-A473-4023-B8AB-6CE6D1A8D2C1}" type="datetimeFigureOut">
              <a:rPr lang="en-US" smtClean="0"/>
              <a:t>10/24/2019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E6BC12-4EA1-4033-B184-5DA42DDBF425}" type="slidenum">
              <a:rPr lang="en-US" smtClean="0"/>
              <a:t>‹#›</a:t>
            </a:fld>
            <a:endParaRPr lang="en-US"/>
          </a:p>
        </p:txBody>
      </p:sp>
    </p:spTree>
    <p:extLst>
      <p:ext uri="{BB962C8B-B14F-4D97-AF65-F5344CB8AC3E}">
        <p14:creationId xmlns:p14="http://schemas.microsoft.com/office/powerpoint/2010/main" val="1681639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D962C2-A473-4023-B8AB-6CE6D1A8D2C1}" type="datetimeFigureOut">
              <a:rPr lang="en-US" smtClean="0"/>
              <a:t>10/24/2019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E6BC12-4EA1-4033-B184-5DA42DDBF425}" type="slidenum">
              <a:rPr lang="en-US" smtClean="0"/>
              <a:t>‹#›</a:t>
            </a:fld>
            <a:endParaRPr lang="en-US"/>
          </a:p>
        </p:txBody>
      </p:sp>
    </p:spTree>
    <p:extLst>
      <p:ext uri="{BB962C8B-B14F-4D97-AF65-F5344CB8AC3E}">
        <p14:creationId xmlns:p14="http://schemas.microsoft.com/office/powerpoint/2010/main" val="4101566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962C2-A473-4023-B8AB-6CE6D1A8D2C1}" type="datetimeFigureOut">
              <a:rPr lang="en-US" smtClean="0"/>
              <a:t>10/24/2019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E6BC12-4EA1-4033-B184-5DA42DDBF425}" type="slidenum">
              <a:rPr lang="en-US" smtClean="0"/>
              <a:t>‹#›</a:t>
            </a:fld>
            <a:endParaRPr lang="en-US"/>
          </a:p>
        </p:txBody>
      </p:sp>
    </p:spTree>
    <p:extLst>
      <p:ext uri="{BB962C8B-B14F-4D97-AF65-F5344CB8AC3E}">
        <p14:creationId xmlns:p14="http://schemas.microsoft.com/office/powerpoint/2010/main" val="845581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523" y="2438400"/>
            <a:ext cx="8847534" cy="8534400"/>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1662173" y="5266275"/>
            <a:ext cx="13887450" cy="25992667"/>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889523" y="10972800"/>
            <a:ext cx="8847534" cy="2032846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Edit Master text styles</a:t>
            </a:r>
          </a:p>
        </p:txBody>
      </p:sp>
      <p:sp>
        <p:nvSpPr>
          <p:cNvPr id="5" name="Date Placeholder 4"/>
          <p:cNvSpPr>
            <a:spLocks noGrp="1"/>
          </p:cNvSpPr>
          <p:nvPr>
            <p:ph type="dt" sz="half" idx="10"/>
          </p:nvPr>
        </p:nvSpPr>
        <p:spPr/>
        <p:txBody>
          <a:bodyPr/>
          <a:lstStyle/>
          <a:p>
            <a:fld id="{39D962C2-A473-4023-B8AB-6CE6D1A8D2C1}" type="datetimeFigureOut">
              <a:rPr lang="en-US" smtClean="0"/>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E6BC12-4EA1-4033-B184-5DA42DDBF425}" type="slidenum">
              <a:rPr lang="en-US" smtClean="0"/>
              <a:t>‹#›</a:t>
            </a:fld>
            <a:endParaRPr lang="en-US"/>
          </a:p>
        </p:txBody>
      </p:sp>
    </p:spTree>
    <p:extLst>
      <p:ext uri="{BB962C8B-B14F-4D97-AF65-F5344CB8AC3E}">
        <p14:creationId xmlns:p14="http://schemas.microsoft.com/office/powerpoint/2010/main" val="873339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523" y="2438400"/>
            <a:ext cx="8847534" cy="8534400"/>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62173" y="5266275"/>
            <a:ext cx="13887450" cy="25992667"/>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1889523" y="10972800"/>
            <a:ext cx="8847534" cy="2032846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Edit Master text styles</a:t>
            </a:r>
          </a:p>
        </p:txBody>
      </p:sp>
      <p:sp>
        <p:nvSpPr>
          <p:cNvPr id="5" name="Date Placeholder 4"/>
          <p:cNvSpPr>
            <a:spLocks noGrp="1"/>
          </p:cNvSpPr>
          <p:nvPr>
            <p:ph type="dt" sz="half" idx="10"/>
          </p:nvPr>
        </p:nvSpPr>
        <p:spPr/>
        <p:txBody>
          <a:bodyPr/>
          <a:lstStyle/>
          <a:p>
            <a:fld id="{39D962C2-A473-4023-B8AB-6CE6D1A8D2C1}" type="datetimeFigureOut">
              <a:rPr lang="en-US" smtClean="0"/>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E6BC12-4EA1-4033-B184-5DA42DDBF425}" type="slidenum">
              <a:rPr lang="en-US" smtClean="0"/>
              <a:t>‹#›</a:t>
            </a:fld>
            <a:endParaRPr lang="en-US"/>
          </a:p>
        </p:txBody>
      </p:sp>
    </p:spTree>
    <p:extLst>
      <p:ext uri="{BB962C8B-B14F-4D97-AF65-F5344CB8AC3E}">
        <p14:creationId xmlns:p14="http://schemas.microsoft.com/office/powerpoint/2010/main" val="4045805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9D962C2-A473-4023-B8AB-6CE6D1A8D2C1}" type="datetimeFigureOut">
              <a:rPr lang="en-US" smtClean="0"/>
              <a:t>10/24/2019</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F2E6BC12-4EA1-4033-B184-5DA42DDBF425}" type="slidenum">
              <a:rPr lang="en-US" smtClean="0"/>
              <a:t>‹#›</a:t>
            </a:fld>
            <a:endParaRPr lang="en-US"/>
          </a:p>
        </p:txBody>
      </p:sp>
    </p:spTree>
    <p:extLst>
      <p:ext uri="{BB962C8B-B14F-4D97-AF65-F5344CB8AC3E}">
        <p14:creationId xmlns:p14="http://schemas.microsoft.com/office/powerpoint/2010/main" val="4239956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gif"/><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330949" y="4537977"/>
            <a:ext cx="11834959" cy="643693"/>
          </a:xfrm>
          <a:prstGeom prst="rect">
            <a:avLst/>
          </a:prstGeom>
        </p:spPr>
        <p:txBody>
          <a:bodyPr/>
          <a:lst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a:lstStyle>
          <a:p>
            <a:pPr algn="ctr"/>
            <a:r>
              <a:rPr lang="en-US" sz="4800" b="1" dirty="0"/>
              <a:t>How does CIREN work?</a:t>
            </a:r>
          </a:p>
        </p:txBody>
      </p:sp>
      <p:pic>
        <p:nvPicPr>
          <p:cNvPr id="8" name="Picture 7"/>
          <p:cNvPicPr>
            <a:picLocks noChangeAspect="1" noChangeArrowheads="1"/>
          </p:cNvPicPr>
          <p:nvPr/>
        </p:nvPicPr>
        <p:blipFill>
          <a:blip r:embed="rId2" cstate="print"/>
          <a:srcRect/>
          <a:stretch>
            <a:fillRect/>
          </a:stretch>
        </p:blipFill>
        <p:spPr bwMode="auto">
          <a:xfrm>
            <a:off x="917824" y="1574743"/>
            <a:ext cx="3653406" cy="2217885"/>
          </a:xfrm>
          <a:prstGeom prst="rect">
            <a:avLst/>
          </a:prstGeom>
          <a:noFill/>
          <a:ln w="9525">
            <a:noFill/>
            <a:miter lim="800000"/>
            <a:headEnd/>
            <a:tailEnd/>
          </a:ln>
          <a:effectLst/>
        </p:spPr>
      </p:pic>
      <p:sp>
        <p:nvSpPr>
          <p:cNvPr id="9" name="Title 1"/>
          <p:cNvSpPr txBox="1">
            <a:spLocks/>
          </p:cNvSpPr>
          <p:nvPr/>
        </p:nvSpPr>
        <p:spPr>
          <a:xfrm>
            <a:off x="4034750" y="824818"/>
            <a:ext cx="19395332" cy="3717737"/>
          </a:xfrm>
          <a:prstGeom prst="rect">
            <a:avLst/>
          </a:prstGeom>
        </p:spPr>
        <p:txBody>
          <a:bodyPr/>
          <a:lst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a:lstStyle>
          <a:p>
            <a:pPr algn="ctr"/>
            <a:r>
              <a:rPr lang="en-US" b="1" dirty="0">
                <a:solidFill>
                  <a:srgbClr val="BF1E2E"/>
                </a:solidFill>
              </a:rPr>
              <a:t>C</a:t>
            </a:r>
            <a:r>
              <a:rPr lang="en-US" dirty="0"/>
              <a:t>rash </a:t>
            </a:r>
            <a:r>
              <a:rPr lang="en-US" b="1" dirty="0">
                <a:solidFill>
                  <a:srgbClr val="BF1E2E"/>
                </a:solidFill>
              </a:rPr>
              <a:t>I</a:t>
            </a:r>
            <a:r>
              <a:rPr lang="en-US" dirty="0"/>
              <a:t>njury </a:t>
            </a:r>
            <a:r>
              <a:rPr lang="en-US" b="1" dirty="0">
                <a:solidFill>
                  <a:srgbClr val="BF1E2E"/>
                </a:solidFill>
              </a:rPr>
              <a:t>R</a:t>
            </a:r>
            <a:r>
              <a:rPr lang="en-US" dirty="0"/>
              <a:t>esearch and </a:t>
            </a:r>
            <a:r>
              <a:rPr lang="en-US" b="1" dirty="0">
                <a:solidFill>
                  <a:srgbClr val="BF1E2E"/>
                </a:solidFill>
              </a:rPr>
              <a:t>E</a:t>
            </a:r>
            <a:r>
              <a:rPr lang="en-US" dirty="0"/>
              <a:t>ngineering </a:t>
            </a:r>
            <a:r>
              <a:rPr lang="en-US" b="1" dirty="0">
                <a:solidFill>
                  <a:srgbClr val="BF1E2E"/>
                </a:solidFill>
              </a:rPr>
              <a:t>N</a:t>
            </a:r>
            <a:r>
              <a:rPr lang="en-US" dirty="0"/>
              <a:t>etwork</a:t>
            </a:r>
          </a:p>
        </p:txBody>
      </p:sp>
      <p:cxnSp>
        <p:nvCxnSpPr>
          <p:cNvPr id="11" name="Straight Connector 10"/>
          <p:cNvCxnSpPr>
            <a:endCxn id="106" idx="0"/>
          </p:cNvCxnSpPr>
          <p:nvPr/>
        </p:nvCxnSpPr>
        <p:spPr>
          <a:xfrm>
            <a:off x="13716000" y="4261201"/>
            <a:ext cx="5" cy="31791194"/>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79674" y="8918578"/>
            <a:ext cx="12246890" cy="2862322"/>
          </a:xfrm>
          <a:prstGeom prst="rect">
            <a:avLst/>
          </a:prstGeom>
        </p:spPr>
        <p:txBody>
          <a:bodyPr wrap="square">
            <a:spAutoFit/>
          </a:bodyPr>
          <a:lstStyle/>
          <a:p>
            <a:r>
              <a:rPr lang="en-US" dirty="0">
                <a:ea typeface="Times New Roman" panose="02020603050405020304" pitchFamily="18" charset="0"/>
              </a:rPr>
              <a:t>CIREN is a sponsor-led multi-center research and data collection program involving a collaboration of clinicians and engineers in academia, industry, and government pursuing in-depth studies of crashes, and the resultant injuries and treatments, to improve processes and outcomes. CIREN centers are based at Level One Trauma Centers and biomechanics research laboratories. CIREN’s mission is to improve the prevention, treatment, and rehabilitation of motor vehicle crash injuries to reduce deaths, disabilities, and human and economic costs. The CIREN process combines prospective data collection with professional multi-disciplinary analysis of medical and engineering evidence to determine injury causation in every crash investigation conducted. The injury data collected under the CIREN program includes radiological images, operative notes, and pre-existing conditions that may play a role in injury severity and long-term outcome. This data is collected and reviewed by highly-regarded professionals from the medical and engineering fields. Establishing detailed biomechanical causation of all serious injuries is a key function CIREN, and is serves as a starting point for further injury and vehicle safety research.</a:t>
            </a:r>
            <a:endParaRPr lang="en-US" dirty="0"/>
          </a:p>
        </p:txBody>
      </p:sp>
      <p:sp>
        <p:nvSpPr>
          <p:cNvPr id="13" name="Rectangle 12"/>
          <p:cNvSpPr/>
          <p:nvPr/>
        </p:nvSpPr>
        <p:spPr>
          <a:xfrm>
            <a:off x="14275264" y="5373941"/>
            <a:ext cx="12600083" cy="2031325"/>
          </a:xfrm>
          <a:prstGeom prst="rect">
            <a:avLst/>
          </a:prstGeom>
        </p:spPr>
        <p:txBody>
          <a:bodyPr wrap="square">
            <a:spAutoFit/>
          </a:bodyPr>
          <a:lstStyle/>
          <a:p>
            <a:r>
              <a:rPr lang="en-US" dirty="0">
                <a:ea typeface="Times New Roman" panose="02020603050405020304" pitchFamily="18" charset="0"/>
              </a:rPr>
              <a:t>Collaboration between the medically- and engineering-oriented participants in CIREN leads to a better understanding of the issues related to injury causation and treatment for the medical side, and enables the engineers to develop better designs for automobiles, restraint systems, test devices, and evaluation criteria. Involvement in the system provides a rich learning experience, and the real-world knowledge contributed from involved parties cannot be found in a textbook. CIREN enables constructive discourse among various professionals, including vehicle designers, social workers, and first responders, that leads to a better overall understanding of the injury causation in investigated cases. CIREN brings together many facets of the motor vehicle crash and provides a more comprehensive overview of the effects of motor vehicle trauma.</a:t>
            </a:r>
            <a:endParaRPr lang="en-US" dirty="0"/>
          </a:p>
        </p:txBody>
      </p:sp>
      <p:sp>
        <p:nvSpPr>
          <p:cNvPr id="14" name="Title 1"/>
          <p:cNvSpPr txBox="1">
            <a:spLocks/>
          </p:cNvSpPr>
          <p:nvPr/>
        </p:nvSpPr>
        <p:spPr>
          <a:xfrm>
            <a:off x="2676835" y="8151405"/>
            <a:ext cx="8661621" cy="700719"/>
          </a:xfrm>
          <a:prstGeom prst="rect">
            <a:avLst/>
          </a:prstGeom>
        </p:spPr>
        <p:txBody>
          <a:bodyPr/>
          <a:lst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a:lstStyle>
          <a:p>
            <a:pPr algn="ctr"/>
            <a:r>
              <a:rPr lang="en-US" sz="4800" b="1" dirty="0"/>
              <a:t>What is CIREN?</a:t>
            </a:r>
          </a:p>
        </p:txBody>
      </p:sp>
      <p:sp>
        <p:nvSpPr>
          <p:cNvPr id="15" name="Rectangle 14"/>
          <p:cNvSpPr/>
          <p:nvPr/>
        </p:nvSpPr>
        <p:spPr>
          <a:xfrm>
            <a:off x="2626884" y="13974434"/>
            <a:ext cx="8744350" cy="235188"/>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5370084" y="13872035"/>
            <a:ext cx="0" cy="4323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113284" y="13875578"/>
            <a:ext cx="0" cy="4323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26884" y="13872035"/>
            <a:ext cx="0" cy="4323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856484" y="13864947"/>
            <a:ext cx="0" cy="4323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6200000">
            <a:off x="2313336" y="13464504"/>
            <a:ext cx="627095" cy="338554"/>
          </a:xfrm>
          <a:prstGeom prst="rect">
            <a:avLst/>
          </a:prstGeom>
          <a:noFill/>
        </p:spPr>
        <p:txBody>
          <a:bodyPr wrap="none" rtlCol="0">
            <a:spAutoFit/>
          </a:bodyPr>
          <a:lstStyle/>
          <a:p>
            <a:r>
              <a:rPr lang="en-US" sz="1600" dirty="0"/>
              <a:t>1990</a:t>
            </a:r>
          </a:p>
        </p:txBody>
      </p:sp>
      <p:sp>
        <p:nvSpPr>
          <p:cNvPr id="21" name="TextBox 20"/>
          <p:cNvSpPr txBox="1"/>
          <p:nvPr/>
        </p:nvSpPr>
        <p:spPr>
          <a:xfrm rot="16200000">
            <a:off x="5056538" y="13464504"/>
            <a:ext cx="627095" cy="338554"/>
          </a:xfrm>
          <a:prstGeom prst="rect">
            <a:avLst/>
          </a:prstGeom>
          <a:noFill/>
        </p:spPr>
        <p:txBody>
          <a:bodyPr wrap="none" rtlCol="0">
            <a:spAutoFit/>
          </a:bodyPr>
          <a:lstStyle/>
          <a:p>
            <a:r>
              <a:rPr lang="en-US" sz="1600" dirty="0"/>
              <a:t>2000</a:t>
            </a:r>
          </a:p>
        </p:txBody>
      </p:sp>
      <p:sp>
        <p:nvSpPr>
          <p:cNvPr id="22" name="TextBox 21"/>
          <p:cNvSpPr txBox="1"/>
          <p:nvPr/>
        </p:nvSpPr>
        <p:spPr>
          <a:xfrm rot="16200000">
            <a:off x="7799738" y="13460167"/>
            <a:ext cx="627095" cy="338554"/>
          </a:xfrm>
          <a:prstGeom prst="rect">
            <a:avLst/>
          </a:prstGeom>
          <a:noFill/>
        </p:spPr>
        <p:txBody>
          <a:bodyPr wrap="none" rtlCol="0">
            <a:spAutoFit/>
          </a:bodyPr>
          <a:lstStyle/>
          <a:p>
            <a:r>
              <a:rPr lang="en-US" sz="1600" dirty="0"/>
              <a:t>2010</a:t>
            </a:r>
          </a:p>
        </p:txBody>
      </p:sp>
      <p:sp>
        <p:nvSpPr>
          <p:cNvPr id="23" name="TextBox 22"/>
          <p:cNvSpPr txBox="1"/>
          <p:nvPr/>
        </p:nvSpPr>
        <p:spPr>
          <a:xfrm rot="16200000">
            <a:off x="10542936" y="13464503"/>
            <a:ext cx="627095" cy="338554"/>
          </a:xfrm>
          <a:prstGeom prst="rect">
            <a:avLst/>
          </a:prstGeom>
          <a:noFill/>
        </p:spPr>
        <p:txBody>
          <a:bodyPr wrap="none" rtlCol="0">
            <a:spAutoFit/>
          </a:bodyPr>
          <a:lstStyle/>
          <a:p>
            <a:r>
              <a:rPr lang="en-US" sz="1600" dirty="0"/>
              <a:t>2020</a:t>
            </a:r>
          </a:p>
        </p:txBody>
      </p:sp>
      <p:sp>
        <p:nvSpPr>
          <p:cNvPr id="24" name="Left Brace 23"/>
          <p:cNvSpPr/>
          <p:nvPr/>
        </p:nvSpPr>
        <p:spPr>
          <a:xfrm rot="5400000">
            <a:off x="7323357" y="12566522"/>
            <a:ext cx="211798" cy="136805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2769989" y="12637532"/>
            <a:ext cx="1507144" cy="523220"/>
          </a:xfrm>
          <a:prstGeom prst="rect">
            <a:avLst/>
          </a:prstGeom>
          <a:noFill/>
        </p:spPr>
        <p:txBody>
          <a:bodyPr wrap="none" rtlCol="0">
            <a:spAutoFit/>
          </a:bodyPr>
          <a:lstStyle/>
          <a:p>
            <a:pPr algn="ctr"/>
            <a:r>
              <a:rPr lang="en-US" sz="1400" dirty="0"/>
              <a:t>Hospital Studies</a:t>
            </a:r>
          </a:p>
          <a:p>
            <a:pPr algn="ctr"/>
            <a:r>
              <a:rPr lang="en-US" sz="1400" dirty="0"/>
              <a:t>(four sites)</a:t>
            </a:r>
          </a:p>
        </p:txBody>
      </p:sp>
      <p:sp>
        <p:nvSpPr>
          <p:cNvPr id="26" name="TextBox 25"/>
          <p:cNvSpPr txBox="1"/>
          <p:nvPr/>
        </p:nvSpPr>
        <p:spPr>
          <a:xfrm>
            <a:off x="2273020" y="14631908"/>
            <a:ext cx="2148345" cy="523220"/>
          </a:xfrm>
          <a:prstGeom prst="rect">
            <a:avLst/>
          </a:prstGeom>
          <a:noFill/>
        </p:spPr>
        <p:txBody>
          <a:bodyPr wrap="none" rtlCol="0">
            <a:spAutoFit/>
          </a:bodyPr>
          <a:lstStyle/>
          <a:p>
            <a:pPr algn="ctr"/>
            <a:r>
              <a:rPr lang="en-US" sz="1400" dirty="0"/>
              <a:t>GM fuel tank settlement</a:t>
            </a:r>
          </a:p>
          <a:p>
            <a:pPr algn="ctr"/>
            <a:r>
              <a:rPr lang="en-US" sz="1400" dirty="0"/>
              <a:t>(dedicated funding)</a:t>
            </a:r>
          </a:p>
        </p:txBody>
      </p:sp>
      <p:cxnSp>
        <p:nvCxnSpPr>
          <p:cNvPr id="27" name="Straight Arrow Connector 26"/>
          <p:cNvCxnSpPr/>
          <p:nvPr/>
        </p:nvCxnSpPr>
        <p:spPr>
          <a:xfrm flipV="1">
            <a:off x="4048103" y="14307970"/>
            <a:ext cx="0" cy="3650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4519477" y="14307970"/>
            <a:ext cx="4" cy="10880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96231" y="15332058"/>
            <a:ext cx="865994" cy="523220"/>
          </a:xfrm>
          <a:prstGeom prst="rect">
            <a:avLst/>
          </a:prstGeom>
          <a:noFill/>
        </p:spPr>
        <p:txBody>
          <a:bodyPr wrap="square" rtlCol="0">
            <a:spAutoFit/>
          </a:bodyPr>
          <a:lstStyle/>
          <a:p>
            <a:pPr algn="ctr"/>
            <a:r>
              <a:rPr lang="en-US" sz="1400" dirty="0"/>
              <a:t>CIREN created</a:t>
            </a:r>
          </a:p>
        </p:txBody>
      </p:sp>
      <p:cxnSp>
        <p:nvCxnSpPr>
          <p:cNvPr id="30" name="Straight Arrow Connector 29"/>
          <p:cNvCxnSpPr/>
          <p:nvPr/>
        </p:nvCxnSpPr>
        <p:spPr>
          <a:xfrm flipV="1">
            <a:off x="5090093" y="14304427"/>
            <a:ext cx="0" cy="3429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454069" y="14673054"/>
            <a:ext cx="1229520" cy="738664"/>
          </a:xfrm>
          <a:prstGeom prst="rect">
            <a:avLst/>
          </a:prstGeom>
          <a:noFill/>
        </p:spPr>
        <p:txBody>
          <a:bodyPr wrap="square" rtlCol="0">
            <a:spAutoFit/>
          </a:bodyPr>
          <a:lstStyle/>
          <a:p>
            <a:pPr algn="ctr"/>
            <a:r>
              <a:rPr lang="en-US" sz="1400" dirty="0"/>
              <a:t>Database structure created</a:t>
            </a:r>
          </a:p>
        </p:txBody>
      </p:sp>
      <p:cxnSp>
        <p:nvCxnSpPr>
          <p:cNvPr id="32" name="Straight Arrow Connector 31"/>
          <p:cNvCxnSpPr/>
          <p:nvPr/>
        </p:nvCxnSpPr>
        <p:spPr>
          <a:xfrm flipV="1">
            <a:off x="6745228" y="14307970"/>
            <a:ext cx="0" cy="3429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067480" y="14673054"/>
            <a:ext cx="1348407" cy="954107"/>
          </a:xfrm>
          <a:prstGeom prst="rect">
            <a:avLst/>
          </a:prstGeom>
          <a:noFill/>
        </p:spPr>
        <p:txBody>
          <a:bodyPr wrap="square" rtlCol="0">
            <a:spAutoFit/>
          </a:bodyPr>
          <a:lstStyle/>
          <a:p>
            <a:pPr algn="ctr"/>
            <a:r>
              <a:rPr lang="en-US" sz="1400" dirty="0"/>
              <a:t>Formalized biomechanics coding created</a:t>
            </a:r>
          </a:p>
        </p:txBody>
      </p:sp>
      <p:sp>
        <p:nvSpPr>
          <p:cNvPr id="34" name="Left Brace 33"/>
          <p:cNvSpPr/>
          <p:nvPr/>
        </p:nvSpPr>
        <p:spPr>
          <a:xfrm rot="5400000">
            <a:off x="8824424" y="12437054"/>
            <a:ext cx="204216" cy="161940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Left Brace 34"/>
          <p:cNvSpPr/>
          <p:nvPr/>
        </p:nvSpPr>
        <p:spPr>
          <a:xfrm rot="5400000">
            <a:off x="3423105" y="12358190"/>
            <a:ext cx="202037" cy="1794482"/>
          </a:xfrm>
          <a:prstGeom prst="leftBrac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Left Brace 35"/>
          <p:cNvSpPr/>
          <p:nvPr/>
        </p:nvSpPr>
        <p:spPr>
          <a:xfrm rot="5400000">
            <a:off x="5809990" y="12420869"/>
            <a:ext cx="211798" cy="165159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e 36"/>
          <p:cNvSpPr/>
          <p:nvPr/>
        </p:nvSpPr>
        <p:spPr>
          <a:xfrm rot="5400000">
            <a:off x="10581307" y="12560839"/>
            <a:ext cx="211798" cy="136805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Arrow Connector 37"/>
          <p:cNvCxnSpPr/>
          <p:nvPr/>
        </p:nvCxnSpPr>
        <p:spPr>
          <a:xfrm flipV="1">
            <a:off x="9736237" y="14319060"/>
            <a:ext cx="0" cy="3429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074066" y="14661964"/>
            <a:ext cx="1348407" cy="523220"/>
          </a:xfrm>
          <a:prstGeom prst="rect">
            <a:avLst/>
          </a:prstGeom>
          <a:noFill/>
        </p:spPr>
        <p:txBody>
          <a:bodyPr wrap="square" rtlCol="0">
            <a:spAutoFit/>
          </a:bodyPr>
          <a:lstStyle/>
          <a:p>
            <a:pPr algn="ctr"/>
            <a:r>
              <a:rPr lang="en-US" sz="1400" dirty="0"/>
              <a:t>New NHTSA data system</a:t>
            </a:r>
          </a:p>
        </p:txBody>
      </p:sp>
      <p:sp>
        <p:nvSpPr>
          <p:cNvPr id="40" name="TextBox 39"/>
          <p:cNvSpPr txBox="1"/>
          <p:nvPr/>
        </p:nvSpPr>
        <p:spPr>
          <a:xfrm>
            <a:off x="5423418" y="12623885"/>
            <a:ext cx="997388" cy="523220"/>
          </a:xfrm>
          <a:prstGeom prst="rect">
            <a:avLst/>
          </a:prstGeom>
          <a:noFill/>
        </p:spPr>
        <p:txBody>
          <a:bodyPr wrap="none" rtlCol="0">
            <a:spAutoFit/>
          </a:bodyPr>
          <a:lstStyle/>
          <a:p>
            <a:pPr algn="ctr"/>
            <a:r>
              <a:rPr lang="en-US" sz="1400" dirty="0"/>
              <a:t>Phase I</a:t>
            </a:r>
          </a:p>
          <a:p>
            <a:pPr algn="ctr"/>
            <a:r>
              <a:rPr lang="en-US" sz="1400" dirty="0"/>
              <a:t>(ten sites)</a:t>
            </a:r>
          </a:p>
        </p:txBody>
      </p:sp>
      <p:sp>
        <p:nvSpPr>
          <p:cNvPr id="41" name="TextBox 40"/>
          <p:cNvSpPr txBox="1"/>
          <p:nvPr/>
        </p:nvSpPr>
        <p:spPr>
          <a:xfrm>
            <a:off x="6848116" y="12623885"/>
            <a:ext cx="1162498" cy="523220"/>
          </a:xfrm>
          <a:prstGeom prst="rect">
            <a:avLst/>
          </a:prstGeom>
          <a:noFill/>
        </p:spPr>
        <p:txBody>
          <a:bodyPr wrap="none" rtlCol="0">
            <a:spAutoFit/>
          </a:bodyPr>
          <a:lstStyle/>
          <a:p>
            <a:pPr algn="ctr"/>
            <a:r>
              <a:rPr lang="en-US" sz="1400" dirty="0"/>
              <a:t>Phase II</a:t>
            </a:r>
          </a:p>
          <a:p>
            <a:pPr algn="ctr"/>
            <a:r>
              <a:rPr lang="en-US" sz="1400" dirty="0"/>
              <a:t>(eight sites)</a:t>
            </a:r>
          </a:p>
        </p:txBody>
      </p:sp>
      <p:sp>
        <p:nvSpPr>
          <p:cNvPr id="42" name="TextBox 41"/>
          <p:cNvSpPr txBox="1"/>
          <p:nvPr/>
        </p:nvSpPr>
        <p:spPr>
          <a:xfrm>
            <a:off x="8367917" y="12630170"/>
            <a:ext cx="971741" cy="523220"/>
          </a:xfrm>
          <a:prstGeom prst="rect">
            <a:avLst/>
          </a:prstGeom>
          <a:noFill/>
        </p:spPr>
        <p:txBody>
          <a:bodyPr wrap="none" rtlCol="0">
            <a:spAutoFit/>
          </a:bodyPr>
          <a:lstStyle/>
          <a:p>
            <a:pPr algn="ctr"/>
            <a:r>
              <a:rPr lang="en-US" sz="1400" dirty="0"/>
              <a:t>Phase III</a:t>
            </a:r>
          </a:p>
          <a:p>
            <a:pPr algn="ctr"/>
            <a:r>
              <a:rPr lang="en-US" sz="1400" dirty="0"/>
              <a:t>(six sites)</a:t>
            </a:r>
          </a:p>
        </p:txBody>
      </p:sp>
      <p:sp>
        <p:nvSpPr>
          <p:cNvPr id="43" name="TextBox 42"/>
          <p:cNvSpPr txBox="1"/>
          <p:nvPr/>
        </p:nvSpPr>
        <p:spPr>
          <a:xfrm>
            <a:off x="9792973" y="12633961"/>
            <a:ext cx="1779461" cy="523220"/>
          </a:xfrm>
          <a:prstGeom prst="rect">
            <a:avLst/>
          </a:prstGeom>
          <a:noFill/>
        </p:spPr>
        <p:txBody>
          <a:bodyPr wrap="none" rtlCol="0">
            <a:spAutoFit/>
          </a:bodyPr>
          <a:lstStyle/>
          <a:p>
            <a:pPr algn="ctr"/>
            <a:r>
              <a:rPr lang="en-US" sz="1400" dirty="0"/>
              <a:t>Phase IV</a:t>
            </a:r>
          </a:p>
          <a:p>
            <a:pPr algn="ctr"/>
            <a:r>
              <a:rPr lang="en-US" sz="1400" dirty="0"/>
              <a:t>(five enrollment sites)</a:t>
            </a:r>
          </a:p>
        </p:txBody>
      </p:sp>
      <p:cxnSp>
        <p:nvCxnSpPr>
          <p:cNvPr id="44" name="Straight Arrow Connector 43"/>
          <p:cNvCxnSpPr/>
          <p:nvPr/>
        </p:nvCxnSpPr>
        <p:spPr>
          <a:xfrm flipV="1">
            <a:off x="8116827" y="14319060"/>
            <a:ext cx="0" cy="3429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42623" y="14676631"/>
            <a:ext cx="1348407" cy="1169551"/>
          </a:xfrm>
          <a:prstGeom prst="rect">
            <a:avLst/>
          </a:prstGeom>
          <a:noFill/>
        </p:spPr>
        <p:txBody>
          <a:bodyPr wrap="square" rtlCol="0">
            <a:spAutoFit/>
          </a:bodyPr>
          <a:lstStyle/>
          <a:p>
            <a:pPr algn="ctr"/>
            <a:r>
              <a:rPr lang="en-US" sz="1400" dirty="0"/>
              <a:t>Peer review process and web-based case reviews initiated</a:t>
            </a:r>
          </a:p>
        </p:txBody>
      </p:sp>
      <p:sp>
        <p:nvSpPr>
          <p:cNvPr id="48" name="Title 1"/>
          <p:cNvSpPr txBox="1">
            <a:spLocks/>
          </p:cNvSpPr>
          <p:nvPr/>
        </p:nvSpPr>
        <p:spPr>
          <a:xfrm>
            <a:off x="2676835" y="24616130"/>
            <a:ext cx="8661621" cy="1177605"/>
          </a:xfrm>
          <a:prstGeom prst="rect">
            <a:avLst/>
          </a:prstGeom>
        </p:spPr>
        <p:txBody>
          <a:bodyPr/>
          <a:lst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a:lstStyle>
          <a:p>
            <a:pPr algn="ctr"/>
            <a:r>
              <a:rPr lang="en-US" sz="4800" b="1" dirty="0"/>
              <a:t>Core Functions</a:t>
            </a:r>
          </a:p>
        </p:txBody>
      </p:sp>
      <p:sp>
        <p:nvSpPr>
          <p:cNvPr id="49" name="Content Placeholder 2"/>
          <p:cNvSpPr txBox="1">
            <a:spLocks/>
          </p:cNvSpPr>
          <p:nvPr/>
        </p:nvSpPr>
        <p:spPr>
          <a:xfrm>
            <a:off x="2876537" y="25514321"/>
            <a:ext cx="4110094" cy="2094779"/>
          </a:xfrm>
          <a:prstGeom prst="rect">
            <a:avLst/>
          </a:prstGeom>
          <a:solidFill>
            <a:srgbClr val="117EC2"/>
          </a:solidFill>
          <a:ln>
            <a:solidFill>
              <a:schemeClr val="bg1"/>
            </a:solidFill>
          </a:ln>
        </p:spPr>
        <p:txBody>
          <a:bodyPr>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Font typeface="Arial" panose="020B0604020202020204" pitchFamily="34" charset="0"/>
              <a:buNone/>
            </a:pPr>
            <a:r>
              <a:rPr lang="en-US" sz="1800" b="1" u="sng" dirty="0">
                <a:solidFill>
                  <a:schemeClr val="bg1"/>
                </a:solidFill>
              </a:rPr>
              <a:t>Database</a:t>
            </a:r>
          </a:p>
          <a:p>
            <a:pPr marL="119063" indent="-119063">
              <a:lnSpc>
                <a:spcPct val="100000"/>
              </a:lnSpc>
              <a:spcBef>
                <a:spcPts val="0"/>
              </a:spcBef>
            </a:pPr>
            <a:r>
              <a:rPr lang="en-US" sz="1800" dirty="0">
                <a:solidFill>
                  <a:schemeClr val="bg1"/>
                </a:solidFill>
              </a:rPr>
              <a:t>~200 cases/year</a:t>
            </a:r>
          </a:p>
          <a:p>
            <a:pPr marL="119063" indent="-119063">
              <a:lnSpc>
                <a:spcPct val="100000"/>
              </a:lnSpc>
              <a:spcBef>
                <a:spcPts val="0"/>
              </a:spcBef>
            </a:pPr>
            <a:r>
              <a:rPr lang="en-US" sz="1800" dirty="0">
                <a:solidFill>
                  <a:schemeClr val="bg1"/>
                </a:solidFill>
              </a:rPr>
              <a:t>&gt;5,500 total cases since inception</a:t>
            </a:r>
          </a:p>
          <a:p>
            <a:pPr marL="119063" indent="-119063">
              <a:lnSpc>
                <a:spcPct val="100000"/>
              </a:lnSpc>
              <a:spcBef>
                <a:spcPts val="0"/>
              </a:spcBef>
            </a:pPr>
            <a:r>
              <a:rPr lang="en-US" sz="1800" dirty="0">
                <a:solidFill>
                  <a:schemeClr val="bg1"/>
                </a:solidFill>
              </a:rPr>
              <a:t>Detailed biomechanics coding</a:t>
            </a:r>
          </a:p>
          <a:p>
            <a:pPr marL="119063" indent="-119063">
              <a:lnSpc>
                <a:spcPct val="100000"/>
              </a:lnSpc>
              <a:spcBef>
                <a:spcPts val="0"/>
              </a:spcBef>
            </a:pPr>
            <a:r>
              <a:rPr lang="en-US" sz="1800" dirty="0">
                <a:solidFill>
                  <a:schemeClr val="bg1"/>
                </a:solidFill>
              </a:rPr>
              <a:t>DICOM (digital radiology) repository</a:t>
            </a:r>
          </a:p>
          <a:p>
            <a:pPr marL="119063" indent="-119063">
              <a:lnSpc>
                <a:spcPct val="100000"/>
              </a:lnSpc>
              <a:spcBef>
                <a:spcPts val="0"/>
              </a:spcBef>
            </a:pPr>
            <a:r>
              <a:rPr lang="en-US" sz="1800" dirty="0">
                <a:solidFill>
                  <a:schemeClr val="bg1"/>
                </a:solidFill>
              </a:rPr>
              <a:t>Shared design (CDAN: CISS, SCI)</a:t>
            </a:r>
          </a:p>
          <a:p>
            <a:pPr marL="119063" indent="-119063">
              <a:lnSpc>
                <a:spcPct val="100000"/>
              </a:lnSpc>
              <a:spcBef>
                <a:spcPts val="0"/>
              </a:spcBef>
            </a:pPr>
            <a:r>
              <a:rPr lang="en-US" sz="1800" dirty="0">
                <a:solidFill>
                  <a:schemeClr val="bg1"/>
                </a:solidFill>
              </a:rPr>
              <a:t>Public case viewer</a:t>
            </a:r>
          </a:p>
        </p:txBody>
      </p:sp>
      <p:sp>
        <p:nvSpPr>
          <p:cNvPr id="50" name="Content Placeholder 2"/>
          <p:cNvSpPr txBox="1">
            <a:spLocks/>
          </p:cNvSpPr>
          <p:nvPr/>
        </p:nvSpPr>
        <p:spPr>
          <a:xfrm>
            <a:off x="6986630" y="26948420"/>
            <a:ext cx="4335355" cy="2187621"/>
          </a:xfrm>
          <a:prstGeom prst="rect">
            <a:avLst/>
          </a:prstGeom>
          <a:solidFill>
            <a:srgbClr val="FFC90F"/>
          </a:solidFill>
          <a:ln>
            <a:solidFill>
              <a:schemeClr val="bg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a:latin typeface="+mn-lt"/>
              </a:rPr>
              <a:t>Knowledgebase</a:t>
            </a:r>
          </a:p>
          <a:p>
            <a:pPr marL="119063" indent="-119063">
              <a:spcBef>
                <a:spcPts val="0"/>
              </a:spcBef>
            </a:pPr>
            <a:r>
              <a:rPr lang="en-US" dirty="0">
                <a:latin typeface="+mn-lt"/>
              </a:rPr>
              <a:t>Physicians</a:t>
            </a:r>
          </a:p>
          <a:p>
            <a:pPr marL="119063" indent="-119063">
              <a:spcBef>
                <a:spcPts val="0"/>
              </a:spcBef>
            </a:pPr>
            <a:r>
              <a:rPr lang="en-US" dirty="0">
                <a:latin typeface="+mn-lt"/>
              </a:rPr>
              <a:t>Engineers</a:t>
            </a:r>
          </a:p>
          <a:p>
            <a:pPr marL="119063" indent="-119063">
              <a:spcBef>
                <a:spcPts val="0"/>
              </a:spcBef>
            </a:pPr>
            <a:r>
              <a:rPr lang="en-US" dirty="0">
                <a:latin typeface="+mn-lt"/>
              </a:rPr>
              <a:t>Epidemiologists</a:t>
            </a:r>
          </a:p>
          <a:p>
            <a:pPr marL="119063" indent="-119063">
              <a:spcBef>
                <a:spcPts val="0"/>
              </a:spcBef>
            </a:pPr>
            <a:r>
              <a:rPr lang="en-US" dirty="0">
                <a:latin typeface="+mn-lt"/>
              </a:rPr>
              <a:t>Crash investigators</a:t>
            </a:r>
          </a:p>
          <a:p>
            <a:pPr marL="119063" indent="-119063">
              <a:spcBef>
                <a:spcPts val="0"/>
              </a:spcBef>
            </a:pPr>
            <a:r>
              <a:rPr lang="en-US" dirty="0">
                <a:latin typeface="+mn-lt"/>
              </a:rPr>
              <a:t>Industry</a:t>
            </a:r>
          </a:p>
          <a:p>
            <a:pPr marL="119063" indent="-119063">
              <a:spcBef>
                <a:spcPts val="0"/>
              </a:spcBef>
            </a:pPr>
            <a:r>
              <a:rPr lang="en-US" dirty="0">
                <a:latin typeface="+mn-lt"/>
              </a:rPr>
              <a:t>Students</a:t>
            </a:r>
          </a:p>
          <a:p>
            <a:pPr marL="119063" indent="-119063">
              <a:spcBef>
                <a:spcPts val="0"/>
              </a:spcBef>
            </a:pPr>
            <a:r>
              <a:rPr lang="en-US" dirty="0">
                <a:latin typeface="+mn-lt"/>
              </a:rPr>
              <a:t>NHTSA</a:t>
            </a:r>
          </a:p>
        </p:txBody>
      </p:sp>
      <p:sp>
        <p:nvSpPr>
          <p:cNvPr id="51" name="Content Placeholder 2"/>
          <p:cNvSpPr txBox="1">
            <a:spLocks/>
          </p:cNvSpPr>
          <p:nvPr/>
        </p:nvSpPr>
        <p:spPr>
          <a:xfrm>
            <a:off x="2876536" y="27609100"/>
            <a:ext cx="4110094" cy="1531075"/>
          </a:xfrm>
          <a:prstGeom prst="rect">
            <a:avLst/>
          </a:prstGeom>
          <a:solidFill>
            <a:srgbClr val="BF1E2E"/>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a:solidFill>
                  <a:schemeClr val="bg1"/>
                </a:solidFill>
                <a:latin typeface="+mn-lt"/>
              </a:rPr>
              <a:t>Catalyst</a:t>
            </a:r>
          </a:p>
          <a:p>
            <a:pPr marL="119063" indent="-119063">
              <a:lnSpc>
                <a:spcPct val="110000"/>
              </a:lnSpc>
              <a:spcBef>
                <a:spcPts val="0"/>
              </a:spcBef>
            </a:pPr>
            <a:r>
              <a:rPr lang="en-US" dirty="0">
                <a:solidFill>
                  <a:schemeClr val="bg1"/>
                </a:solidFill>
                <a:latin typeface="+mn-lt"/>
              </a:rPr>
              <a:t>Drives hypothesis generation</a:t>
            </a:r>
          </a:p>
          <a:p>
            <a:pPr marL="119063" indent="-119063">
              <a:lnSpc>
                <a:spcPct val="110000"/>
              </a:lnSpc>
              <a:spcBef>
                <a:spcPts val="0"/>
              </a:spcBef>
            </a:pPr>
            <a:r>
              <a:rPr lang="en-US" dirty="0">
                <a:solidFill>
                  <a:schemeClr val="bg1"/>
                </a:solidFill>
                <a:latin typeface="+mn-lt"/>
              </a:rPr>
              <a:t>Supports research initiatives</a:t>
            </a:r>
          </a:p>
          <a:p>
            <a:pPr marL="119063" indent="-119063">
              <a:lnSpc>
                <a:spcPct val="110000"/>
              </a:lnSpc>
              <a:spcBef>
                <a:spcPts val="0"/>
              </a:spcBef>
            </a:pPr>
            <a:r>
              <a:rPr lang="en-US" dirty="0">
                <a:solidFill>
                  <a:schemeClr val="bg1"/>
                </a:solidFill>
                <a:latin typeface="+mn-lt"/>
              </a:rPr>
              <a:t>Critical link between real-world and crash lab</a:t>
            </a:r>
          </a:p>
        </p:txBody>
      </p:sp>
      <p:sp>
        <p:nvSpPr>
          <p:cNvPr id="52" name="Content Placeholder 2"/>
          <p:cNvSpPr txBox="1">
            <a:spLocks/>
          </p:cNvSpPr>
          <p:nvPr/>
        </p:nvSpPr>
        <p:spPr>
          <a:xfrm>
            <a:off x="6987156" y="25523729"/>
            <a:ext cx="4334830" cy="1400718"/>
          </a:xfrm>
          <a:prstGeom prst="rect">
            <a:avLst/>
          </a:prstGeom>
          <a:solidFill>
            <a:srgbClr val="A0A1A0"/>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u="sng" dirty="0">
                <a:latin typeface="+mn-lt"/>
              </a:rPr>
              <a:t>Sentinel</a:t>
            </a:r>
          </a:p>
          <a:p>
            <a:pPr marL="119063" indent="-119063">
              <a:spcBef>
                <a:spcPts val="0"/>
              </a:spcBef>
            </a:pPr>
            <a:r>
              <a:rPr lang="en-US" dirty="0">
                <a:latin typeface="+mn-lt"/>
              </a:rPr>
              <a:t>Early problem identification</a:t>
            </a:r>
          </a:p>
          <a:p>
            <a:pPr marL="119063" indent="-119063">
              <a:spcBef>
                <a:spcPts val="0"/>
              </a:spcBef>
            </a:pPr>
            <a:r>
              <a:rPr lang="en-US" dirty="0">
                <a:latin typeface="+mn-lt"/>
              </a:rPr>
              <a:t>Quick response to NHTSA directives</a:t>
            </a:r>
          </a:p>
          <a:p>
            <a:pPr marL="119063" indent="-119063">
              <a:spcBef>
                <a:spcPts val="0"/>
              </a:spcBef>
            </a:pPr>
            <a:r>
              <a:rPr lang="en-US" dirty="0">
                <a:latin typeface="+mn-lt"/>
              </a:rPr>
              <a:t>Safety experts getting first look</a:t>
            </a:r>
          </a:p>
        </p:txBody>
      </p:sp>
      <p:sp>
        <p:nvSpPr>
          <p:cNvPr id="61" name="Title 1"/>
          <p:cNvSpPr txBox="1">
            <a:spLocks/>
          </p:cNvSpPr>
          <p:nvPr/>
        </p:nvSpPr>
        <p:spPr>
          <a:xfrm>
            <a:off x="2676835" y="11799949"/>
            <a:ext cx="8661621" cy="1177605"/>
          </a:xfrm>
          <a:prstGeom prst="rect">
            <a:avLst/>
          </a:prstGeom>
        </p:spPr>
        <p:txBody>
          <a:bodyPr/>
          <a:lst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a:lstStyle>
          <a:p>
            <a:pPr algn="ctr"/>
            <a:r>
              <a:rPr lang="en-US" sz="4800" b="1" dirty="0"/>
              <a:t>Program History</a:t>
            </a:r>
          </a:p>
        </p:txBody>
      </p:sp>
      <p:sp>
        <p:nvSpPr>
          <p:cNvPr id="62" name="Title 1"/>
          <p:cNvSpPr txBox="1">
            <a:spLocks/>
          </p:cNvSpPr>
          <p:nvPr/>
        </p:nvSpPr>
        <p:spPr>
          <a:xfrm>
            <a:off x="2676835" y="4502119"/>
            <a:ext cx="8661621" cy="715408"/>
          </a:xfrm>
          <a:prstGeom prst="rect">
            <a:avLst/>
          </a:prstGeom>
        </p:spPr>
        <p:txBody>
          <a:bodyPr/>
          <a:lst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a:lstStyle>
          <a:p>
            <a:pPr algn="ctr"/>
            <a:r>
              <a:rPr lang="en-US" sz="4800" b="1" dirty="0"/>
              <a:t>Overview</a:t>
            </a:r>
          </a:p>
        </p:txBody>
      </p:sp>
      <p:sp>
        <p:nvSpPr>
          <p:cNvPr id="64" name="Rectangle 63"/>
          <p:cNvSpPr/>
          <p:nvPr/>
        </p:nvSpPr>
        <p:spPr>
          <a:xfrm>
            <a:off x="1079673" y="5373941"/>
            <a:ext cx="11852031" cy="2585323"/>
          </a:xfrm>
          <a:prstGeom prst="rect">
            <a:avLst/>
          </a:prstGeom>
        </p:spPr>
        <p:txBody>
          <a:bodyPr wrap="square">
            <a:spAutoFit/>
          </a:bodyPr>
          <a:lstStyle/>
          <a:p>
            <a:pPr marL="285750" indent="-285750">
              <a:buFont typeface="Arial" panose="020B0604020202020204" pitchFamily="34" charset="0"/>
              <a:buChar char="•"/>
            </a:pPr>
            <a:r>
              <a:rPr lang="en-US" dirty="0"/>
              <a:t>CIREN is a real-world crash investigation program focusing on detailed assessment of injury causation</a:t>
            </a:r>
          </a:p>
          <a:p>
            <a:pPr marL="285750" indent="-285750">
              <a:buFont typeface="Arial" panose="020B0604020202020204" pitchFamily="34" charset="0"/>
              <a:buChar char="•"/>
            </a:pPr>
            <a:r>
              <a:rPr lang="en-US" dirty="0"/>
              <a:t>CIREN has primarily focused on motor vehicle occupants, but has begun a study of injured pedestrians as well</a:t>
            </a:r>
          </a:p>
          <a:p>
            <a:pPr marL="285750" indent="-285750">
              <a:buFont typeface="Arial" panose="020B0604020202020204" pitchFamily="34" charset="0"/>
              <a:buChar char="•"/>
            </a:pPr>
            <a:r>
              <a:rPr lang="en-US" dirty="0"/>
              <a:t>Case subjects are identified and enrolled at trauma centers, and participant consent yields full access to medical records</a:t>
            </a:r>
          </a:p>
          <a:p>
            <a:pPr marL="285750" indent="-285750">
              <a:buFont typeface="Arial" panose="020B0604020202020204" pitchFamily="34" charset="0"/>
              <a:buChar char="•"/>
            </a:pPr>
            <a:r>
              <a:rPr lang="en-US" dirty="0"/>
              <a:t>Crash investigation protocols are identical to other NHTSA field data collection systems (CISS, SCI) with few exceptions</a:t>
            </a:r>
          </a:p>
          <a:p>
            <a:pPr marL="285750" indent="-285750">
              <a:buFont typeface="Arial" panose="020B0604020202020204" pitchFamily="34" charset="0"/>
              <a:buChar char="•"/>
            </a:pPr>
            <a:r>
              <a:rPr lang="en-US" dirty="0"/>
              <a:t>Biomechanical engineers and medical doctors conduct in-depth review of data and develop injury causation scenarios</a:t>
            </a:r>
          </a:p>
          <a:p>
            <a:pPr marL="285750" indent="-285750">
              <a:buFont typeface="Arial" panose="020B0604020202020204" pitchFamily="34" charset="0"/>
              <a:buChar char="•"/>
            </a:pPr>
            <a:r>
              <a:rPr lang="en-US" dirty="0"/>
              <a:t>Case reviews are presented in web meetings involving the CIREN center, NHTSA, and other interested parties</a:t>
            </a:r>
          </a:p>
          <a:p>
            <a:pPr marL="285750" indent="-285750">
              <a:buFont typeface="Arial" panose="020B0604020202020204" pitchFamily="34" charset="0"/>
              <a:buChar char="•"/>
            </a:pPr>
            <a:r>
              <a:rPr lang="en-US" dirty="0"/>
              <a:t>CIREN provides engineers in academia and automobile manufacturers with detailed injury causation data to support improved safety countermeasure development</a:t>
            </a:r>
          </a:p>
          <a:p>
            <a:pPr marL="285750" indent="-285750">
              <a:buFont typeface="Arial" panose="020B0604020202020204" pitchFamily="34" charset="0"/>
              <a:buChar char="•"/>
            </a:pPr>
            <a:r>
              <a:rPr lang="en-US" dirty="0"/>
              <a:t>CIREN is led by the Human Injury Research Division with cooperation from the National Center for Statistics and Analysis</a:t>
            </a:r>
          </a:p>
        </p:txBody>
      </p:sp>
      <p:sp>
        <p:nvSpPr>
          <p:cNvPr id="67" name="Title 1"/>
          <p:cNvSpPr txBox="1">
            <a:spLocks/>
          </p:cNvSpPr>
          <p:nvPr/>
        </p:nvSpPr>
        <p:spPr>
          <a:xfrm>
            <a:off x="2676835" y="16117275"/>
            <a:ext cx="8661621" cy="780524"/>
          </a:xfrm>
          <a:prstGeom prst="rect">
            <a:avLst/>
          </a:prstGeom>
        </p:spPr>
        <p:txBody>
          <a:bodyPr/>
          <a:lst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a:lstStyle>
          <a:p>
            <a:pPr algn="ctr"/>
            <a:r>
              <a:rPr lang="en-US" sz="4800" b="1" dirty="0"/>
              <a:t>Who is CIREN?</a:t>
            </a:r>
          </a:p>
        </p:txBody>
      </p:sp>
      <p:sp>
        <p:nvSpPr>
          <p:cNvPr id="2" name="Rectangle 1"/>
          <p:cNvSpPr/>
          <p:nvPr/>
        </p:nvSpPr>
        <p:spPr>
          <a:xfrm>
            <a:off x="2033524" y="23391001"/>
            <a:ext cx="9961018" cy="923330"/>
          </a:xfrm>
          <a:prstGeom prst="rect">
            <a:avLst/>
          </a:prstGeom>
        </p:spPr>
        <p:txBody>
          <a:bodyPr wrap="square">
            <a:spAutoFit/>
          </a:bodyPr>
          <a:lstStyle/>
          <a:p>
            <a:pPr marL="0" lvl="2"/>
            <a:r>
              <a:rPr lang="en-US" dirty="0"/>
              <a:t>Medical Center (MC) – enrolls patients and investigates crashes (UMD, UAB, </a:t>
            </a:r>
            <a:r>
              <a:rPr lang="en-US" dirty="0" err="1"/>
              <a:t>Inova</a:t>
            </a:r>
            <a:r>
              <a:rPr lang="en-US" dirty="0"/>
              <a:t>)</a:t>
            </a:r>
          </a:p>
          <a:p>
            <a:pPr marL="0" lvl="2"/>
            <a:r>
              <a:rPr lang="en-US" dirty="0"/>
              <a:t>Engineering Center (EC) – conducts biomechanical analysis of cases (UVA, MCW)</a:t>
            </a:r>
          </a:p>
          <a:p>
            <a:pPr marL="0" lvl="2"/>
            <a:r>
              <a:rPr lang="en-US" dirty="0"/>
              <a:t>Integrated Center (EC+MC) – performs both Medical Center and Engineering Center roles (WFU, Emory)</a:t>
            </a:r>
          </a:p>
        </p:txBody>
      </p:sp>
      <p:sp>
        <p:nvSpPr>
          <p:cNvPr id="71" name="Title 1"/>
          <p:cNvSpPr txBox="1">
            <a:spLocks/>
          </p:cNvSpPr>
          <p:nvPr/>
        </p:nvSpPr>
        <p:spPr>
          <a:xfrm>
            <a:off x="1216847" y="29515560"/>
            <a:ext cx="11581597" cy="755567"/>
          </a:xfrm>
          <a:prstGeom prst="rect">
            <a:avLst/>
          </a:prstGeom>
        </p:spPr>
        <p:txBody>
          <a:bodyPr/>
          <a:lst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a:lstStyle>
          <a:p>
            <a:pPr algn="ctr"/>
            <a:r>
              <a:rPr lang="en-US" sz="4800" b="1" dirty="0"/>
              <a:t>CIREN Study Criteria</a:t>
            </a:r>
          </a:p>
        </p:txBody>
      </p:sp>
      <p:cxnSp>
        <p:nvCxnSpPr>
          <p:cNvPr id="120" name="Straight Arrow Connector 119"/>
          <p:cNvCxnSpPr/>
          <p:nvPr/>
        </p:nvCxnSpPr>
        <p:spPr>
          <a:xfrm flipV="1">
            <a:off x="10309736" y="14315044"/>
            <a:ext cx="0" cy="9463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9656005" y="15199046"/>
            <a:ext cx="1309111" cy="738664"/>
          </a:xfrm>
          <a:prstGeom prst="rect">
            <a:avLst/>
          </a:prstGeom>
          <a:noFill/>
        </p:spPr>
        <p:txBody>
          <a:bodyPr wrap="square" rtlCol="0">
            <a:spAutoFit/>
          </a:bodyPr>
          <a:lstStyle/>
          <a:p>
            <a:pPr algn="ctr"/>
            <a:r>
              <a:rPr lang="en-US" sz="1400" dirty="0"/>
              <a:t>Initiation of pedestrian pilot study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992" y="16788377"/>
            <a:ext cx="8777596" cy="6722121"/>
          </a:xfrm>
          <a:prstGeom prst="rect">
            <a:avLst/>
          </a:prstGeom>
        </p:spPr>
      </p:pic>
      <p:sp>
        <p:nvSpPr>
          <p:cNvPr id="122" name="Rectangle 121"/>
          <p:cNvSpPr/>
          <p:nvPr/>
        </p:nvSpPr>
        <p:spPr>
          <a:xfrm>
            <a:off x="1106905" y="30738449"/>
            <a:ext cx="5486470" cy="1446550"/>
          </a:xfrm>
          <a:prstGeom prst="rect">
            <a:avLst/>
          </a:prstGeom>
        </p:spPr>
        <p:txBody>
          <a:bodyPr wrap="square">
            <a:spAutoFit/>
          </a:bodyPr>
          <a:lstStyle/>
          <a:p>
            <a:r>
              <a:rPr lang="en-US" sz="2800" dirty="0">
                <a:solidFill>
                  <a:srgbClr val="BF1E2E"/>
                </a:solidFill>
              </a:rPr>
              <a:t>Newer vehicles in clean crashes</a:t>
            </a:r>
            <a:endParaRPr lang="en-US" sz="3200" dirty="0">
              <a:solidFill>
                <a:srgbClr val="BF1E2E"/>
              </a:solidFill>
            </a:endParaRPr>
          </a:p>
          <a:p>
            <a:pPr marL="176213" indent="-176213"/>
            <a:r>
              <a:rPr lang="en-US" sz="2000" dirty="0"/>
              <a:t>• Goal is to assess the latest safety system designs</a:t>
            </a:r>
          </a:p>
          <a:p>
            <a:pPr marL="176213" indent="-176213"/>
            <a:r>
              <a:rPr lang="en-US" sz="2000" dirty="0"/>
              <a:t>• Simple, single-event crashes preferred – similar to crash tests</a:t>
            </a:r>
          </a:p>
        </p:txBody>
      </p:sp>
      <p:sp>
        <p:nvSpPr>
          <p:cNvPr id="123" name="Rectangle 122"/>
          <p:cNvSpPr/>
          <p:nvPr/>
        </p:nvSpPr>
        <p:spPr>
          <a:xfrm>
            <a:off x="1106904" y="32065625"/>
            <a:ext cx="5486471" cy="1877437"/>
          </a:xfrm>
          <a:prstGeom prst="rect">
            <a:avLst/>
          </a:prstGeom>
        </p:spPr>
        <p:txBody>
          <a:bodyPr wrap="square">
            <a:spAutoFit/>
          </a:bodyPr>
          <a:lstStyle/>
          <a:p>
            <a:r>
              <a:rPr lang="en-US" sz="2800" dirty="0">
                <a:solidFill>
                  <a:srgbClr val="BF1E2E"/>
                </a:solidFill>
              </a:rPr>
              <a:t>Restrained occupants with serious injuries</a:t>
            </a:r>
            <a:endParaRPr lang="en-US" sz="3200" dirty="0">
              <a:solidFill>
                <a:srgbClr val="BF1E2E"/>
              </a:solidFill>
            </a:endParaRPr>
          </a:p>
          <a:p>
            <a:pPr marL="176213" indent="-176213"/>
            <a:r>
              <a:rPr lang="en-US" sz="2000" dirty="0"/>
              <a:t>• Focus on belt- and airbag-protected occupants</a:t>
            </a:r>
          </a:p>
          <a:p>
            <a:pPr marL="176213" indent="-176213"/>
            <a:r>
              <a:rPr lang="en-US" sz="2000" dirty="0"/>
              <a:t>• Generally enrolling occupants with moderate to fatal injuries</a:t>
            </a:r>
          </a:p>
        </p:txBody>
      </p:sp>
      <p:sp>
        <p:nvSpPr>
          <p:cNvPr id="124" name="Rectangle 123"/>
          <p:cNvSpPr/>
          <p:nvPr/>
        </p:nvSpPr>
        <p:spPr>
          <a:xfrm>
            <a:off x="1106904" y="33771328"/>
            <a:ext cx="5486471" cy="1446550"/>
          </a:xfrm>
          <a:prstGeom prst="rect">
            <a:avLst/>
          </a:prstGeom>
        </p:spPr>
        <p:txBody>
          <a:bodyPr wrap="square">
            <a:spAutoFit/>
          </a:bodyPr>
          <a:lstStyle/>
          <a:p>
            <a:r>
              <a:rPr lang="en-US" sz="2800" dirty="0">
                <a:solidFill>
                  <a:srgbClr val="BF1E2E"/>
                </a:solidFill>
              </a:rPr>
              <a:t>Cases with research value</a:t>
            </a:r>
            <a:endParaRPr lang="en-US" sz="3200" dirty="0">
              <a:solidFill>
                <a:srgbClr val="BF1E2E"/>
              </a:solidFill>
            </a:endParaRPr>
          </a:p>
          <a:p>
            <a:r>
              <a:rPr lang="en-US" sz="2000" dirty="0"/>
              <a:t>• Support computational modeling efforts</a:t>
            </a:r>
          </a:p>
          <a:p>
            <a:r>
              <a:rPr lang="en-US" sz="2000" dirty="0"/>
              <a:t>• Interesting injury patterns </a:t>
            </a:r>
          </a:p>
          <a:p>
            <a:r>
              <a:rPr lang="en-US" sz="2000" dirty="0"/>
              <a:t>• Purposive sample, not statistically representative</a:t>
            </a:r>
          </a:p>
        </p:txBody>
      </p:sp>
      <p:sp>
        <p:nvSpPr>
          <p:cNvPr id="126" name="Title 1"/>
          <p:cNvSpPr txBox="1">
            <a:spLocks/>
          </p:cNvSpPr>
          <p:nvPr/>
        </p:nvSpPr>
        <p:spPr>
          <a:xfrm>
            <a:off x="995009" y="30183276"/>
            <a:ext cx="5512637" cy="755567"/>
          </a:xfrm>
          <a:prstGeom prst="rect">
            <a:avLst/>
          </a:prstGeom>
        </p:spPr>
        <p:txBody>
          <a:bodyPr/>
          <a:lst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a:lstStyle>
          <a:p>
            <a:pPr algn="ctr"/>
            <a:r>
              <a:rPr lang="en-US" sz="4000" dirty="0"/>
              <a:t>Occupants</a:t>
            </a:r>
          </a:p>
        </p:txBody>
      </p:sp>
      <p:sp>
        <p:nvSpPr>
          <p:cNvPr id="128" name="Rectangle 127"/>
          <p:cNvSpPr/>
          <p:nvPr/>
        </p:nvSpPr>
        <p:spPr>
          <a:xfrm>
            <a:off x="14248817" y="7871816"/>
            <a:ext cx="4874451" cy="2308324"/>
          </a:xfrm>
          <a:prstGeom prst="rect">
            <a:avLst/>
          </a:prstGeom>
        </p:spPr>
        <p:txBody>
          <a:bodyPr wrap="square">
            <a:spAutoFit/>
          </a:bodyPr>
          <a:lstStyle/>
          <a:p>
            <a:r>
              <a:rPr lang="en-US" sz="3200" dirty="0">
                <a:solidFill>
                  <a:srgbClr val="BF1E2E"/>
                </a:solidFill>
              </a:rPr>
              <a:t>1) Data Collection</a:t>
            </a:r>
            <a:endParaRPr lang="en-US" sz="3600" dirty="0">
              <a:solidFill>
                <a:srgbClr val="BF1E2E"/>
              </a:solidFill>
            </a:endParaRPr>
          </a:p>
          <a:p>
            <a:pPr marL="236538" indent="-236538"/>
            <a:r>
              <a:rPr lang="en-US" sz="2800" dirty="0"/>
              <a:t>• Obtain consent from crash victim</a:t>
            </a:r>
          </a:p>
          <a:p>
            <a:pPr marL="236538" indent="-236538"/>
            <a:r>
              <a:rPr lang="en-US" sz="2800" dirty="0"/>
              <a:t>• Inspect vehicle and scene</a:t>
            </a:r>
          </a:p>
          <a:p>
            <a:pPr marL="236538" indent="-236538"/>
            <a:r>
              <a:rPr lang="en-US" sz="2800" dirty="0"/>
              <a:t>• Collect medical records</a:t>
            </a:r>
          </a:p>
        </p:txBody>
      </p:sp>
      <p:sp>
        <p:nvSpPr>
          <p:cNvPr id="129" name="Rectangle 128"/>
          <p:cNvSpPr/>
          <p:nvPr/>
        </p:nvSpPr>
        <p:spPr>
          <a:xfrm>
            <a:off x="20684044" y="11291930"/>
            <a:ext cx="5810083" cy="2308324"/>
          </a:xfrm>
          <a:prstGeom prst="rect">
            <a:avLst/>
          </a:prstGeom>
        </p:spPr>
        <p:txBody>
          <a:bodyPr wrap="square">
            <a:spAutoFit/>
          </a:bodyPr>
          <a:lstStyle/>
          <a:p>
            <a:r>
              <a:rPr lang="en-US" sz="3200" dirty="0">
                <a:solidFill>
                  <a:srgbClr val="BF1E2E"/>
                </a:solidFill>
              </a:rPr>
              <a:t>2) Engineering Review</a:t>
            </a:r>
            <a:endParaRPr lang="en-US" sz="3600" dirty="0">
              <a:solidFill>
                <a:srgbClr val="BF1E2E"/>
              </a:solidFill>
            </a:endParaRPr>
          </a:p>
          <a:p>
            <a:pPr marL="287338" indent="-287338"/>
            <a:r>
              <a:rPr lang="en-US" sz="2800" dirty="0"/>
              <a:t>• Establish occupant kinematics</a:t>
            </a:r>
          </a:p>
          <a:p>
            <a:pPr marL="287338" indent="-287338"/>
            <a:r>
              <a:rPr lang="en-US" sz="2800" dirty="0"/>
              <a:t>• Compare to crash tests, literature</a:t>
            </a:r>
          </a:p>
          <a:p>
            <a:pPr marL="287338" indent="-287338"/>
            <a:r>
              <a:rPr lang="en-US" sz="2800" dirty="0"/>
              <a:t>• Assign injury mechanisms and factors</a:t>
            </a:r>
          </a:p>
        </p:txBody>
      </p:sp>
      <p:sp>
        <p:nvSpPr>
          <p:cNvPr id="130" name="Rectangle 129"/>
          <p:cNvSpPr/>
          <p:nvPr/>
        </p:nvSpPr>
        <p:spPr>
          <a:xfrm>
            <a:off x="14248817" y="14742880"/>
            <a:ext cx="4832355" cy="2308324"/>
          </a:xfrm>
          <a:prstGeom prst="rect">
            <a:avLst/>
          </a:prstGeom>
        </p:spPr>
        <p:txBody>
          <a:bodyPr wrap="square">
            <a:spAutoFit/>
          </a:bodyPr>
          <a:lstStyle/>
          <a:p>
            <a:r>
              <a:rPr lang="en-US" sz="3200" dirty="0">
                <a:solidFill>
                  <a:srgbClr val="BF1E2E"/>
                </a:solidFill>
              </a:rPr>
              <a:t>3) Joint Review</a:t>
            </a:r>
            <a:endParaRPr lang="en-US" sz="3600" dirty="0">
              <a:solidFill>
                <a:srgbClr val="BF1E2E"/>
              </a:solidFill>
            </a:endParaRPr>
          </a:p>
          <a:p>
            <a:pPr marL="236538" indent="-236538"/>
            <a:r>
              <a:rPr lang="en-US" sz="2800" dirty="0"/>
              <a:t>• Web meeting with centers and NHTSA</a:t>
            </a:r>
          </a:p>
          <a:p>
            <a:pPr marL="236538" indent="-236538"/>
            <a:r>
              <a:rPr lang="en-US" sz="2800" dirty="0"/>
              <a:t>• Presentation of case details</a:t>
            </a:r>
          </a:p>
          <a:p>
            <a:pPr marL="236538" indent="-236538"/>
            <a:r>
              <a:rPr lang="en-US" sz="2800" dirty="0"/>
              <a:t>• Deliberate injury causation</a:t>
            </a:r>
          </a:p>
        </p:txBody>
      </p:sp>
      <p:sp>
        <p:nvSpPr>
          <p:cNvPr id="131" name="Rectangle 130"/>
          <p:cNvSpPr/>
          <p:nvPr/>
        </p:nvSpPr>
        <p:spPr>
          <a:xfrm>
            <a:off x="20684044" y="18193830"/>
            <a:ext cx="5810083" cy="1877437"/>
          </a:xfrm>
          <a:prstGeom prst="rect">
            <a:avLst/>
          </a:prstGeom>
        </p:spPr>
        <p:txBody>
          <a:bodyPr wrap="square">
            <a:spAutoFit/>
          </a:bodyPr>
          <a:lstStyle/>
          <a:p>
            <a:r>
              <a:rPr lang="en-US" sz="3200" dirty="0">
                <a:solidFill>
                  <a:srgbClr val="BF1E2E"/>
                </a:solidFill>
              </a:rPr>
              <a:t>4) Quality Control and Publishing</a:t>
            </a:r>
            <a:endParaRPr lang="en-US" sz="3600" dirty="0">
              <a:solidFill>
                <a:srgbClr val="BF1E2E"/>
              </a:solidFill>
            </a:endParaRPr>
          </a:p>
          <a:p>
            <a:r>
              <a:rPr lang="en-US" sz="2800" dirty="0"/>
              <a:t>• Third-party review of case content</a:t>
            </a:r>
          </a:p>
          <a:p>
            <a:r>
              <a:rPr lang="en-US" sz="2800" dirty="0"/>
              <a:t>• Final review by NHTSA</a:t>
            </a:r>
          </a:p>
          <a:p>
            <a:r>
              <a:rPr lang="en-US" sz="2800" dirty="0"/>
              <a:t>• Case published on NHTSA website</a:t>
            </a:r>
          </a:p>
        </p:txBody>
      </p:sp>
      <p:pic>
        <p:nvPicPr>
          <p:cNvPr id="13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675" r="6989"/>
          <a:stretch/>
        </p:blipFill>
        <p:spPr bwMode="auto">
          <a:xfrm>
            <a:off x="19345027" y="7422678"/>
            <a:ext cx="4408663" cy="3206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055" t="11276" r="13796" b="11675"/>
          <a:stretch/>
        </p:blipFill>
        <p:spPr bwMode="auto">
          <a:xfrm>
            <a:off x="23827290" y="7411292"/>
            <a:ext cx="2666837" cy="3203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22897" y="14340716"/>
            <a:ext cx="4671230" cy="3112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 name="Picture 134"/>
          <p:cNvPicPr>
            <a:picLocks noChangeAspect="1"/>
          </p:cNvPicPr>
          <p:nvPr/>
        </p:nvPicPr>
        <p:blipFill>
          <a:blip r:embed="rId7"/>
          <a:stretch>
            <a:fillRect/>
          </a:stretch>
        </p:blipFill>
        <p:spPr>
          <a:xfrm>
            <a:off x="19081172" y="15003461"/>
            <a:ext cx="2639797" cy="2036240"/>
          </a:xfrm>
          <a:prstGeom prst="rect">
            <a:avLst/>
          </a:prstGeom>
        </p:spPr>
      </p:pic>
      <p:pic>
        <p:nvPicPr>
          <p:cNvPr id="136" name="Picture 135"/>
          <p:cNvPicPr>
            <a:picLocks noChangeAspect="1"/>
          </p:cNvPicPr>
          <p:nvPr/>
        </p:nvPicPr>
        <p:blipFill>
          <a:blip r:embed="rId8"/>
          <a:stretch>
            <a:fillRect/>
          </a:stretch>
        </p:blipFill>
        <p:spPr>
          <a:xfrm>
            <a:off x="14989695" y="17589103"/>
            <a:ext cx="4424736" cy="3509404"/>
          </a:xfrm>
          <a:prstGeom prst="rect">
            <a:avLst/>
          </a:prstGeom>
        </p:spPr>
      </p:pic>
      <p:pic>
        <p:nvPicPr>
          <p:cNvPr id="10" name="Picture 9"/>
          <p:cNvPicPr>
            <a:picLocks noChangeAspect="1"/>
          </p:cNvPicPr>
          <p:nvPr/>
        </p:nvPicPr>
        <p:blipFill>
          <a:blip r:embed="rId9"/>
          <a:stretch>
            <a:fillRect/>
          </a:stretch>
        </p:blipFill>
        <p:spPr>
          <a:xfrm>
            <a:off x="14052385" y="10795098"/>
            <a:ext cx="6299356" cy="3339718"/>
          </a:xfrm>
          <a:prstGeom prst="rect">
            <a:avLst/>
          </a:prstGeom>
        </p:spPr>
      </p:pic>
      <p:sp>
        <p:nvSpPr>
          <p:cNvPr id="137" name="Title 1"/>
          <p:cNvSpPr txBox="1">
            <a:spLocks/>
          </p:cNvSpPr>
          <p:nvPr/>
        </p:nvSpPr>
        <p:spPr>
          <a:xfrm>
            <a:off x="7414542" y="30183276"/>
            <a:ext cx="5773337" cy="755567"/>
          </a:xfrm>
          <a:prstGeom prst="rect">
            <a:avLst/>
          </a:prstGeom>
        </p:spPr>
        <p:txBody>
          <a:bodyPr/>
          <a:lst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a:lstStyle>
          <a:p>
            <a:pPr algn="ctr"/>
            <a:r>
              <a:rPr lang="en-US" sz="4000" dirty="0"/>
              <a:t>Pedestrians</a:t>
            </a:r>
          </a:p>
        </p:txBody>
      </p:sp>
      <p:sp>
        <p:nvSpPr>
          <p:cNvPr id="138" name="Rectangle 137"/>
          <p:cNvSpPr/>
          <p:nvPr/>
        </p:nvSpPr>
        <p:spPr>
          <a:xfrm>
            <a:off x="7414543" y="32065625"/>
            <a:ext cx="5633456" cy="1754326"/>
          </a:xfrm>
          <a:prstGeom prst="rect">
            <a:avLst/>
          </a:prstGeom>
        </p:spPr>
        <p:txBody>
          <a:bodyPr wrap="square">
            <a:spAutoFit/>
          </a:bodyPr>
          <a:lstStyle/>
          <a:p>
            <a:r>
              <a:rPr lang="en-US" sz="2800" dirty="0">
                <a:solidFill>
                  <a:srgbClr val="BF1E2E"/>
                </a:solidFill>
              </a:rPr>
              <a:t>Newer vehicles moving forward</a:t>
            </a:r>
            <a:endParaRPr lang="en-US" sz="3200" dirty="0">
              <a:solidFill>
                <a:srgbClr val="BF1E2E"/>
              </a:solidFill>
            </a:endParaRPr>
          </a:p>
          <a:p>
            <a:pPr marL="176213" indent="-176213"/>
            <a:r>
              <a:rPr lang="en-US" sz="2000" dirty="0"/>
              <a:t>• Interest in modern vehicle front end design and crash avoidance technology</a:t>
            </a:r>
          </a:p>
          <a:p>
            <a:pPr marL="176213" indent="-176213"/>
            <a:r>
              <a:rPr lang="en-US" sz="2000" dirty="0"/>
              <a:t>• Passenger cars, light trucks, and vans</a:t>
            </a:r>
          </a:p>
          <a:p>
            <a:pPr marL="176213" indent="-176213"/>
            <a:r>
              <a:rPr lang="en-US" sz="2000" dirty="0"/>
              <a:t>• Pedestrian impact is only event for striking vehicle</a:t>
            </a:r>
          </a:p>
        </p:txBody>
      </p:sp>
      <p:sp>
        <p:nvSpPr>
          <p:cNvPr id="139" name="Rectangle 138"/>
          <p:cNvSpPr/>
          <p:nvPr/>
        </p:nvSpPr>
        <p:spPr>
          <a:xfrm>
            <a:off x="7414543" y="30738449"/>
            <a:ext cx="5689142" cy="1446550"/>
          </a:xfrm>
          <a:prstGeom prst="rect">
            <a:avLst/>
          </a:prstGeom>
        </p:spPr>
        <p:txBody>
          <a:bodyPr wrap="square">
            <a:spAutoFit/>
          </a:bodyPr>
          <a:lstStyle/>
          <a:p>
            <a:r>
              <a:rPr lang="en-US" sz="2800" dirty="0">
                <a:solidFill>
                  <a:srgbClr val="BF1E2E"/>
                </a:solidFill>
              </a:rPr>
              <a:t>Upright pedestrians on foot</a:t>
            </a:r>
            <a:endParaRPr lang="en-US" sz="3200" dirty="0">
              <a:solidFill>
                <a:srgbClr val="BF1E2E"/>
              </a:solidFill>
            </a:endParaRPr>
          </a:p>
          <a:p>
            <a:pPr marL="176213" indent="-176213"/>
            <a:r>
              <a:rPr lang="en-US" sz="2000" dirty="0"/>
              <a:t>• First contact with vehicle forward of top of a-pillar</a:t>
            </a:r>
          </a:p>
          <a:p>
            <a:pPr marL="176213" indent="-176213"/>
            <a:r>
              <a:rPr lang="en-US" sz="2000" dirty="0"/>
              <a:t>• Generally enrolling occupants with moderate to fatal injuries</a:t>
            </a:r>
          </a:p>
        </p:txBody>
      </p:sp>
      <p:sp>
        <p:nvSpPr>
          <p:cNvPr id="140" name="Rectangle 139"/>
          <p:cNvSpPr/>
          <p:nvPr/>
        </p:nvSpPr>
        <p:spPr>
          <a:xfrm>
            <a:off x="7414543" y="33694685"/>
            <a:ext cx="5912021" cy="2062103"/>
          </a:xfrm>
          <a:prstGeom prst="rect">
            <a:avLst/>
          </a:prstGeom>
        </p:spPr>
        <p:txBody>
          <a:bodyPr wrap="square">
            <a:spAutoFit/>
          </a:bodyPr>
          <a:lstStyle/>
          <a:p>
            <a:r>
              <a:rPr lang="en-US" sz="2800" dirty="0">
                <a:solidFill>
                  <a:srgbClr val="BF1E2E"/>
                </a:solidFill>
              </a:rPr>
              <a:t>Pilot study (2019-2020)</a:t>
            </a:r>
            <a:endParaRPr lang="en-US" sz="3200" dirty="0">
              <a:solidFill>
                <a:srgbClr val="BF1E2E"/>
              </a:solidFill>
            </a:endParaRPr>
          </a:p>
          <a:p>
            <a:pPr marL="169863" indent="-169863"/>
            <a:r>
              <a:rPr lang="en-US" sz="2000" dirty="0"/>
              <a:t>• Testing different approaches to case identification</a:t>
            </a:r>
          </a:p>
          <a:p>
            <a:pPr marL="169863" indent="-169863"/>
            <a:r>
              <a:rPr lang="en-US" sz="2000" dirty="0"/>
              <a:t>• Evaluation of new scene documentation techniques</a:t>
            </a:r>
          </a:p>
          <a:p>
            <a:pPr marL="169863" indent="-169863"/>
            <a:r>
              <a:rPr lang="en-US" sz="2000" dirty="0"/>
              <a:t>• Updating field protocols for crash avoidance</a:t>
            </a:r>
          </a:p>
          <a:p>
            <a:pPr marL="169863" indent="-169863"/>
            <a:r>
              <a:rPr lang="en-US" sz="2000" dirty="0"/>
              <a:t>• Developing pedestrian-specific kinematics and injury causation coding methods</a:t>
            </a:r>
          </a:p>
        </p:txBody>
      </p:sp>
      <p:sp>
        <p:nvSpPr>
          <p:cNvPr id="72" name="Title 1"/>
          <p:cNvSpPr txBox="1">
            <a:spLocks/>
          </p:cNvSpPr>
          <p:nvPr/>
        </p:nvSpPr>
        <p:spPr>
          <a:xfrm>
            <a:off x="14330949" y="21545149"/>
            <a:ext cx="11834959" cy="643693"/>
          </a:xfrm>
          <a:prstGeom prst="rect">
            <a:avLst/>
          </a:prstGeom>
        </p:spPr>
        <p:txBody>
          <a:bodyPr/>
          <a:lst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a:lstStyle>
          <a:p>
            <a:pPr algn="ctr"/>
            <a:r>
              <a:rPr lang="en-US" sz="4800" b="1" dirty="0"/>
              <a:t>How does CIREN enhance research?</a:t>
            </a:r>
          </a:p>
        </p:txBody>
      </p:sp>
      <p:sp>
        <p:nvSpPr>
          <p:cNvPr id="76" name="Rectangle 75"/>
          <p:cNvSpPr/>
          <p:nvPr/>
        </p:nvSpPr>
        <p:spPr>
          <a:xfrm>
            <a:off x="21456851" y="28113236"/>
            <a:ext cx="5643917" cy="2062103"/>
          </a:xfrm>
          <a:prstGeom prst="rect">
            <a:avLst/>
          </a:prstGeom>
        </p:spPr>
        <p:txBody>
          <a:bodyPr wrap="square">
            <a:spAutoFit/>
          </a:bodyPr>
          <a:lstStyle/>
          <a:p>
            <a:r>
              <a:rPr lang="en-US" sz="2800" dirty="0">
                <a:solidFill>
                  <a:srgbClr val="BF1E2E"/>
                </a:solidFill>
              </a:rPr>
              <a:t>In-depth review of safety systems</a:t>
            </a:r>
            <a:endParaRPr lang="en-US" sz="3200" dirty="0">
              <a:solidFill>
                <a:srgbClr val="BF1E2E"/>
              </a:solidFill>
            </a:endParaRPr>
          </a:p>
          <a:p>
            <a:pPr marL="169863" indent="-169863"/>
            <a:r>
              <a:rPr lang="en-US" sz="2000" dirty="0"/>
              <a:t>• Understanding the specific injury mechanism is critical to understand real-world restraint system performance</a:t>
            </a:r>
          </a:p>
          <a:p>
            <a:pPr marL="169863" indent="-169863"/>
            <a:r>
              <a:rPr lang="en-US" sz="2000" dirty="0"/>
              <a:t>• Reveal unintended consequences</a:t>
            </a:r>
          </a:p>
          <a:p>
            <a:pPr marL="169863" indent="-169863"/>
            <a:r>
              <a:rPr lang="en-US" sz="2000" dirty="0"/>
              <a:t>• Inspire deeper investigation</a:t>
            </a:r>
          </a:p>
        </p:txBody>
      </p:sp>
      <p:pic>
        <p:nvPicPr>
          <p:cNvPr id="77"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5496" t="9221" r="25496" b="9275"/>
          <a:stretch/>
        </p:blipFill>
        <p:spPr bwMode="auto">
          <a:xfrm>
            <a:off x="18881037" y="26752996"/>
            <a:ext cx="2649895" cy="440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Right Triangle 77"/>
          <p:cNvSpPr/>
          <p:nvPr/>
        </p:nvSpPr>
        <p:spPr>
          <a:xfrm flipH="1" flipV="1">
            <a:off x="19202944" y="28353046"/>
            <a:ext cx="1306286" cy="2453950"/>
          </a:xfrm>
          <a:prstGeom prst="rtTriangle">
            <a:avLst/>
          </a:prstGeom>
          <a:noFill/>
          <a:ln w="381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ight Arrow 6"/>
          <p:cNvSpPr/>
          <p:nvPr/>
        </p:nvSpPr>
        <p:spPr>
          <a:xfrm flipH="1">
            <a:off x="20509230" y="30553006"/>
            <a:ext cx="774441" cy="6997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Arrow 7"/>
          <p:cNvSpPr/>
          <p:nvPr/>
        </p:nvSpPr>
        <p:spPr>
          <a:xfrm rot="16200000" flipH="1">
            <a:off x="20069136" y="26485359"/>
            <a:ext cx="525625" cy="6997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ight Arrow 8"/>
          <p:cNvSpPr/>
          <p:nvPr/>
        </p:nvSpPr>
        <p:spPr>
          <a:xfrm rot="5400000" flipH="1">
            <a:off x="19468866" y="30646024"/>
            <a:ext cx="774441" cy="6997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17800328" y="32488712"/>
            <a:ext cx="4376458" cy="2369880"/>
          </a:xfrm>
          <a:prstGeom prst="rect">
            <a:avLst/>
          </a:prstGeom>
        </p:spPr>
        <p:txBody>
          <a:bodyPr wrap="square">
            <a:spAutoFit/>
          </a:bodyPr>
          <a:lstStyle/>
          <a:p>
            <a:r>
              <a:rPr lang="en-US" sz="2800" dirty="0">
                <a:solidFill>
                  <a:srgbClr val="BF1E2E"/>
                </a:solidFill>
              </a:rPr>
              <a:t>Rich data for reconstruction</a:t>
            </a:r>
            <a:endParaRPr lang="en-US" sz="3200" dirty="0">
              <a:solidFill>
                <a:srgbClr val="BF1E2E"/>
              </a:solidFill>
            </a:endParaRPr>
          </a:p>
          <a:p>
            <a:pPr marL="169863" indent="-169863"/>
            <a:r>
              <a:rPr lang="en-US" sz="2000" dirty="0"/>
              <a:t>• Extensive medical detail</a:t>
            </a:r>
          </a:p>
          <a:p>
            <a:pPr marL="169863" indent="-169863"/>
            <a:r>
              <a:rPr lang="en-US" sz="2000" dirty="0"/>
              <a:t>• Expert reconstruction talent</a:t>
            </a:r>
          </a:p>
          <a:p>
            <a:pPr marL="169863" indent="-169863"/>
            <a:r>
              <a:rPr lang="en-US" sz="2000" dirty="0"/>
              <a:t>• Leads to better understanding of injury mechanisms</a:t>
            </a:r>
          </a:p>
          <a:p>
            <a:pPr marL="169863" indent="-169863"/>
            <a:r>
              <a:rPr lang="en-US" sz="2000" dirty="0"/>
              <a:t>• Facilitates exploration of crash, restraint, and occupant factors</a:t>
            </a:r>
          </a:p>
        </p:txBody>
      </p:sp>
      <p:pic>
        <p:nvPicPr>
          <p:cNvPr id="83" name="Picture 82"/>
          <p:cNvPicPr>
            <a:picLocks noChangeAspect="1"/>
          </p:cNvPicPr>
          <p:nvPr/>
        </p:nvPicPr>
        <p:blipFill>
          <a:blip r:embed="rId11"/>
          <a:stretch>
            <a:fillRect/>
          </a:stretch>
        </p:blipFill>
        <p:spPr>
          <a:xfrm>
            <a:off x="14251160" y="27415042"/>
            <a:ext cx="4604360" cy="3453270"/>
          </a:xfrm>
          <a:prstGeom prst="rect">
            <a:avLst/>
          </a:prstGeom>
        </p:spPr>
      </p:pic>
      <p:sp>
        <p:nvSpPr>
          <p:cNvPr id="84" name="Rectangle 83"/>
          <p:cNvSpPr/>
          <p:nvPr/>
        </p:nvSpPr>
        <p:spPr>
          <a:xfrm>
            <a:off x="14052385" y="22546080"/>
            <a:ext cx="5172002" cy="3293209"/>
          </a:xfrm>
          <a:prstGeom prst="rect">
            <a:avLst/>
          </a:prstGeom>
        </p:spPr>
        <p:txBody>
          <a:bodyPr wrap="square">
            <a:spAutoFit/>
          </a:bodyPr>
          <a:lstStyle/>
          <a:p>
            <a:r>
              <a:rPr lang="en-US" sz="2800" dirty="0">
                <a:solidFill>
                  <a:srgbClr val="BF1E2E"/>
                </a:solidFill>
              </a:rPr>
              <a:t>Enhanced injury causation coding</a:t>
            </a:r>
            <a:endParaRPr lang="en-US" sz="3200" dirty="0">
              <a:solidFill>
                <a:srgbClr val="BF1E2E"/>
              </a:solidFill>
            </a:endParaRPr>
          </a:p>
          <a:p>
            <a:pPr marL="169863" indent="-169863"/>
            <a:r>
              <a:rPr lang="en-US" sz="2000" dirty="0"/>
              <a:t>• CIREN developed a comprehensive method to document injury causation in crashes (now used in CISS and SCI)</a:t>
            </a:r>
          </a:p>
          <a:p>
            <a:pPr marL="169863" indent="-169863"/>
            <a:r>
              <a:rPr lang="en-US" sz="2000" dirty="0"/>
              <a:t>• Access to detailed medical documentation enhances overall injury causation assessment</a:t>
            </a:r>
          </a:p>
          <a:p>
            <a:pPr marL="169863" indent="-169863"/>
            <a:r>
              <a:rPr lang="en-US" sz="2000" dirty="0"/>
              <a:t>• Identifies biomechanical loading to relate crash injury to laboratory testing</a:t>
            </a:r>
          </a:p>
          <a:p>
            <a:pPr marL="169863" indent="-169863"/>
            <a:r>
              <a:rPr lang="en-US" sz="2000" dirty="0"/>
              <a:t>• Cites relevant evidence used to support final assessment</a:t>
            </a:r>
          </a:p>
        </p:txBody>
      </p:sp>
      <p:pic>
        <p:nvPicPr>
          <p:cNvPr id="85"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344092" y="22436819"/>
            <a:ext cx="1676400" cy="361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TextBox 85"/>
          <p:cNvSpPr txBox="1"/>
          <p:nvPr/>
        </p:nvSpPr>
        <p:spPr>
          <a:xfrm>
            <a:off x="25332675" y="22094097"/>
            <a:ext cx="671851" cy="369332"/>
          </a:xfrm>
          <a:prstGeom prst="rect">
            <a:avLst/>
          </a:prstGeom>
          <a:noFill/>
        </p:spPr>
        <p:txBody>
          <a:bodyPr wrap="none" rtlCol="0">
            <a:spAutoFit/>
          </a:bodyPr>
          <a:lstStyle/>
          <a:p>
            <a:r>
              <a:rPr lang="en-US" dirty="0"/>
              <a:t>Burst</a:t>
            </a:r>
          </a:p>
        </p:txBody>
      </p:sp>
      <p:sp>
        <p:nvSpPr>
          <p:cNvPr id="87" name="TextBox 86"/>
          <p:cNvSpPr txBox="1"/>
          <p:nvPr/>
        </p:nvSpPr>
        <p:spPr>
          <a:xfrm>
            <a:off x="19756662" y="22136821"/>
            <a:ext cx="841128" cy="369332"/>
          </a:xfrm>
          <a:prstGeom prst="rect">
            <a:avLst/>
          </a:prstGeom>
          <a:noFill/>
        </p:spPr>
        <p:txBody>
          <a:bodyPr wrap="none" rtlCol="0">
            <a:spAutoFit/>
          </a:bodyPr>
          <a:lstStyle/>
          <a:p>
            <a:r>
              <a:rPr lang="en-US" dirty="0"/>
              <a:t>Wedge</a:t>
            </a:r>
          </a:p>
        </p:txBody>
      </p:sp>
      <p:sp>
        <p:nvSpPr>
          <p:cNvPr id="88" name="TextBox 87"/>
          <p:cNvSpPr txBox="1"/>
          <p:nvPr/>
        </p:nvSpPr>
        <p:spPr>
          <a:xfrm>
            <a:off x="20986021" y="22977407"/>
            <a:ext cx="1660071" cy="646331"/>
          </a:xfrm>
          <a:prstGeom prst="rect">
            <a:avLst/>
          </a:prstGeom>
          <a:noFill/>
        </p:spPr>
        <p:txBody>
          <a:bodyPr wrap="square" rtlCol="0">
            <a:spAutoFit/>
          </a:bodyPr>
          <a:lstStyle/>
          <a:p>
            <a:r>
              <a:rPr lang="en-US" dirty="0"/>
              <a:t>Flexion of torso over lap belt?</a:t>
            </a:r>
          </a:p>
        </p:txBody>
      </p:sp>
      <p:sp>
        <p:nvSpPr>
          <p:cNvPr id="89" name="TextBox 88"/>
          <p:cNvSpPr txBox="1"/>
          <p:nvPr/>
        </p:nvSpPr>
        <p:spPr>
          <a:xfrm>
            <a:off x="22852076" y="22926607"/>
            <a:ext cx="1660071" cy="1200329"/>
          </a:xfrm>
          <a:prstGeom prst="rect">
            <a:avLst/>
          </a:prstGeom>
          <a:noFill/>
        </p:spPr>
        <p:txBody>
          <a:bodyPr wrap="square" rtlCol="0">
            <a:spAutoFit/>
          </a:bodyPr>
          <a:lstStyle/>
          <a:p>
            <a:pPr algn="r"/>
            <a:r>
              <a:rPr lang="en-US" dirty="0"/>
              <a:t>Compressive load oriented along spine axis?</a:t>
            </a:r>
          </a:p>
        </p:txBody>
      </p:sp>
      <p:pic>
        <p:nvPicPr>
          <p:cNvPr id="90" name="Picture 89" descr="VLUMBAR1.BMP"/>
          <p:cNvPicPr>
            <a:picLocks noChangeAspect="1"/>
          </p:cNvPicPr>
          <p:nvPr/>
        </p:nvPicPr>
        <p:blipFill>
          <a:blip r:embed="rId13" cstate="print">
            <a:clrChange>
              <a:clrFrom>
                <a:srgbClr val="FFFFFF"/>
              </a:clrFrom>
              <a:clrTo>
                <a:srgbClr val="FFFFFF">
                  <a:alpha val="0"/>
                </a:srgbClr>
              </a:clrTo>
            </a:clrChange>
          </a:blip>
          <a:stretch>
            <a:fillRect/>
          </a:stretch>
        </p:blipFill>
        <p:spPr>
          <a:xfrm>
            <a:off x="23094509" y="24463624"/>
            <a:ext cx="1397318" cy="927311"/>
          </a:xfrm>
          <a:prstGeom prst="rect">
            <a:avLst/>
          </a:prstGeom>
        </p:spPr>
      </p:pic>
      <p:sp>
        <p:nvSpPr>
          <p:cNvPr id="91" name="Down Arrow 11"/>
          <p:cNvSpPr/>
          <p:nvPr/>
        </p:nvSpPr>
        <p:spPr>
          <a:xfrm>
            <a:off x="23085977" y="24287675"/>
            <a:ext cx="177281" cy="34523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own Arrow 12"/>
          <p:cNvSpPr/>
          <p:nvPr/>
        </p:nvSpPr>
        <p:spPr>
          <a:xfrm>
            <a:off x="23273632" y="24287675"/>
            <a:ext cx="177281" cy="34523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own Arrow 13"/>
          <p:cNvSpPr/>
          <p:nvPr/>
        </p:nvSpPr>
        <p:spPr>
          <a:xfrm>
            <a:off x="23461287" y="24287675"/>
            <a:ext cx="177281" cy="34523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own Arrow 14"/>
          <p:cNvSpPr/>
          <p:nvPr/>
        </p:nvSpPr>
        <p:spPr>
          <a:xfrm>
            <a:off x="23648941" y="24287675"/>
            <a:ext cx="177281" cy="34523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own Arrow 15"/>
          <p:cNvSpPr/>
          <p:nvPr/>
        </p:nvSpPr>
        <p:spPr>
          <a:xfrm flipV="1">
            <a:off x="23107747" y="25167841"/>
            <a:ext cx="177281" cy="34523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own Arrow 16"/>
          <p:cNvSpPr/>
          <p:nvPr/>
        </p:nvSpPr>
        <p:spPr>
          <a:xfrm flipV="1">
            <a:off x="23295402" y="25167841"/>
            <a:ext cx="177281" cy="34523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own Arrow 17"/>
          <p:cNvSpPr/>
          <p:nvPr/>
        </p:nvSpPr>
        <p:spPr>
          <a:xfrm flipV="1">
            <a:off x="23483057" y="25167841"/>
            <a:ext cx="177281" cy="34523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own Arrow 18"/>
          <p:cNvSpPr/>
          <p:nvPr/>
        </p:nvSpPr>
        <p:spPr>
          <a:xfrm flipV="1">
            <a:off x="23670711" y="25167841"/>
            <a:ext cx="177281" cy="34523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descr="COMPFRAC.BMP"/>
          <p:cNvPicPr>
            <a:picLocks noChangeAspect="1"/>
          </p:cNvPicPr>
          <p:nvPr/>
        </p:nvPicPr>
        <p:blipFill>
          <a:blip r:embed="rId14" cstate="print">
            <a:clrChange>
              <a:clrFrom>
                <a:srgbClr val="FFFFFF"/>
              </a:clrFrom>
              <a:clrTo>
                <a:srgbClr val="FFFFFF">
                  <a:alpha val="0"/>
                </a:srgbClr>
              </a:clrTo>
            </a:clrChange>
          </a:blip>
          <a:stretch>
            <a:fillRect/>
          </a:stretch>
        </p:blipFill>
        <p:spPr>
          <a:xfrm flipH="1">
            <a:off x="21131002" y="23896835"/>
            <a:ext cx="1592599" cy="1445763"/>
          </a:xfrm>
          <a:prstGeom prst="rect">
            <a:avLst/>
          </a:prstGeom>
        </p:spPr>
      </p:pic>
      <p:pic>
        <p:nvPicPr>
          <p:cNvPr id="100"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482981" y="22419886"/>
            <a:ext cx="2617787" cy="369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6"/>
          <a:stretch>
            <a:fillRect/>
          </a:stretch>
        </p:blipFill>
        <p:spPr>
          <a:xfrm>
            <a:off x="13991385" y="31739719"/>
            <a:ext cx="3876675" cy="3990975"/>
          </a:xfrm>
          <a:prstGeom prst="rect">
            <a:avLst/>
          </a:prstGeom>
        </p:spPr>
      </p:pic>
      <p:pic>
        <p:nvPicPr>
          <p:cNvPr id="4" name="Picture 3"/>
          <p:cNvPicPr>
            <a:picLocks noChangeAspect="1"/>
          </p:cNvPicPr>
          <p:nvPr/>
        </p:nvPicPr>
        <p:blipFill>
          <a:blip r:embed="rId17"/>
          <a:stretch>
            <a:fillRect/>
          </a:stretch>
        </p:blipFill>
        <p:spPr>
          <a:xfrm>
            <a:off x="21904945" y="31460669"/>
            <a:ext cx="3979716" cy="4605198"/>
          </a:xfrm>
          <a:prstGeom prst="rect">
            <a:avLst/>
          </a:prstGeom>
        </p:spPr>
      </p:pic>
      <p:sp>
        <p:nvSpPr>
          <p:cNvPr id="103" name="Rectangle 102"/>
          <p:cNvSpPr/>
          <p:nvPr/>
        </p:nvSpPr>
        <p:spPr>
          <a:xfrm>
            <a:off x="2156166" y="36112142"/>
            <a:ext cx="9699044" cy="369332"/>
          </a:xfrm>
          <a:prstGeom prst="rect">
            <a:avLst/>
          </a:prstGeom>
        </p:spPr>
        <p:txBody>
          <a:bodyPr wrap="square">
            <a:spAutoFit/>
          </a:bodyPr>
          <a:lstStyle/>
          <a:p>
            <a:r>
              <a:rPr lang="en-US" dirty="0">
                <a:solidFill>
                  <a:srgbClr val="BF1E2E"/>
                </a:solidFill>
                <a:latin typeface="Trebuchet MS" panose="020B0603020202020204" pitchFamily="34" charset="0"/>
              </a:rPr>
              <a:t>More information at </a:t>
            </a:r>
            <a:r>
              <a:rPr lang="en-US" dirty="0">
                <a:latin typeface="Trebuchet MS" panose="020B0603020202020204" pitchFamily="34" charset="0"/>
              </a:rPr>
              <a:t>https://www.nhtsa.gov/research-data/crash-injury-research</a:t>
            </a:r>
          </a:p>
        </p:txBody>
      </p:sp>
      <p:sp>
        <p:nvSpPr>
          <p:cNvPr id="104" name="Rectangle 103"/>
          <p:cNvSpPr/>
          <p:nvPr/>
        </p:nvSpPr>
        <p:spPr>
          <a:xfrm>
            <a:off x="17635257" y="36112145"/>
            <a:ext cx="6522386" cy="366847"/>
          </a:xfrm>
          <a:prstGeom prst="rect">
            <a:avLst/>
          </a:prstGeom>
        </p:spPr>
        <p:txBody>
          <a:bodyPr wrap="square">
            <a:spAutoFit/>
          </a:bodyPr>
          <a:lstStyle/>
          <a:p>
            <a:r>
              <a:rPr lang="en-US" dirty="0">
                <a:solidFill>
                  <a:srgbClr val="BF1E2E"/>
                </a:solidFill>
                <a:latin typeface="Trebuchet MS" panose="020B0603020202020204" pitchFamily="34" charset="0"/>
              </a:rPr>
              <a:t>Case viewers available at </a:t>
            </a:r>
            <a:r>
              <a:rPr lang="en-US" dirty="0">
                <a:latin typeface="Trebuchet MS" panose="020B0603020202020204" pitchFamily="34" charset="0"/>
              </a:rPr>
              <a:t>https://crashviewer.nhtsa.dot.gov</a:t>
            </a:r>
          </a:p>
        </p:txBody>
      </p:sp>
      <p:pic>
        <p:nvPicPr>
          <p:cNvPr id="105" name="Picture 104"/>
          <p:cNvPicPr>
            <a:picLocks noChangeAspect="1"/>
          </p:cNvPicPr>
          <p:nvPr/>
        </p:nvPicPr>
        <p:blipFill>
          <a:blip r:embed="rId18"/>
          <a:stretch>
            <a:fillRect/>
          </a:stretch>
        </p:blipFill>
        <p:spPr>
          <a:xfrm>
            <a:off x="23714885" y="704198"/>
            <a:ext cx="1981372" cy="3962743"/>
          </a:xfrm>
          <a:prstGeom prst="rect">
            <a:avLst/>
          </a:prstGeom>
        </p:spPr>
      </p:pic>
      <p:pic>
        <p:nvPicPr>
          <p:cNvPr id="106" name="Picture 105" descr="icons_horz.gif"/>
          <p:cNvPicPr>
            <a:picLocks noChangeAspect="1"/>
          </p:cNvPicPr>
          <p:nvPr/>
        </p:nvPicPr>
        <p:blipFill rotWithShape="1">
          <a:blip r:embed="rId19">
            <a:extLst>
              <a:ext uri="{28A0092B-C50C-407E-A947-70E740481C1C}">
                <a14:useLocalDpi xmlns:a14="http://schemas.microsoft.com/office/drawing/2010/main" val="0"/>
              </a:ext>
            </a:extLst>
          </a:blip>
          <a:srcRect t="4792" b="-1"/>
          <a:stretch/>
        </p:blipFill>
        <p:spPr>
          <a:xfrm>
            <a:off x="12720642" y="36052395"/>
            <a:ext cx="1990725" cy="489532"/>
          </a:xfrm>
          <a:prstGeom prst="rect">
            <a:avLst/>
          </a:prstGeom>
        </p:spPr>
      </p:pic>
    </p:spTree>
    <p:extLst>
      <p:ext uri="{BB962C8B-B14F-4D97-AF65-F5344CB8AC3E}">
        <p14:creationId xmlns:p14="http://schemas.microsoft.com/office/powerpoint/2010/main" val="13398018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1058</TotalTime>
  <Words>1089</Words>
  <Application>Microsoft Office PowerPoint</Application>
  <PresentationFormat>Custom</PresentationFormat>
  <Paragraphs>127</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Times New Roman</vt:lpstr>
      <vt:lpstr>Trebuchet MS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Rudd, Rodney (NHTSA)</dc:creator>
  <cp:lastModifiedBy>Rudd, Rodney (NHTSA)</cp:lastModifiedBy>
  <cp:revision>45</cp:revision>
  <dcterms:created xsi:type="dcterms:W3CDTF">2018-03-02T17:21:59Z</dcterms:created>
  <dcterms:modified xsi:type="dcterms:W3CDTF">2019-10-24T17:50:46Z</dcterms:modified>
</cp:coreProperties>
</file>