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6"/>
  </p:notesMasterIdLst>
  <p:sldIdLst>
    <p:sldId id="274" r:id="rId5"/>
  </p:sldIdLst>
  <p:sldSz cx="27432000" cy="36576000"/>
  <p:notesSz cx="27578050" cy="37585650"/>
  <p:embeddedFontLst>
    <p:embeddedFont>
      <p:font typeface="Narkisim" panose="020B0604020202020204" charset="-79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7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7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7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72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DF00"/>
    <a:srgbClr val="FDE700"/>
    <a:srgbClr val="000000"/>
    <a:srgbClr val="000066"/>
    <a:srgbClr val="FF0000"/>
    <a:srgbClr val="FF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88" autoAdjust="0"/>
    <p:restoredTop sz="95976" autoAdjust="0"/>
  </p:normalViewPr>
  <p:slideViewPr>
    <p:cSldViewPr>
      <p:cViewPr varScale="1">
        <p:scale>
          <a:sx n="20" d="100"/>
          <a:sy n="20" d="100"/>
        </p:scale>
        <p:origin x="1820" y="84"/>
      </p:cViewPr>
      <p:guideLst>
        <p:guide orient="horz" pos="11520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1950700" cy="1884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621000" y="0"/>
            <a:ext cx="11950700" cy="1884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EB983-8EF0-4F7F-9139-5E3375486CB0}" type="datetimeFigureOut">
              <a:rPr lang="en-US" smtClean="0"/>
              <a:t>10/30/2019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75" y="4699000"/>
            <a:ext cx="9512300" cy="12684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757488" y="18087975"/>
            <a:ext cx="22063075" cy="14800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5701288"/>
            <a:ext cx="11950700" cy="1884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621000" y="35701288"/>
            <a:ext cx="11950700" cy="1884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91529-5EE5-4E7B-9FC5-CD11296F40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32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91529-5EE5-4E7B-9FC5-CD11296F400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51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1361738"/>
            <a:ext cx="23317200" cy="78406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0726400"/>
            <a:ext cx="19202400" cy="934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9970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65263"/>
            <a:ext cx="24688800" cy="609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8534400"/>
            <a:ext cx="24688800" cy="24137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6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1465263"/>
            <a:ext cx="6172200" cy="312070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465263"/>
            <a:ext cx="18364200" cy="31207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286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1600" y="1465263"/>
            <a:ext cx="24688800" cy="31207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888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34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8" y="23502938"/>
            <a:ext cx="23317200" cy="72644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8" y="15501938"/>
            <a:ext cx="23317200" cy="8001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64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65263"/>
            <a:ext cx="24688800" cy="609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8534400"/>
            <a:ext cx="12268200" cy="241379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92200" y="8534400"/>
            <a:ext cx="12268200" cy="241379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8815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65263"/>
            <a:ext cx="24688800" cy="60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8186738"/>
            <a:ext cx="12120563" cy="3413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1599863"/>
            <a:ext cx="12120563" cy="2107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5" y="8186738"/>
            <a:ext cx="12125325" cy="3413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5" y="11599863"/>
            <a:ext cx="12125325" cy="2107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3361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65263"/>
            <a:ext cx="24688800" cy="609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809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08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55738"/>
            <a:ext cx="9024938" cy="61976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1455738"/>
            <a:ext cx="15335250" cy="31216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7653338"/>
            <a:ext cx="9024938" cy="2501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106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3" y="25603200"/>
            <a:ext cx="16459200" cy="30226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3" y="3268663"/>
            <a:ext cx="16459200" cy="2194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3" y="28625800"/>
            <a:ext cx="16459200" cy="429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40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718000"/>
            <a:ext cx="2743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1" name="Picture 4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743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0" y="6477000"/>
            <a:ext cx="27432000" cy="609600"/>
            <a:chOff x="0" y="7086600"/>
            <a:chExt cx="27432000" cy="609600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auto">
            <a:xfrm>
              <a:off x="0" y="7086600"/>
              <a:ext cx="274320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3657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3657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3657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3657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3657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altLang="en-US" dirty="0"/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0" y="7467600"/>
              <a:ext cx="274320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3657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3657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3657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3657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3657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altLang="en-US" dirty="0"/>
            </a:p>
          </p:txBody>
        </p:sp>
      </p:grpSp>
      <p:pic>
        <p:nvPicPr>
          <p:cNvPr id="22530" name="Picture 2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45" y="32887047"/>
            <a:ext cx="10727109" cy="272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2pPr>
      <a:lvl3pPr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3pPr>
      <a:lvl4pPr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4pPr>
      <a:lvl5pPr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5pPr>
      <a:lvl6pPr marL="457200"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6pPr>
      <a:lvl7pPr marL="914400"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7pPr>
      <a:lvl8pPr marL="1371600"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8pPr>
      <a:lvl9pPr marL="1828800" algn="ctr" defTabSz="3657600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9pPr>
    </p:titleStyle>
    <p:bodyStyle>
      <a:lvl1pPr marL="1371600" indent="-1371600" algn="l" defTabSz="3657600" rtl="0" fontAlgn="base">
        <a:spcBef>
          <a:spcPct val="20000"/>
        </a:spcBef>
        <a:spcAft>
          <a:spcPct val="0"/>
        </a:spcAft>
        <a:buChar char="•"/>
        <a:defRPr sz="12800">
          <a:solidFill>
            <a:schemeClr val="tx1"/>
          </a:solidFill>
          <a:latin typeface="+mn-lt"/>
          <a:ea typeface="+mn-ea"/>
          <a:cs typeface="+mn-cs"/>
        </a:defRPr>
      </a:lvl1pPr>
      <a:lvl2pPr marL="2971800" indent="-1143000" algn="l" defTabSz="3657600" rtl="0" fontAlgn="base">
        <a:spcBef>
          <a:spcPct val="20000"/>
        </a:spcBef>
        <a:spcAft>
          <a:spcPct val="0"/>
        </a:spcAft>
        <a:buChar char="–"/>
        <a:defRPr sz="11200">
          <a:solidFill>
            <a:schemeClr val="tx1"/>
          </a:solidFill>
          <a:latin typeface="+mn-lt"/>
        </a:defRPr>
      </a:lvl2pPr>
      <a:lvl3pPr marL="4572000" indent="-914400" algn="l" defTabSz="3657600" rtl="0" fontAlgn="base">
        <a:spcBef>
          <a:spcPct val="20000"/>
        </a:spcBef>
        <a:spcAft>
          <a:spcPct val="0"/>
        </a:spcAft>
        <a:buChar char="•"/>
        <a:defRPr sz="9600">
          <a:solidFill>
            <a:schemeClr val="tx1"/>
          </a:solidFill>
          <a:latin typeface="+mn-lt"/>
        </a:defRPr>
      </a:lvl3pPr>
      <a:lvl4pPr marL="6400800" indent="-914400" algn="l" defTabSz="3657600" rtl="0" fontAlgn="base">
        <a:spcBef>
          <a:spcPct val="20000"/>
        </a:spcBef>
        <a:spcAft>
          <a:spcPct val="0"/>
        </a:spcAft>
        <a:buChar char="–"/>
        <a:defRPr sz="8000">
          <a:solidFill>
            <a:schemeClr val="tx1"/>
          </a:solidFill>
          <a:latin typeface="+mn-lt"/>
        </a:defRPr>
      </a:lvl4pPr>
      <a:lvl5pPr marL="8229600" indent="-914400" algn="l" defTabSz="3657600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5pPr>
      <a:lvl6pPr marL="8686800" indent="-914400" algn="l" defTabSz="3657600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6pPr>
      <a:lvl7pPr marL="9144000" indent="-914400" algn="l" defTabSz="3657600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7pPr>
      <a:lvl8pPr marL="9601200" indent="-914400" algn="l" defTabSz="3657600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8pPr>
      <a:lvl9pPr marL="10058400" indent="-914400" algn="l" defTabSz="3657600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7B3CC7C-1403-4CFF-B970-3BA226C9EB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1644733" y="17822957"/>
            <a:ext cx="11879255" cy="403256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100" name="Rectangle 19"/>
          <p:cNvSpPr>
            <a:spLocks noChangeArrowheads="1"/>
          </p:cNvSpPr>
          <p:nvPr/>
        </p:nvSpPr>
        <p:spPr bwMode="auto">
          <a:xfrm>
            <a:off x="7086600" y="685800"/>
            <a:ext cx="20497800" cy="7391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657600" eaLnBrk="0" hangingPunct="0">
              <a:defRPr sz="72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3657600" eaLnBrk="0" hangingPunct="0">
              <a:defRPr sz="72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657600" eaLnBrk="0" hangingPunct="0">
              <a:defRPr sz="72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657600" eaLnBrk="0" hangingPunct="0">
              <a:defRPr sz="72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657600" eaLnBrk="0" hangingPunct="0">
              <a:defRPr sz="72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657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657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657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657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8000" dirty="0">
              <a:solidFill>
                <a:schemeClr val="bg1"/>
              </a:solidFill>
              <a:latin typeface="Narkisim" pitchFamily="34" charset="-79"/>
            </a:endParaRPr>
          </a:p>
        </p:txBody>
      </p:sp>
      <p:sp>
        <p:nvSpPr>
          <p:cNvPr id="32" name="TextBox 2"/>
          <p:cNvSpPr txBox="1">
            <a:spLocks noChangeArrowheads="1"/>
          </p:cNvSpPr>
          <p:nvPr/>
        </p:nvSpPr>
        <p:spPr bwMode="auto">
          <a:xfrm>
            <a:off x="0" y="1"/>
            <a:ext cx="27432000" cy="701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 sz="7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2500" dirty="0">
                <a:solidFill>
                  <a:schemeClr val="bg1"/>
                </a:solidFill>
                <a:latin typeface="Narkisim" panose="020B0604020202020204" charset="-79"/>
                <a:cs typeface="Narkisim" panose="020B0604020202020204" charset="-79"/>
              </a:rPr>
              <a:t>Crash Simulations between Non-Occupied Automated Driving Systems (ADS) and Roadside Hardware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7EAA77-975D-4236-9222-5B1996BC1EA6}"/>
              </a:ext>
            </a:extLst>
          </p:cNvPr>
          <p:cNvSpPr txBox="1"/>
          <p:nvPr/>
        </p:nvSpPr>
        <p:spPr>
          <a:xfrm>
            <a:off x="17330122" y="7581720"/>
            <a:ext cx="6596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ADS Concepts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1D202A-19AF-4536-B3E6-E42010D0EA81}"/>
              </a:ext>
            </a:extLst>
          </p:cNvPr>
          <p:cNvSpPr txBox="1"/>
          <p:nvPr/>
        </p:nvSpPr>
        <p:spPr>
          <a:xfrm>
            <a:off x="5096311" y="16628311"/>
            <a:ext cx="3980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Methods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1ABB90-E9EA-4D4D-B3A5-045551045E5E}"/>
              </a:ext>
            </a:extLst>
          </p:cNvPr>
          <p:cNvSpPr txBox="1"/>
          <p:nvPr/>
        </p:nvSpPr>
        <p:spPr>
          <a:xfrm>
            <a:off x="16519908" y="16628342"/>
            <a:ext cx="8494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Generic FE Models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A690D6-8950-4CD0-A014-06A1B0B842F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8000"/>
          </a:blip>
          <a:stretch>
            <a:fillRect/>
          </a:stretch>
        </p:blipFill>
        <p:spPr>
          <a:xfrm>
            <a:off x="17283660" y="24282192"/>
            <a:ext cx="6262140" cy="44888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05E8D1C-AEF1-4D93-976C-572EC9638B1C}"/>
              </a:ext>
            </a:extLst>
          </p:cNvPr>
          <p:cNvSpPr txBox="1"/>
          <p:nvPr/>
        </p:nvSpPr>
        <p:spPr>
          <a:xfrm>
            <a:off x="18725640" y="22918819"/>
            <a:ext cx="3672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Outlook</a:t>
            </a:r>
          </a:p>
        </p:txBody>
      </p:sp>
      <p:pic>
        <p:nvPicPr>
          <p:cNvPr id="69" name="Picture 68" descr="A close up of a toy car on the road&#10;&#10;Description automatically generated">
            <a:extLst>
              <a:ext uri="{FF2B5EF4-FFF2-40B4-BE49-F238E27FC236}">
                <a16:creationId xmlns:a16="http://schemas.microsoft.com/office/drawing/2014/main" id="{48A727C5-C844-499D-BAF2-A235F57EA8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4" t="1" r="1840" b="15942"/>
          <a:stretch/>
        </p:blipFill>
        <p:spPr>
          <a:xfrm>
            <a:off x="10300" y="7097562"/>
            <a:ext cx="27432000" cy="22649459"/>
          </a:xfrm>
          <a:prstGeom prst="rect">
            <a:avLst/>
          </a:prstGeom>
          <a:effectLst>
            <a:softEdge rad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3D42CE-E963-48B0-BC3F-B4087EEE96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70000"/>
          </a:blip>
          <a:srcRect t="-1" b="43423"/>
          <a:stretch/>
        </p:blipFill>
        <p:spPr>
          <a:xfrm>
            <a:off x="15087600" y="17828640"/>
            <a:ext cx="6237564" cy="3016009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softEdge rad="1270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2D9F8D-7FB2-4D80-AF97-AAFB407844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70000"/>
          </a:blip>
          <a:srcRect l="6040" t="53444" r="34013" b="-391"/>
          <a:stretch/>
        </p:blipFill>
        <p:spPr>
          <a:xfrm>
            <a:off x="21336000" y="17907000"/>
            <a:ext cx="4331521" cy="2899119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softEdge rad="127000"/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070CF95-1FBE-4B04-A727-B32A51AE1867}"/>
              </a:ext>
            </a:extLst>
          </p:cNvPr>
          <p:cNvSpPr txBox="1"/>
          <p:nvPr/>
        </p:nvSpPr>
        <p:spPr>
          <a:xfrm>
            <a:off x="17973831" y="20923408"/>
            <a:ext cx="5176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0" dirty="0"/>
              <a:t>ccsa.gmu.edu/models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2B72D7-6359-4CDE-B95E-74034502882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>
            <a:off x="15187724" y="8944499"/>
            <a:ext cx="10318666" cy="7001660"/>
          </a:xfrm>
          <a:prstGeom prst="rect">
            <a:avLst/>
          </a:prstGeom>
          <a:solidFill>
            <a:schemeClr val="bg2">
              <a:lumMod val="75000"/>
              <a:alpha val="88000"/>
            </a:schemeClr>
          </a:solidFill>
          <a:effectLst>
            <a:softEdge rad="1270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A851676-6F60-40F6-80D6-B6C1EAD8D3EC}"/>
              </a:ext>
            </a:extLst>
          </p:cNvPr>
          <p:cNvSpPr txBox="1"/>
          <p:nvPr/>
        </p:nvSpPr>
        <p:spPr>
          <a:xfrm>
            <a:off x="4560529" y="7609736"/>
            <a:ext cx="6596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1F1103-C3F4-4D06-8BD1-39C3311B47F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77000"/>
          </a:blip>
          <a:stretch>
            <a:fillRect/>
          </a:stretch>
        </p:blipFill>
        <p:spPr>
          <a:xfrm>
            <a:off x="1644733" y="12434924"/>
            <a:ext cx="11879255" cy="343656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A5BEA0E-EDA8-4AA2-A251-6D75520D11D5}"/>
              </a:ext>
            </a:extLst>
          </p:cNvPr>
          <p:cNvSpPr txBox="1"/>
          <p:nvPr/>
        </p:nvSpPr>
        <p:spPr>
          <a:xfrm>
            <a:off x="1644734" y="8944499"/>
            <a:ext cx="1199506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0" dirty="0"/>
              <a:t>Develop generic FE models of non-occupied ADS vehicles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0" dirty="0"/>
              <a:t>Analyze how a wide range of parameters affect the outcomes of an impact with different roadside devices</a:t>
            </a:r>
          </a:p>
          <a:p>
            <a:pPr marL="914400" indent="-914400">
              <a:buAutoNum type="arabicParenR"/>
            </a:pPr>
            <a:endParaRPr lang="en-US" sz="4800" b="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9B80D5-508E-4C41-9486-103CD5E1EADC}"/>
              </a:ext>
            </a:extLst>
          </p:cNvPr>
          <p:cNvSpPr txBox="1"/>
          <p:nvPr/>
        </p:nvSpPr>
        <p:spPr>
          <a:xfrm>
            <a:off x="5557976" y="22490606"/>
            <a:ext cx="3518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6617A9-5EF2-4AD9-8B85-809A85B8F517}"/>
              </a:ext>
            </a:extLst>
          </p:cNvPr>
          <p:cNvSpPr txBox="1"/>
          <p:nvPr/>
        </p:nvSpPr>
        <p:spPr>
          <a:xfrm>
            <a:off x="1644733" y="24326022"/>
            <a:ext cx="135429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0" dirty="0"/>
              <a:t>Developed 4 generic FE models of non-occupied ADS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0" dirty="0"/>
              <a:t>Analyzed effect of impact speed, angle, and cargo mass, when impacting roadside devices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0" dirty="0"/>
              <a:t>Study indicates the feasibility of developing science-based databases that can support real-time decision making of ADS vehicles in inevitable impact situations using “Artificial Intelligence (AI)” </a:t>
            </a:r>
          </a:p>
        </p:txBody>
      </p:sp>
    </p:spTree>
    <p:extLst>
      <p:ext uri="{BB962C8B-B14F-4D97-AF65-F5344CB8AC3E}">
        <p14:creationId xmlns:p14="http://schemas.microsoft.com/office/powerpoint/2010/main" val="54309510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657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7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657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7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FB437C194CA94FA408F8245784133E" ma:contentTypeVersion="1" ma:contentTypeDescription="Create a new document." ma:contentTypeScope="" ma:versionID="f17302629994b3df2606c886c23be10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5ea8801cca127cc6b2a663842d228d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A3E984-4670-4AE8-A5EF-BCB3D16966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8271E0-6914-4215-8812-4301BF3AFF3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FCAA8DB-59E0-4AD9-94B9-84CAAB5CCA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4533</TotalTime>
  <Words>107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Narkisim</vt:lpstr>
      <vt:lpstr>Calibri</vt:lpstr>
      <vt:lpstr>Wingdings</vt:lpstr>
      <vt:lpstr>Arial</vt:lpstr>
      <vt:lpstr>Default Design</vt:lpstr>
      <vt:lpstr>PowerPoint Presentation</vt:lpstr>
    </vt:vector>
  </TitlesOfParts>
  <Company>USDOT / NHTSA / VRTC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 Barickman</dc:creator>
  <cp:lastModifiedBy>Patel, Sanjay (NHTSA)</cp:lastModifiedBy>
  <cp:revision>268</cp:revision>
  <cp:lastPrinted>2016-05-11T18:32:21Z</cp:lastPrinted>
  <dcterms:created xsi:type="dcterms:W3CDTF">2009-01-06T14:06:59Z</dcterms:created>
  <dcterms:modified xsi:type="dcterms:W3CDTF">2019-10-30T19:42:12Z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0x01010051FB437C194CA94FA408F8245784133E</vt:lpwstr>
  </property>
</Properties>
</file>