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274" r:id="rId5"/>
  </p:sldIdLst>
  <p:sldSz cx="27432000" cy="36576000"/>
  <p:notesSz cx="27578050" cy="37585650"/>
  <p:embeddedFontLst>
    <p:embeddedFont>
      <p:font typeface="Narkisim" panose="020B0604020202020204" charset="-79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DF00"/>
    <a:srgbClr val="FDE700"/>
    <a:srgbClr val="000000"/>
    <a:srgbClr val="000066"/>
    <a:srgbClr val="FF00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8" autoAdjust="0"/>
    <p:restoredTop sz="95976" autoAdjust="0"/>
  </p:normalViewPr>
  <p:slideViewPr>
    <p:cSldViewPr>
      <p:cViewPr varScale="1">
        <p:scale>
          <a:sx n="20" d="100"/>
          <a:sy n="20" d="100"/>
        </p:scale>
        <p:origin x="1820" y="156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1950700" cy="188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21000" y="0"/>
            <a:ext cx="11950700" cy="188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B983-8EF0-4F7F-9139-5E3375486CB0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75" y="4699000"/>
            <a:ext cx="9512300" cy="1268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757488" y="18087975"/>
            <a:ext cx="22063075" cy="14800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5701288"/>
            <a:ext cx="11950700" cy="1884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21000" y="35701288"/>
            <a:ext cx="11950700" cy="1884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91529-5EE5-4E7B-9FC5-CD11296F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3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91529-5EE5-4E7B-9FC5-CD11296F4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1738"/>
            <a:ext cx="23317200" cy="78406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70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263"/>
            <a:ext cx="24688800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8534400"/>
            <a:ext cx="24688800" cy="24137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6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5263"/>
            <a:ext cx="6172200" cy="31207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5263"/>
            <a:ext cx="18364200" cy="312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28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1465263"/>
            <a:ext cx="24688800" cy="3120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88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34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3502938"/>
            <a:ext cx="23317200" cy="72644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5501938"/>
            <a:ext cx="23317200" cy="800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64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263"/>
            <a:ext cx="24688800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0"/>
            <a:ext cx="12268200" cy="24137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8534400"/>
            <a:ext cx="12268200" cy="24137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81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263"/>
            <a:ext cx="24688800" cy="60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6738"/>
            <a:ext cx="12120563" cy="3413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863"/>
            <a:ext cx="12120563" cy="2107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8186738"/>
            <a:ext cx="12125325" cy="3413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11599863"/>
            <a:ext cx="12125325" cy="2107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36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263"/>
            <a:ext cx="24688800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09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8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55738"/>
            <a:ext cx="9024938" cy="61976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5738"/>
            <a:ext cx="15335250" cy="31216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7653338"/>
            <a:ext cx="9024938" cy="2501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06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25603200"/>
            <a:ext cx="16459200" cy="30226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3268663"/>
            <a:ext cx="16459200" cy="219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28625800"/>
            <a:ext cx="16459200" cy="429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18000"/>
            <a:ext cx="2743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0" y="6477000"/>
            <a:ext cx="27432000" cy="609600"/>
            <a:chOff x="0" y="7086600"/>
            <a:chExt cx="27432000" cy="609600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7086600"/>
              <a:ext cx="274320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3657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3657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3657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3657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7467600"/>
              <a:ext cx="274320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3657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3657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3657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3657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45" y="32887047"/>
            <a:ext cx="10727109" cy="272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2pPr>
      <a:lvl3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3pPr>
      <a:lvl4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4pPr>
      <a:lvl5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5pPr>
      <a:lvl6pPr marL="4572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6pPr>
      <a:lvl7pPr marL="9144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7pPr>
      <a:lvl8pPr marL="13716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8pPr>
      <a:lvl9pPr marL="18288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9pPr>
    </p:titleStyle>
    <p:bodyStyle>
      <a:lvl1pPr marL="1371600" indent="-1371600" algn="l" defTabSz="3657600" rtl="0" fontAlgn="base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fontAlgn="base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</a:defRPr>
      </a:lvl2pPr>
      <a:lvl3pPr marL="4572000" indent="-914400" algn="l" defTabSz="3657600" rtl="0" fontAlgn="base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</a:defRPr>
      </a:lvl3pPr>
      <a:lvl4pPr marL="6400800" indent="-914400" algn="l" defTabSz="3657600" rtl="0" fontAlgn="base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2296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6868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91440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6012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100584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7086600" y="685800"/>
            <a:ext cx="20497800" cy="7391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8000">
              <a:solidFill>
                <a:schemeClr val="bg1"/>
              </a:solidFill>
              <a:latin typeface="Narkisim" pitchFamily="34" charset="-79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0" y="1"/>
            <a:ext cx="27432000" cy="70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5000" dirty="0">
                <a:solidFill>
                  <a:schemeClr val="bg1"/>
                </a:solidFill>
                <a:latin typeface="Narkisim" panose="020B0604020202020204" charset="-79"/>
                <a:cs typeface="Narkisim" panose="020B0604020202020204" charset="-79"/>
              </a:rPr>
              <a:t>Non-Occupied</a:t>
            </a:r>
          </a:p>
          <a:p>
            <a:pPr algn="ctr" eaLnBrk="1" hangingPunct="1"/>
            <a:r>
              <a:rPr lang="en-US" altLang="en-US" sz="15000" dirty="0">
                <a:solidFill>
                  <a:schemeClr val="bg1"/>
                </a:solidFill>
                <a:latin typeface="Narkisim" panose="020B0604020202020204" charset="-79"/>
                <a:cs typeface="Narkisim" panose="020B0604020202020204" charset="-79"/>
              </a:rPr>
              <a:t>Automated </a:t>
            </a:r>
            <a:r>
              <a:rPr lang="en-US" altLang="en-US" sz="15000">
                <a:solidFill>
                  <a:schemeClr val="bg1"/>
                </a:solidFill>
                <a:latin typeface="Narkisim" panose="020B0604020202020204" charset="-79"/>
                <a:cs typeface="Narkisim" panose="020B0604020202020204" charset="-79"/>
              </a:rPr>
              <a:t>Driving Systems (ADS)</a:t>
            </a:r>
            <a:endParaRPr lang="en-US" altLang="en-US" sz="15000" dirty="0">
              <a:solidFill>
                <a:schemeClr val="bg1"/>
              </a:solidFill>
              <a:latin typeface="Narkisim" panose="020B0604020202020204" charset="-79"/>
              <a:cs typeface="Narkisim" panose="020B0604020202020204" charset="-79"/>
            </a:endParaRPr>
          </a:p>
        </p:txBody>
      </p:sp>
      <p:pic>
        <p:nvPicPr>
          <p:cNvPr id="68" name="Immagine 9" descr="Immagine che contiene terra, esterni, recinto, cielo&#10;&#10;Descrizione generata automaticamente">
            <a:extLst>
              <a:ext uri="{FF2B5EF4-FFF2-40B4-BE49-F238E27FC236}">
                <a16:creationId xmlns:a16="http://schemas.microsoft.com/office/drawing/2014/main" id="{4BCD2A1F-9829-4FBB-B9E6-94A8BE847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4000"/>
          </a:blip>
          <a:srcRect t="7" b="-2065"/>
          <a:stretch/>
        </p:blipFill>
        <p:spPr>
          <a:xfrm>
            <a:off x="14630400" y="18066333"/>
            <a:ext cx="5859620" cy="4488867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7EAA77-975D-4236-9222-5B1996BC1EA6}"/>
              </a:ext>
            </a:extLst>
          </p:cNvPr>
          <p:cNvSpPr txBox="1"/>
          <p:nvPr/>
        </p:nvSpPr>
        <p:spPr>
          <a:xfrm>
            <a:off x="3273829" y="7315200"/>
            <a:ext cx="6596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ADS Concepts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D202A-19AF-4536-B3E6-E42010D0EA81}"/>
              </a:ext>
            </a:extLst>
          </p:cNvPr>
          <p:cNvSpPr txBox="1"/>
          <p:nvPr/>
        </p:nvSpPr>
        <p:spPr>
          <a:xfrm>
            <a:off x="15987318" y="7460260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Generic FE Models</a:t>
            </a:r>
          </a:p>
        </p:txBody>
      </p:sp>
      <p:pic>
        <p:nvPicPr>
          <p:cNvPr id="64" name="Immagine 25">
            <a:extLst>
              <a:ext uri="{FF2B5EF4-FFF2-40B4-BE49-F238E27FC236}">
                <a16:creationId xmlns:a16="http://schemas.microsoft.com/office/drawing/2014/main" id="{753E0CD4-DE9B-4542-96A1-09AC7AFDA1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2000"/>
          </a:blip>
          <a:srcRect t="822" b="6674"/>
          <a:stretch/>
        </p:blipFill>
        <p:spPr>
          <a:xfrm>
            <a:off x="20726400" y="18066333"/>
            <a:ext cx="4612870" cy="4271661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softEdge rad="1270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1ABB90-E9EA-4D4D-B3A5-045551045E5E}"/>
              </a:ext>
            </a:extLst>
          </p:cNvPr>
          <p:cNvSpPr txBox="1"/>
          <p:nvPr/>
        </p:nvSpPr>
        <p:spPr>
          <a:xfrm>
            <a:off x="16313199" y="16579959"/>
            <a:ext cx="8084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Roadside Devices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690D6-8950-4CD0-A014-06A1B0B842F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8000"/>
          </a:blip>
          <a:stretch>
            <a:fillRect/>
          </a:stretch>
        </p:blipFill>
        <p:spPr>
          <a:xfrm>
            <a:off x="17283660" y="24282192"/>
            <a:ext cx="6262140" cy="44888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5E8D1C-AEF1-4D93-976C-572EC9638B1C}"/>
              </a:ext>
            </a:extLst>
          </p:cNvPr>
          <p:cNvSpPr txBox="1"/>
          <p:nvPr/>
        </p:nvSpPr>
        <p:spPr>
          <a:xfrm>
            <a:off x="18725640" y="22918819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Outlook</a:t>
            </a:r>
          </a:p>
        </p:txBody>
      </p:sp>
      <p:pic>
        <p:nvPicPr>
          <p:cNvPr id="69" name="Picture 68" descr="A close up of a toy car on the road&#10;&#10;Description automatically generated">
            <a:extLst>
              <a:ext uri="{FF2B5EF4-FFF2-40B4-BE49-F238E27FC236}">
                <a16:creationId xmlns:a16="http://schemas.microsoft.com/office/drawing/2014/main" id="{48A727C5-C844-499D-BAF2-A235F57EA8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4" t="1" r="1840" b="15942"/>
          <a:stretch/>
        </p:blipFill>
        <p:spPr>
          <a:xfrm>
            <a:off x="141514" y="7039512"/>
            <a:ext cx="27432000" cy="2264945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3D42CE-E963-48B0-BC3F-B4087EEE96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</a:blip>
          <a:srcRect b="42686"/>
          <a:stretch/>
        </p:blipFill>
        <p:spPr>
          <a:xfrm>
            <a:off x="14644256" y="12883088"/>
            <a:ext cx="6712977" cy="328817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B3CC7C-1403-4CFF-B970-3BA226C9EB1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14644256" y="8849791"/>
            <a:ext cx="11881418" cy="403329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2D9F8D-7FB2-4D80-AF97-AAFB40784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</a:blip>
          <a:srcRect l="-1" t="53444" r="34013" b="-391"/>
          <a:stretch/>
        </p:blipFill>
        <p:spPr>
          <a:xfrm>
            <a:off x="21300461" y="12919842"/>
            <a:ext cx="5225213" cy="317711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70CF95-1FBE-4B04-A727-B32A51AE1867}"/>
              </a:ext>
            </a:extLst>
          </p:cNvPr>
          <p:cNvSpPr txBox="1"/>
          <p:nvPr/>
        </p:nvSpPr>
        <p:spPr>
          <a:xfrm>
            <a:off x="3252055" y="27486127"/>
            <a:ext cx="7669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dirty="0"/>
              <a:t>ccsa.gmu.edu/models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AEB7E-68C1-4CB3-A94E-2E38A86FDD39}"/>
              </a:ext>
            </a:extLst>
          </p:cNvPr>
          <p:cNvSpPr txBox="1"/>
          <p:nvPr/>
        </p:nvSpPr>
        <p:spPr>
          <a:xfrm>
            <a:off x="17382360" y="18304295"/>
            <a:ext cx="56685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dirty="0"/>
              <a:t>Effect of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0" dirty="0"/>
              <a:t>Impact speed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0" dirty="0"/>
              <a:t>Impact angle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6000" b="0" dirty="0"/>
              <a:t>Cargo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2B72D7-6359-4CDE-B95E-74034502882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905783" y="8616485"/>
            <a:ext cx="11133817" cy="7554775"/>
          </a:xfrm>
          <a:prstGeom prst="rect">
            <a:avLst/>
          </a:prstGeom>
          <a:solidFill>
            <a:schemeClr val="bg2">
              <a:lumMod val="75000"/>
              <a:alpha val="88000"/>
            </a:schemeClr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30951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B437C194CA94FA408F8245784133E" ma:contentTypeVersion="1" ma:contentTypeDescription="Create a new document." ma:contentTypeScope="" ma:versionID="f17302629994b3df2606c886c23be1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ea8801cca127cc6b2a663842d228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3E984-4670-4AE8-A5EF-BCB3D1696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AA8DB-59E0-4AD9-94B9-84CAAB5CC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8271E0-6914-4215-8812-4301BF3AFF3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11671</TotalTime>
  <Words>30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Narkisim</vt:lpstr>
      <vt:lpstr>Calibri</vt:lpstr>
      <vt:lpstr>Wingdings</vt:lpstr>
      <vt:lpstr>Arial</vt:lpstr>
      <vt:lpstr>Default Design</vt:lpstr>
      <vt:lpstr>PowerPoint Presentation</vt:lpstr>
    </vt:vector>
  </TitlesOfParts>
  <Company>USDOT / NHTSA / VRTC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Barickman</dc:creator>
  <cp:lastModifiedBy>Patel, Sanjay (NHTSA)</cp:lastModifiedBy>
  <cp:revision>258</cp:revision>
  <cp:lastPrinted>2016-05-11T18:32:21Z</cp:lastPrinted>
  <dcterms:created xsi:type="dcterms:W3CDTF">2009-01-06T14:06:59Z</dcterms:created>
  <dcterms:modified xsi:type="dcterms:W3CDTF">2019-10-29T12:25:13Z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0x01010051FB437C194CA94FA408F8245784133E</vt:lpwstr>
  </property>
</Properties>
</file>