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27432000" cy="36576000"/>
  <p:notesSz cx="7315200" cy="9601200"/>
  <p:defaultTextStyle>
    <a:defPPr>
      <a:defRPr lang="en-US"/>
    </a:defPPr>
    <a:lvl1pPr marL="0" algn="l" defTabSz="1828727" rtl="0" eaLnBrk="1" latinLnBrk="0" hangingPunct="1">
      <a:defRPr sz="7166" kern="1200">
        <a:solidFill>
          <a:schemeClr val="tx1"/>
        </a:solidFill>
        <a:latin typeface="+mn-lt"/>
        <a:ea typeface="+mn-ea"/>
        <a:cs typeface="+mn-cs"/>
      </a:defRPr>
    </a:lvl1pPr>
    <a:lvl2pPr marL="1828727" algn="l" defTabSz="1828727" rtl="0" eaLnBrk="1" latinLnBrk="0" hangingPunct="1">
      <a:defRPr sz="7166" kern="1200">
        <a:solidFill>
          <a:schemeClr val="tx1"/>
        </a:solidFill>
        <a:latin typeface="+mn-lt"/>
        <a:ea typeface="+mn-ea"/>
        <a:cs typeface="+mn-cs"/>
      </a:defRPr>
    </a:lvl2pPr>
    <a:lvl3pPr marL="3657454" algn="l" defTabSz="1828727" rtl="0" eaLnBrk="1" latinLnBrk="0" hangingPunct="1">
      <a:defRPr sz="7166" kern="1200">
        <a:solidFill>
          <a:schemeClr val="tx1"/>
        </a:solidFill>
        <a:latin typeface="+mn-lt"/>
        <a:ea typeface="+mn-ea"/>
        <a:cs typeface="+mn-cs"/>
      </a:defRPr>
    </a:lvl3pPr>
    <a:lvl4pPr marL="5486181" algn="l" defTabSz="1828727" rtl="0" eaLnBrk="1" latinLnBrk="0" hangingPunct="1">
      <a:defRPr sz="7166" kern="1200">
        <a:solidFill>
          <a:schemeClr val="tx1"/>
        </a:solidFill>
        <a:latin typeface="+mn-lt"/>
        <a:ea typeface="+mn-ea"/>
        <a:cs typeface="+mn-cs"/>
      </a:defRPr>
    </a:lvl4pPr>
    <a:lvl5pPr marL="7314907" algn="l" defTabSz="1828727" rtl="0" eaLnBrk="1" latinLnBrk="0" hangingPunct="1">
      <a:defRPr sz="7166" kern="1200">
        <a:solidFill>
          <a:schemeClr val="tx1"/>
        </a:solidFill>
        <a:latin typeface="+mn-lt"/>
        <a:ea typeface="+mn-ea"/>
        <a:cs typeface="+mn-cs"/>
      </a:defRPr>
    </a:lvl5pPr>
    <a:lvl6pPr marL="9143634" algn="l" defTabSz="1828727" rtl="0" eaLnBrk="1" latinLnBrk="0" hangingPunct="1">
      <a:defRPr sz="7166" kern="1200">
        <a:solidFill>
          <a:schemeClr val="tx1"/>
        </a:solidFill>
        <a:latin typeface="+mn-lt"/>
        <a:ea typeface="+mn-ea"/>
        <a:cs typeface="+mn-cs"/>
      </a:defRPr>
    </a:lvl6pPr>
    <a:lvl7pPr marL="10972361" algn="l" defTabSz="1828727" rtl="0" eaLnBrk="1" latinLnBrk="0" hangingPunct="1">
      <a:defRPr sz="7166" kern="1200">
        <a:solidFill>
          <a:schemeClr val="tx1"/>
        </a:solidFill>
        <a:latin typeface="+mn-lt"/>
        <a:ea typeface="+mn-ea"/>
        <a:cs typeface="+mn-cs"/>
      </a:defRPr>
    </a:lvl7pPr>
    <a:lvl8pPr marL="12801088" algn="l" defTabSz="1828727" rtl="0" eaLnBrk="1" latinLnBrk="0" hangingPunct="1">
      <a:defRPr sz="7166" kern="1200">
        <a:solidFill>
          <a:schemeClr val="tx1"/>
        </a:solidFill>
        <a:latin typeface="+mn-lt"/>
        <a:ea typeface="+mn-ea"/>
        <a:cs typeface="+mn-cs"/>
      </a:defRPr>
    </a:lvl8pPr>
    <a:lvl9pPr marL="14629815" algn="l" defTabSz="1828727" rtl="0" eaLnBrk="1" latinLnBrk="0" hangingPunct="1">
      <a:defRPr sz="716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520" userDrawn="1">
          <p15:clr>
            <a:srgbClr val="A4A3A4"/>
          </p15:clr>
        </p15:guide>
        <p15:guide id="2" pos="86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aurel Buxbaum" initials="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8000"/>
    <a:srgbClr val="640000"/>
    <a:srgbClr val="0000FF"/>
    <a:srgbClr val="012D9A"/>
    <a:srgbClr val="400080"/>
    <a:srgbClr val="00B159"/>
    <a:srgbClr val="008040"/>
    <a:srgbClr val="728E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5620"/>
    <p:restoredTop sz="94660"/>
  </p:normalViewPr>
  <p:slideViewPr>
    <p:cSldViewPr snapToGrid="0" snapToObjects="1">
      <p:cViewPr>
        <p:scale>
          <a:sx n="20" d="100"/>
          <a:sy n="20" d="100"/>
        </p:scale>
        <p:origin x="3648" y="12"/>
      </p:cViewPr>
      <p:guideLst>
        <p:guide orient="horz" pos="11520"/>
        <p:guide pos="86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AE035E-4069-497A-B846-A9B4109444BB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06638" y="720725"/>
            <a:ext cx="2701925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3B5393-7756-4B2C-A718-7918D4660F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910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6197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80985" algn="l" defTabSz="76197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61970" algn="l" defTabSz="76197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142954" algn="l" defTabSz="76197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523939" algn="l" defTabSz="76197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904924" algn="l" defTabSz="76197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285909" algn="l" defTabSz="76197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666893" algn="l" defTabSz="76197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047878" algn="l" defTabSz="76197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B5393-7756-4B2C-A718-7918D4660FE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11362269"/>
            <a:ext cx="23317200" cy="78401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20726400"/>
            <a:ext cx="19202400" cy="9347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486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3149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143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972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2801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4629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8289A-A55A-D848-83AE-BE8AB80C11F3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B6965-5E86-3F43-8D2A-B843219AFB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737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8289A-A55A-D848-83AE-BE8AB80C11F3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B6965-5E86-3F43-8D2A-B843219AFB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899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599426" y="9372603"/>
            <a:ext cx="22217064" cy="19973713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38716" y="9372603"/>
            <a:ext cx="66203511" cy="19973713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8289A-A55A-D848-83AE-BE8AB80C11F3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B6965-5E86-3F43-8D2A-B843219AFB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334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8289A-A55A-D848-83AE-BE8AB80C11F3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B6965-5E86-3F43-8D2A-B843219AFB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054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6939" y="23503469"/>
            <a:ext cx="23317200" cy="7264400"/>
          </a:xfrm>
        </p:spPr>
        <p:txBody>
          <a:bodyPr anchor="t"/>
          <a:lstStyle>
            <a:lvl1pPr algn="l">
              <a:defRPr sz="159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6939" y="15502472"/>
            <a:ext cx="23317200" cy="8000998"/>
          </a:xfrm>
        </p:spPr>
        <p:txBody>
          <a:bodyPr anchor="b"/>
          <a:lstStyle>
            <a:lvl1pPr marL="0" indent="0">
              <a:buNone/>
              <a:defRPr sz="8000">
                <a:solidFill>
                  <a:schemeClr val="tx1">
                    <a:tint val="75000"/>
                  </a:schemeClr>
                </a:solidFill>
              </a:defRPr>
            </a:lvl1pPr>
            <a:lvl2pPr marL="1828727" indent="0">
              <a:buNone/>
              <a:defRPr sz="7166">
                <a:solidFill>
                  <a:schemeClr val="tx1">
                    <a:tint val="75000"/>
                  </a:schemeClr>
                </a:solidFill>
              </a:defRPr>
            </a:lvl2pPr>
            <a:lvl3pPr marL="3657454" indent="0">
              <a:buNone/>
              <a:defRPr sz="6416">
                <a:solidFill>
                  <a:schemeClr val="tx1">
                    <a:tint val="75000"/>
                  </a:schemeClr>
                </a:solidFill>
              </a:defRPr>
            </a:lvl3pPr>
            <a:lvl4pPr marL="5486181" indent="0">
              <a:buNone/>
              <a:defRPr sz="5583">
                <a:solidFill>
                  <a:schemeClr val="tx1">
                    <a:tint val="75000"/>
                  </a:schemeClr>
                </a:solidFill>
              </a:defRPr>
            </a:lvl4pPr>
            <a:lvl5pPr marL="7314907" indent="0">
              <a:buNone/>
              <a:defRPr sz="5583">
                <a:solidFill>
                  <a:schemeClr val="tx1">
                    <a:tint val="75000"/>
                  </a:schemeClr>
                </a:solidFill>
              </a:defRPr>
            </a:lvl5pPr>
            <a:lvl6pPr marL="9143634" indent="0">
              <a:buNone/>
              <a:defRPr sz="5583">
                <a:solidFill>
                  <a:schemeClr val="tx1">
                    <a:tint val="75000"/>
                  </a:schemeClr>
                </a:solidFill>
              </a:defRPr>
            </a:lvl6pPr>
            <a:lvl7pPr marL="10972361" indent="0">
              <a:buNone/>
              <a:defRPr sz="5583">
                <a:solidFill>
                  <a:schemeClr val="tx1">
                    <a:tint val="75000"/>
                  </a:schemeClr>
                </a:solidFill>
              </a:defRPr>
            </a:lvl7pPr>
            <a:lvl8pPr marL="12801088" indent="0">
              <a:buNone/>
              <a:defRPr sz="5583">
                <a:solidFill>
                  <a:schemeClr val="tx1">
                    <a:tint val="75000"/>
                  </a:schemeClr>
                </a:solidFill>
              </a:defRPr>
            </a:lvl8pPr>
            <a:lvl9pPr marL="14629815" indent="0">
              <a:buNone/>
              <a:defRPr sz="558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8289A-A55A-D848-83AE-BE8AB80C11F3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B6965-5E86-3F43-8D2A-B843219AFB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185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38715" y="54618470"/>
            <a:ext cx="44210286" cy="154491264"/>
          </a:xfrm>
        </p:spPr>
        <p:txBody>
          <a:bodyPr/>
          <a:lstStyle>
            <a:lvl1pPr>
              <a:defRPr sz="11166"/>
            </a:lvl1pPr>
            <a:lvl2pPr>
              <a:defRPr sz="9583"/>
            </a:lvl2pPr>
            <a:lvl3pPr>
              <a:defRPr sz="8000"/>
            </a:lvl3pPr>
            <a:lvl4pPr>
              <a:defRPr sz="7166"/>
            </a:lvl4pPr>
            <a:lvl5pPr>
              <a:defRPr sz="7166"/>
            </a:lvl5pPr>
            <a:lvl6pPr>
              <a:defRPr sz="7166"/>
            </a:lvl6pPr>
            <a:lvl7pPr>
              <a:defRPr sz="7166"/>
            </a:lvl7pPr>
            <a:lvl8pPr>
              <a:defRPr sz="7166"/>
            </a:lvl8pPr>
            <a:lvl9pPr>
              <a:defRPr sz="716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06202" y="54618470"/>
            <a:ext cx="44210289" cy="154491264"/>
          </a:xfrm>
        </p:spPr>
        <p:txBody>
          <a:bodyPr/>
          <a:lstStyle>
            <a:lvl1pPr>
              <a:defRPr sz="11166"/>
            </a:lvl1pPr>
            <a:lvl2pPr>
              <a:defRPr sz="9583"/>
            </a:lvl2pPr>
            <a:lvl3pPr>
              <a:defRPr sz="8000"/>
            </a:lvl3pPr>
            <a:lvl4pPr>
              <a:defRPr sz="7166"/>
            </a:lvl4pPr>
            <a:lvl5pPr>
              <a:defRPr sz="7166"/>
            </a:lvl5pPr>
            <a:lvl6pPr>
              <a:defRPr sz="7166"/>
            </a:lvl6pPr>
            <a:lvl7pPr>
              <a:defRPr sz="7166"/>
            </a:lvl7pPr>
            <a:lvl8pPr>
              <a:defRPr sz="7166"/>
            </a:lvl8pPr>
            <a:lvl9pPr>
              <a:defRPr sz="716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8289A-A55A-D848-83AE-BE8AB80C11F3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B6965-5E86-3F43-8D2A-B843219AFB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338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464736"/>
            <a:ext cx="24688800" cy="6096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1" y="8187270"/>
            <a:ext cx="12120564" cy="3412064"/>
          </a:xfrm>
        </p:spPr>
        <p:txBody>
          <a:bodyPr anchor="b"/>
          <a:lstStyle>
            <a:lvl1pPr marL="0" indent="0">
              <a:buNone/>
              <a:defRPr sz="9583" b="1"/>
            </a:lvl1pPr>
            <a:lvl2pPr marL="1828727" indent="0">
              <a:buNone/>
              <a:defRPr sz="8000" b="1"/>
            </a:lvl2pPr>
            <a:lvl3pPr marL="3657454" indent="0">
              <a:buNone/>
              <a:defRPr sz="7166" b="1"/>
            </a:lvl3pPr>
            <a:lvl4pPr marL="5486181" indent="0">
              <a:buNone/>
              <a:defRPr sz="6416" b="1"/>
            </a:lvl4pPr>
            <a:lvl5pPr marL="7314907" indent="0">
              <a:buNone/>
              <a:defRPr sz="6416" b="1"/>
            </a:lvl5pPr>
            <a:lvl6pPr marL="9143634" indent="0">
              <a:buNone/>
              <a:defRPr sz="6416" b="1"/>
            </a:lvl6pPr>
            <a:lvl7pPr marL="10972361" indent="0">
              <a:buNone/>
              <a:defRPr sz="6416" b="1"/>
            </a:lvl7pPr>
            <a:lvl8pPr marL="12801088" indent="0">
              <a:buNone/>
              <a:defRPr sz="6416" b="1"/>
            </a:lvl8pPr>
            <a:lvl9pPr marL="14629815" indent="0">
              <a:buNone/>
              <a:defRPr sz="641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1" y="11599334"/>
            <a:ext cx="12120564" cy="21073536"/>
          </a:xfrm>
        </p:spPr>
        <p:txBody>
          <a:bodyPr/>
          <a:lstStyle>
            <a:lvl1pPr>
              <a:defRPr sz="9583"/>
            </a:lvl1pPr>
            <a:lvl2pPr>
              <a:defRPr sz="8000"/>
            </a:lvl2pPr>
            <a:lvl3pPr>
              <a:defRPr sz="7166"/>
            </a:lvl3pPr>
            <a:lvl4pPr>
              <a:defRPr sz="6416"/>
            </a:lvl4pPr>
            <a:lvl5pPr>
              <a:defRPr sz="6416"/>
            </a:lvl5pPr>
            <a:lvl6pPr>
              <a:defRPr sz="6416"/>
            </a:lvl6pPr>
            <a:lvl7pPr>
              <a:defRPr sz="6416"/>
            </a:lvl7pPr>
            <a:lvl8pPr>
              <a:defRPr sz="6416"/>
            </a:lvl8pPr>
            <a:lvl9pPr>
              <a:defRPr sz="641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3935077" y="8187270"/>
            <a:ext cx="12125325" cy="3412064"/>
          </a:xfrm>
        </p:spPr>
        <p:txBody>
          <a:bodyPr anchor="b"/>
          <a:lstStyle>
            <a:lvl1pPr marL="0" indent="0">
              <a:buNone/>
              <a:defRPr sz="9583" b="1"/>
            </a:lvl1pPr>
            <a:lvl2pPr marL="1828727" indent="0">
              <a:buNone/>
              <a:defRPr sz="8000" b="1"/>
            </a:lvl2pPr>
            <a:lvl3pPr marL="3657454" indent="0">
              <a:buNone/>
              <a:defRPr sz="7166" b="1"/>
            </a:lvl3pPr>
            <a:lvl4pPr marL="5486181" indent="0">
              <a:buNone/>
              <a:defRPr sz="6416" b="1"/>
            </a:lvl4pPr>
            <a:lvl5pPr marL="7314907" indent="0">
              <a:buNone/>
              <a:defRPr sz="6416" b="1"/>
            </a:lvl5pPr>
            <a:lvl6pPr marL="9143634" indent="0">
              <a:buNone/>
              <a:defRPr sz="6416" b="1"/>
            </a:lvl6pPr>
            <a:lvl7pPr marL="10972361" indent="0">
              <a:buNone/>
              <a:defRPr sz="6416" b="1"/>
            </a:lvl7pPr>
            <a:lvl8pPr marL="12801088" indent="0">
              <a:buNone/>
              <a:defRPr sz="6416" b="1"/>
            </a:lvl8pPr>
            <a:lvl9pPr marL="14629815" indent="0">
              <a:buNone/>
              <a:defRPr sz="641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3935077" y="11599334"/>
            <a:ext cx="12125325" cy="21073536"/>
          </a:xfrm>
        </p:spPr>
        <p:txBody>
          <a:bodyPr/>
          <a:lstStyle>
            <a:lvl1pPr>
              <a:defRPr sz="9583"/>
            </a:lvl1pPr>
            <a:lvl2pPr>
              <a:defRPr sz="8000"/>
            </a:lvl2pPr>
            <a:lvl3pPr>
              <a:defRPr sz="7166"/>
            </a:lvl3pPr>
            <a:lvl4pPr>
              <a:defRPr sz="6416"/>
            </a:lvl4pPr>
            <a:lvl5pPr>
              <a:defRPr sz="6416"/>
            </a:lvl5pPr>
            <a:lvl6pPr>
              <a:defRPr sz="6416"/>
            </a:lvl6pPr>
            <a:lvl7pPr>
              <a:defRPr sz="6416"/>
            </a:lvl7pPr>
            <a:lvl8pPr>
              <a:defRPr sz="6416"/>
            </a:lvl8pPr>
            <a:lvl9pPr>
              <a:defRPr sz="641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8289A-A55A-D848-83AE-BE8AB80C11F3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B6965-5E86-3F43-8D2A-B843219AFB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902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8289A-A55A-D848-83AE-BE8AB80C11F3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B6965-5E86-3F43-8D2A-B843219AFB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056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8289A-A55A-D848-83AE-BE8AB80C11F3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B6965-5E86-3F43-8D2A-B843219AFB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947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2" y="1456267"/>
            <a:ext cx="9024939" cy="6197600"/>
          </a:xfrm>
        </p:spPr>
        <p:txBody>
          <a:bodyPr anchor="b"/>
          <a:lstStyle>
            <a:lvl1pPr algn="l">
              <a:defRPr sz="8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25150" y="1456269"/>
            <a:ext cx="15335250" cy="31216603"/>
          </a:xfrm>
        </p:spPr>
        <p:txBody>
          <a:bodyPr/>
          <a:lstStyle>
            <a:lvl1pPr>
              <a:defRPr sz="12833"/>
            </a:lvl1pPr>
            <a:lvl2pPr>
              <a:defRPr sz="11166"/>
            </a:lvl2pPr>
            <a:lvl3pPr>
              <a:defRPr sz="9583"/>
            </a:lvl3pPr>
            <a:lvl4pPr>
              <a:defRPr sz="8000"/>
            </a:lvl4pPr>
            <a:lvl5pPr>
              <a:defRPr sz="8000"/>
            </a:lvl5pPr>
            <a:lvl6pPr>
              <a:defRPr sz="8000"/>
            </a:lvl6pPr>
            <a:lvl7pPr>
              <a:defRPr sz="8000"/>
            </a:lvl7pPr>
            <a:lvl8pPr>
              <a:defRPr sz="8000"/>
            </a:lvl8pPr>
            <a:lvl9pPr>
              <a:defRPr sz="8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1602" y="7653869"/>
            <a:ext cx="9024939" cy="25019003"/>
          </a:xfrm>
        </p:spPr>
        <p:txBody>
          <a:bodyPr/>
          <a:lstStyle>
            <a:lvl1pPr marL="0" indent="0">
              <a:buNone/>
              <a:defRPr sz="5583"/>
            </a:lvl1pPr>
            <a:lvl2pPr marL="1828727" indent="0">
              <a:buNone/>
              <a:defRPr sz="4833"/>
            </a:lvl2pPr>
            <a:lvl3pPr marL="3657454" indent="0">
              <a:buNone/>
              <a:defRPr sz="4000"/>
            </a:lvl3pPr>
            <a:lvl4pPr marL="5486181" indent="0">
              <a:buNone/>
              <a:defRPr sz="3583"/>
            </a:lvl4pPr>
            <a:lvl5pPr marL="7314907" indent="0">
              <a:buNone/>
              <a:defRPr sz="3583"/>
            </a:lvl5pPr>
            <a:lvl6pPr marL="9143634" indent="0">
              <a:buNone/>
              <a:defRPr sz="3583"/>
            </a:lvl6pPr>
            <a:lvl7pPr marL="10972361" indent="0">
              <a:buNone/>
              <a:defRPr sz="3583"/>
            </a:lvl7pPr>
            <a:lvl8pPr marL="12801088" indent="0">
              <a:buNone/>
              <a:defRPr sz="3583"/>
            </a:lvl8pPr>
            <a:lvl9pPr marL="14629815" indent="0">
              <a:buNone/>
              <a:defRPr sz="358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8289A-A55A-D848-83AE-BE8AB80C11F3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B6965-5E86-3F43-8D2A-B843219AFB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062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6864" y="25603200"/>
            <a:ext cx="16459200" cy="3022603"/>
          </a:xfrm>
        </p:spPr>
        <p:txBody>
          <a:bodyPr anchor="b"/>
          <a:lstStyle>
            <a:lvl1pPr algn="l">
              <a:defRPr sz="8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76864" y="3268133"/>
            <a:ext cx="16459200" cy="21945600"/>
          </a:xfrm>
        </p:spPr>
        <p:txBody>
          <a:bodyPr/>
          <a:lstStyle>
            <a:lvl1pPr marL="0" indent="0">
              <a:buNone/>
              <a:defRPr sz="12833"/>
            </a:lvl1pPr>
            <a:lvl2pPr marL="1828727" indent="0">
              <a:buNone/>
              <a:defRPr sz="11166"/>
            </a:lvl2pPr>
            <a:lvl3pPr marL="3657454" indent="0">
              <a:buNone/>
              <a:defRPr sz="9583"/>
            </a:lvl3pPr>
            <a:lvl4pPr marL="5486181" indent="0">
              <a:buNone/>
              <a:defRPr sz="8000"/>
            </a:lvl4pPr>
            <a:lvl5pPr marL="7314907" indent="0">
              <a:buNone/>
              <a:defRPr sz="8000"/>
            </a:lvl5pPr>
            <a:lvl6pPr marL="9143634" indent="0">
              <a:buNone/>
              <a:defRPr sz="8000"/>
            </a:lvl6pPr>
            <a:lvl7pPr marL="10972361" indent="0">
              <a:buNone/>
              <a:defRPr sz="8000"/>
            </a:lvl7pPr>
            <a:lvl8pPr marL="12801088" indent="0">
              <a:buNone/>
              <a:defRPr sz="8000"/>
            </a:lvl8pPr>
            <a:lvl9pPr marL="14629815" indent="0">
              <a:buNone/>
              <a:defRPr sz="8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76864" y="28625803"/>
            <a:ext cx="16459200" cy="4292598"/>
          </a:xfrm>
        </p:spPr>
        <p:txBody>
          <a:bodyPr/>
          <a:lstStyle>
            <a:lvl1pPr marL="0" indent="0">
              <a:buNone/>
              <a:defRPr sz="5583"/>
            </a:lvl1pPr>
            <a:lvl2pPr marL="1828727" indent="0">
              <a:buNone/>
              <a:defRPr sz="4833"/>
            </a:lvl2pPr>
            <a:lvl3pPr marL="3657454" indent="0">
              <a:buNone/>
              <a:defRPr sz="4000"/>
            </a:lvl3pPr>
            <a:lvl4pPr marL="5486181" indent="0">
              <a:buNone/>
              <a:defRPr sz="3583"/>
            </a:lvl4pPr>
            <a:lvl5pPr marL="7314907" indent="0">
              <a:buNone/>
              <a:defRPr sz="3583"/>
            </a:lvl5pPr>
            <a:lvl6pPr marL="9143634" indent="0">
              <a:buNone/>
              <a:defRPr sz="3583"/>
            </a:lvl6pPr>
            <a:lvl7pPr marL="10972361" indent="0">
              <a:buNone/>
              <a:defRPr sz="3583"/>
            </a:lvl7pPr>
            <a:lvl8pPr marL="12801088" indent="0">
              <a:buNone/>
              <a:defRPr sz="3583"/>
            </a:lvl8pPr>
            <a:lvl9pPr marL="14629815" indent="0">
              <a:buNone/>
              <a:defRPr sz="358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8289A-A55A-D848-83AE-BE8AB80C11F3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B6965-5E86-3F43-8D2A-B843219AFB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892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464736"/>
            <a:ext cx="24688800" cy="6096000"/>
          </a:xfrm>
          <a:prstGeom prst="rect">
            <a:avLst/>
          </a:prstGeom>
        </p:spPr>
        <p:txBody>
          <a:bodyPr vert="horz" lIns="438912" tIns="219456" rIns="438912" bIns="21945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8534403"/>
            <a:ext cx="24688800" cy="24138469"/>
          </a:xfrm>
          <a:prstGeom prst="rect">
            <a:avLst/>
          </a:prstGeom>
        </p:spPr>
        <p:txBody>
          <a:bodyPr vert="horz" lIns="438912" tIns="219456" rIns="438912" bIns="21945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71600" y="33900536"/>
            <a:ext cx="6400800" cy="1947333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l">
              <a:defRPr sz="48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F8289A-A55A-D848-83AE-BE8AB80C11F3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372600" y="33900536"/>
            <a:ext cx="8686800" cy="1947333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ctr">
              <a:defRPr sz="48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659600" y="33900536"/>
            <a:ext cx="6400800" cy="1947333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r">
              <a:defRPr sz="48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FB6965-5E86-3F43-8D2A-B843219AFB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874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828727" rtl="0" eaLnBrk="1" latinLnBrk="0" hangingPunct="1">
        <a:spcBef>
          <a:spcPct val="0"/>
        </a:spcBef>
        <a:buNone/>
        <a:defRPr sz="1758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71545" indent="-1371545" algn="l" defTabSz="1828727" rtl="0" eaLnBrk="1" latinLnBrk="0" hangingPunct="1">
        <a:spcBef>
          <a:spcPct val="20000"/>
        </a:spcBef>
        <a:buFont typeface="Arial"/>
        <a:buChar char="•"/>
        <a:defRPr sz="12833" kern="1200">
          <a:solidFill>
            <a:schemeClr val="tx1"/>
          </a:solidFill>
          <a:latin typeface="+mn-lt"/>
          <a:ea typeface="+mn-ea"/>
          <a:cs typeface="+mn-cs"/>
        </a:defRPr>
      </a:lvl1pPr>
      <a:lvl2pPr marL="2971681" indent="-1142954" algn="l" defTabSz="1828727" rtl="0" eaLnBrk="1" latinLnBrk="0" hangingPunct="1">
        <a:spcBef>
          <a:spcPct val="20000"/>
        </a:spcBef>
        <a:buFont typeface="Arial"/>
        <a:buChar char="–"/>
        <a:defRPr sz="11166" kern="1200">
          <a:solidFill>
            <a:schemeClr val="tx1"/>
          </a:solidFill>
          <a:latin typeface="+mn-lt"/>
          <a:ea typeface="+mn-ea"/>
          <a:cs typeface="+mn-cs"/>
        </a:defRPr>
      </a:lvl2pPr>
      <a:lvl3pPr marL="4571817" indent="-914363" algn="l" defTabSz="1828727" rtl="0" eaLnBrk="1" latinLnBrk="0" hangingPunct="1">
        <a:spcBef>
          <a:spcPct val="20000"/>
        </a:spcBef>
        <a:buFont typeface="Arial"/>
        <a:buChar char="•"/>
        <a:defRPr sz="9583" kern="1200">
          <a:solidFill>
            <a:schemeClr val="tx1"/>
          </a:solidFill>
          <a:latin typeface="+mn-lt"/>
          <a:ea typeface="+mn-ea"/>
          <a:cs typeface="+mn-cs"/>
        </a:defRPr>
      </a:lvl3pPr>
      <a:lvl4pPr marL="6400544" indent="-914363" algn="l" defTabSz="1828727" rtl="0" eaLnBrk="1" latinLnBrk="0" hangingPunct="1">
        <a:spcBef>
          <a:spcPct val="20000"/>
        </a:spcBef>
        <a:buFont typeface="Arial"/>
        <a:buChar char="–"/>
        <a:defRPr sz="8000" kern="1200">
          <a:solidFill>
            <a:schemeClr val="tx1"/>
          </a:solidFill>
          <a:latin typeface="+mn-lt"/>
          <a:ea typeface="+mn-ea"/>
          <a:cs typeface="+mn-cs"/>
        </a:defRPr>
      </a:lvl4pPr>
      <a:lvl5pPr marL="8229271" indent="-914363" algn="l" defTabSz="1828727" rtl="0" eaLnBrk="1" latinLnBrk="0" hangingPunct="1">
        <a:spcBef>
          <a:spcPct val="20000"/>
        </a:spcBef>
        <a:buFont typeface="Arial"/>
        <a:buChar char="»"/>
        <a:defRPr sz="8000" kern="1200">
          <a:solidFill>
            <a:schemeClr val="tx1"/>
          </a:solidFill>
          <a:latin typeface="+mn-lt"/>
          <a:ea typeface="+mn-ea"/>
          <a:cs typeface="+mn-cs"/>
        </a:defRPr>
      </a:lvl5pPr>
      <a:lvl6pPr marL="10057998" indent="-914363" algn="l" defTabSz="1828727" rtl="0" eaLnBrk="1" latinLnBrk="0" hangingPunct="1">
        <a:spcBef>
          <a:spcPct val="20000"/>
        </a:spcBef>
        <a:buFont typeface="Arial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6pPr>
      <a:lvl7pPr marL="11886725" indent="-914363" algn="l" defTabSz="1828727" rtl="0" eaLnBrk="1" latinLnBrk="0" hangingPunct="1">
        <a:spcBef>
          <a:spcPct val="20000"/>
        </a:spcBef>
        <a:buFont typeface="Arial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7pPr>
      <a:lvl8pPr marL="13715451" indent="-914363" algn="l" defTabSz="1828727" rtl="0" eaLnBrk="1" latinLnBrk="0" hangingPunct="1">
        <a:spcBef>
          <a:spcPct val="20000"/>
        </a:spcBef>
        <a:buFont typeface="Arial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8pPr>
      <a:lvl9pPr marL="15544178" indent="-914363" algn="l" defTabSz="1828727" rtl="0" eaLnBrk="1" latinLnBrk="0" hangingPunct="1">
        <a:spcBef>
          <a:spcPct val="20000"/>
        </a:spcBef>
        <a:buFont typeface="Arial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727" rtl="0" eaLnBrk="1" latinLnBrk="0" hangingPunct="1">
        <a:defRPr sz="7166" kern="1200">
          <a:solidFill>
            <a:schemeClr val="tx1"/>
          </a:solidFill>
          <a:latin typeface="+mn-lt"/>
          <a:ea typeface="+mn-ea"/>
          <a:cs typeface="+mn-cs"/>
        </a:defRPr>
      </a:lvl1pPr>
      <a:lvl2pPr marL="1828727" algn="l" defTabSz="1828727" rtl="0" eaLnBrk="1" latinLnBrk="0" hangingPunct="1">
        <a:defRPr sz="7166" kern="1200">
          <a:solidFill>
            <a:schemeClr val="tx1"/>
          </a:solidFill>
          <a:latin typeface="+mn-lt"/>
          <a:ea typeface="+mn-ea"/>
          <a:cs typeface="+mn-cs"/>
        </a:defRPr>
      </a:lvl2pPr>
      <a:lvl3pPr marL="3657454" algn="l" defTabSz="1828727" rtl="0" eaLnBrk="1" latinLnBrk="0" hangingPunct="1">
        <a:defRPr sz="7166" kern="1200">
          <a:solidFill>
            <a:schemeClr val="tx1"/>
          </a:solidFill>
          <a:latin typeface="+mn-lt"/>
          <a:ea typeface="+mn-ea"/>
          <a:cs typeface="+mn-cs"/>
        </a:defRPr>
      </a:lvl3pPr>
      <a:lvl4pPr marL="5486181" algn="l" defTabSz="1828727" rtl="0" eaLnBrk="1" latinLnBrk="0" hangingPunct="1">
        <a:defRPr sz="7166" kern="1200">
          <a:solidFill>
            <a:schemeClr val="tx1"/>
          </a:solidFill>
          <a:latin typeface="+mn-lt"/>
          <a:ea typeface="+mn-ea"/>
          <a:cs typeface="+mn-cs"/>
        </a:defRPr>
      </a:lvl4pPr>
      <a:lvl5pPr marL="7314907" algn="l" defTabSz="1828727" rtl="0" eaLnBrk="1" latinLnBrk="0" hangingPunct="1">
        <a:defRPr sz="7166" kern="1200">
          <a:solidFill>
            <a:schemeClr val="tx1"/>
          </a:solidFill>
          <a:latin typeface="+mn-lt"/>
          <a:ea typeface="+mn-ea"/>
          <a:cs typeface="+mn-cs"/>
        </a:defRPr>
      </a:lvl5pPr>
      <a:lvl6pPr marL="9143634" algn="l" defTabSz="1828727" rtl="0" eaLnBrk="1" latinLnBrk="0" hangingPunct="1">
        <a:defRPr sz="7166" kern="1200">
          <a:solidFill>
            <a:schemeClr val="tx1"/>
          </a:solidFill>
          <a:latin typeface="+mn-lt"/>
          <a:ea typeface="+mn-ea"/>
          <a:cs typeface="+mn-cs"/>
        </a:defRPr>
      </a:lvl6pPr>
      <a:lvl7pPr marL="10972361" algn="l" defTabSz="1828727" rtl="0" eaLnBrk="1" latinLnBrk="0" hangingPunct="1">
        <a:defRPr sz="7166" kern="1200">
          <a:solidFill>
            <a:schemeClr val="tx1"/>
          </a:solidFill>
          <a:latin typeface="+mn-lt"/>
          <a:ea typeface="+mn-ea"/>
          <a:cs typeface="+mn-cs"/>
        </a:defRPr>
      </a:lvl7pPr>
      <a:lvl8pPr marL="12801088" algn="l" defTabSz="1828727" rtl="0" eaLnBrk="1" latinLnBrk="0" hangingPunct="1">
        <a:defRPr sz="7166" kern="1200">
          <a:solidFill>
            <a:schemeClr val="tx1"/>
          </a:solidFill>
          <a:latin typeface="+mn-lt"/>
          <a:ea typeface="+mn-ea"/>
          <a:cs typeface="+mn-cs"/>
        </a:defRPr>
      </a:lvl8pPr>
      <a:lvl9pPr marL="14629815" algn="l" defTabSz="1828727" rtl="0" eaLnBrk="1" latinLnBrk="0" hangingPunct="1">
        <a:defRPr sz="716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ti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jp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Box 105"/>
          <p:cNvSpPr txBox="1"/>
          <p:nvPr/>
        </p:nvSpPr>
        <p:spPr>
          <a:xfrm>
            <a:off x="513588" y="12488779"/>
            <a:ext cx="12801600" cy="253915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000" b="1" dirty="0">
              <a:solidFill>
                <a:srgbClr val="0033CC"/>
              </a:solidFill>
            </a:endParaRPr>
          </a:p>
          <a:p>
            <a:pPr algn="ctr"/>
            <a:endParaRPr lang="en-US" sz="3000" b="1" dirty="0">
              <a:solidFill>
                <a:srgbClr val="0033CC"/>
              </a:solidFill>
            </a:endParaRPr>
          </a:p>
          <a:p>
            <a:pPr algn="ctr"/>
            <a:endParaRPr lang="en-US" sz="3000" b="1" dirty="0">
              <a:solidFill>
                <a:srgbClr val="0033CC"/>
              </a:solidFill>
            </a:endParaRPr>
          </a:p>
          <a:p>
            <a:pPr algn="ctr"/>
            <a:r>
              <a:rPr lang="en-US" sz="3600" b="1" dirty="0">
                <a:solidFill>
                  <a:srgbClr val="0033CC"/>
                </a:solidFill>
              </a:rPr>
              <a:t>Part 1: Literature Review/Expert Panel</a:t>
            </a:r>
            <a:endParaRPr lang="en-US" sz="3000" b="1" dirty="0">
              <a:solidFill>
                <a:srgbClr val="0033CC"/>
              </a:solidFill>
            </a:endParaRPr>
          </a:p>
          <a:p>
            <a:pPr algn="ctr"/>
            <a:endParaRPr lang="en-US" sz="3000" b="1" dirty="0">
              <a:solidFill>
                <a:srgbClr val="0033CC"/>
              </a:solidFill>
            </a:endParaRPr>
          </a:p>
          <a:p>
            <a:r>
              <a:rPr lang="en-US" sz="3000" b="1" u="sng" dirty="0"/>
              <a:t>Goal</a:t>
            </a:r>
          </a:p>
          <a:p>
            <a:r>
              <a:rPr lang="en-US" sz="3000" dirty="0"/>
              <a:t>Identify which medical conditions among older adults have the greatest potential to affect driving performance.</a:t>
            </a:r>
          </a:p>
          <a:p>
            <a:endParaRPr lang="en-US" sz="3000" b="1" dirty="0"/>
          </a:p>
          <a:p>
            <a:r>
              <a:rPr lang="en-US" sz="3000" b="1" u="sng" dirty="0"/>
              <a:t>Results</a:t>
            </a:r>
          </a:p>
          <a:p>
            <a:r>
              <a:rPr lang="en-US" sz="3000" dirty="0"/>
              <a:t>4 conditions selected for further investigation based on: 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000" dirty="0"/>
              <a:t>Prevalence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000" dirty="0"/>
              <a:t>Potential to affect driving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000" dirty="0"/>
              <a:t>Lack of prior studies </a:t>
            </a:r>
          </a:p>
          <a:p>
            <a:pPr>
              <a:buClr>
                <a:schemeClr val="tx1"/>
              </a:buClr>
            </a:pPr>
            <a:endParaRPr lang="en-US" sz="3000" dirty="0"/>
          </a:p>
          <a:p>
            <a:pPr>
              <a:buClr>
                <a:schemeClr val="tx1"/>
              </a:buClr>
            </a:pPr>
            <a:endParaRPr lang="en-US" sz="3000" dirty="0"/>
          </a:p>
          <a:p>
            <a:endParaRPr lang="en-US" sz="3000" dirty="0"/>
          </a:p>
          <a:p>
            <a:endParaRPr lang="en-US" sz="3000" b="1" u="sng" dirty="0"/>
          </a:p>
          <a:p>
            <a:endParaRPr lang="en-US" sz="3000" b="1" u="sng" dirty="0"/>
          </a:p>
          <a:p>
            <a:endParaRPr lang="en-US" sz="3000" b="1" u="sng" dirty="0"/>
          </a:p>
          <a:p>
            <a:endParaRPr lang="en-US" sz="3000" b="1" u="sng" dirty="0"/>
          </a:p>
          <a:p>
            <a:endParaRPr lang="en-US" sz="3000" b="1" u="sng" dirty="0"/>
          </a:p>
          <a:p>
            <a:endParaRPr lang="en-US" sz="3000" b="1" u="sng" dirty="0"/>
          </a:p>
          <a:p>
            <a:endParaRPr lang="en-US" sz="3000" b="1" u="sng" dirty="0"/>
          </a:p>
          <a:p>
            <a:endParaRPr lang="en-US" sz="3000" b="1" u="sng" dirty="0"/>
          </a:p>
          <a:p>
            <a:endParaRPr lang="en-US" sz="3000" b="1" u="sng" dirty="0"/>
          </a:p>
          <a:p>
            <a:endParaRPr lang="en-US" sz="3000" b="1" u="sng" dirty="0"/>
          </a:p>
          <a:p>
            <a:endParaRPr lang="en-US" sz="3000" b="1" u="sng" dirty="0"/>
          </a:p>
          <a:p>
            <a:endParaRPr lang="en-US" sz="3000" b="1" u="sng" dirty="0"/>
          </a:p>
          <a:p>
            <a:endParaRPr lang="en-US" sz="3000" b="1" u="sng" dirty="0"/>
          </a:p>
          <a:p>
            <a:pPr algn="ctr"/>
            <a:endParaRPr lang="en-US" sz="3000" b="1" dirty="0">
              <a:solidFill>
                <a:srgbClr val="0033CC"/>
              </a:solidFill>
            </a:endParaRPr>
          </a:p>
          <a:p>
            <a:pPr algn="ctr"/>
            <a:endParaRPr lang="en-US" sz="3000" b="1" dirty="0">
              <a:solidFill>
                <a:srgbClr val="0033CC"/>
              </a:solidFill>
            </a:endParaRPr>
          </a:p>
          <a:p>
            <a:pPr algn="ctr"/>
            <a:r>
              <a:rPr lang="en-US" sz="3600" b="1" dirty="0">
                <a:solidFill>
                  <a:srgbClr val="0033CC"/>
                </a:solidFill>
              </a:rPr>
              <a:t>Part 2: Naturalistic Driving Experiment</a:t>
            </a:r>
            <a:endParaRPr lang="en-US" sz="3000" b="1" dirty="0">
              <a:solidFill>
                <a:srgbClr val="0033CC"/>
              </a:solidFill>
            </a:endParaRPr>
          </a:p>
          <a:p>
            <a:pPr algn="ctr"/>
            <a:endParaRPr lang="en-US" sz="3600" b="1" dirty="0">
              <a:solidFill>
                <a:srgbClr val="0033CC"/>
              </a:solidFill>
            </a:endParaRPr>
          </a:p>
          <a:p>
            <a:r>
              <a:rPr lang="en-US" sz="3000" b="1" u="sng" dirty="0"/>
              <a:t>Participants</a:t>
            </a:r>
          </a:p>
          <a:p>
            <a:endParaRPr lang="en-US" sz="3000" b="1" u="sng" dirty="0"/>
          </a:p>
          <a:p>
            <a:r>
              <a:rPr lang="en-US" sz="3000" b="1" i="1" dirty="0"/>
              <a:t>Primary sample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C00000"/>
                </a:solidFill>
              </a:rPr>
              <a:t>Older drivers (age &gt; 60 years) with targeted medical conditions (PN, AMD, or COPD) (</a:t>
            </a:r>
            <a:r>
              <a:rPr lang="en-US" sz="3000" i="1" dirty="0">
                <a:solidFill>
                  <a:srgbClr val="C00000"/>
                </a:solidFill>
              </a:rPr>
              <a:t>n</a:t>
            </a:r>
            <a:r>
              <a:rPr lang="en-US" sz="3000" dirty="0">
                <a:solidFill>
                  <a:srgbClr val="C00000"/>
                </a:solidFill>
              </a:rPr>
              <a:t> = 8)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8000"/>
                </a:solidFill>
              </a:rPr>
              <a:t>Age-matched, healthy control drivers (</a:t>
            </a:r>
            <a:r>
              <a:rPr lang="en-US" sz="3000" i="1" dirty="0">
                <a:solidFill>
                  <a:srgbClr val="008000"/>
                </a:solidFill>
              </a:rPr>
              <a:t>n </a:t>
            </a:r>
            <a:r>
              <a:rPr lang="en-US" sz="3000" dirty="0">
                <a:solidFill>
                  <a:srgbClr val="008000"/>
                </a:solidFill>
              </a:rPr>
              <a:t>= 19)</a:t>
            </a:r>
          </a:p>
          <a:p>
            <a:pPr>
              <a:buClr>
                <a:schemeClr val="tx1"/>
              </a:buClr>
            </a:pPr>
            <a:endParaRPr lang="en-US" sz="3000" dirty="0">
              <a:solidFill>
                <a:srgbClr val="008000"/>
              </a:solidFill>
            </a:endParaRPr>
          </a:p>
          <a:p>
            <a:pPr>
              <a:buClr>
                <a:schemeClr val="tx1"/>
              </a:buClr>
            </a:pPr>
            <a:r>
              <a:rPr lang="en-US" sz="3000" b="1" i="1" dirty="0"/>
              <a:t>Augmented sample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C00000"/>
                </a:solidFill>
              </a:rPr>
              <a:t>Older drivers (age &gt; 60 years) with peripheral neuropathy (PN) (</a:t>
            </a:r>
            <a:r>
              <a:rPr lang="en-US" sz="3000" i="1" dirty="0">
                <a:solidFill>
                  <a:srgbClr val="C00000"/>
                </a:solidFill>
              </a:rPr>
              <a:t>n</a:t>
            </a:r>
            <a:r>
              <a:rPr lang="en-US" sz="3000" dirty="0">
                <a:solidFill>
                  <a:srgbClr val="C00000"/>
                </a:solidFill>
              </a:rPr>
              <a:t> = 7)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8000"/>
                </a:solidFill>
              </a:rPr>
              <a:t>Age-matched, healthy control drivers (</a:t>
            </a:r>
            <a:r>
              <a:rPr lang="en-US" sz="3000" i="1" dirty="0">
                <a:solidFill>
                  <a:srgbClr val="008000"/>
                </a:solidFill>
              </a:rPr>
              <a:t>n </a:t>
            </a:r>
            <a:r>
              <a:rPr lang="en-US" sz="3000" dirty="0">
                <a:solidFill>
                  <a:srgbClr val="008000"/>
                </a:solidFill>
              </a:rPr>
              <a:t>= 24)</a:t>
            </a:r>
          </a:p>
          <a:p>
            <a:pPr>
              <a:buClr>
                <a:schemeClr val="tx1"/>
              </a:buClr>
            </a:pPr>
            <a:endParaRPr lang="en-US" sz="3000" b="1" i="1" dirty="0"/>
          </a:p>
          <a:p>
            <a:pPr>
              <a:buClr>
                <a:schemeClr val="tx1"/>
              </a:buClr>
            </a:pPr>
            <a:r>
              <a:rPr lang="en-US" sz="3000" b="1" u="sng" dirty="0"/>
              <a:t>Design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000" dirty="0"/>
              <a:t>All participants completed a scored, on-road driving evaluation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000" dirty="0"/>
              <a:t>Exposure data collected from drivers’ vehicles for 1 month (primary sample only)</a:t>
            </a:r>
          </a:p>
          <a:p>
            <a:pPr>
              <a:buClr>
                <a:schemeClr val="tx1"/>
              </a:buClr>
            </a:pPr>
            <a:endParaRPr lang="en-US" sz="3000" b="1" i="1" dirty="0">
              <a:solidFill>
                <a:srgbClr val="008000"/>
              </a:solidFill>
            </a:endParaRPr>
          </a:p>
          <a:p>
            <a:endParaRPr lang="en-US" sz="3000" dirty="0"/>
          </a:p>
          <a:p>
            <a:endParaRPr lang="en-US" sz="3000" b="1" i="1" dirty="0">
              <a:solidFill>
                <a:srgbClr val="64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/>
          </a:p>
          <a:p>
            <a:endParaRPr lang="en-US" sz="3000" b="1" u="sng" dirty="0"/>
          </a:p>
        </p:txBody>
      </p:sp>
      <p:sp>
        <p:nvSpPr>
          <p:cNvPr id="16" name="TextBox 15"/>
          <p:cNvSpPr txBox="1"/>
          <p:nvPr/>
        </p:nvSpPr>
        <p:spPr>
          <a:xfrm>
            <a:off x="243289" y="3194384"/>
            <a:ext cx="13377672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</a:rPr>
              <a:t>Background</a:t>
            </a:r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 rotWithShape="1">
          <a:blip r:embed="rId3"/>
          <a:srcRect l="19481" t="37533" r="18727" b="42397"/>
          <a:stretch/>
        </p:blipFill>
        <p:spPr bwMode="auto">
          <a:xfrm>
            <a:off x="21805601" y="981991"/>
            <a:ext cx="4898153" cy="128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829532" y="709918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228600" y="228600"/>
            <a:ext cx="26974800" cy="2743200"/>
          </a:xfrm>
          <a:prstGeom prst="rect">
            <a:avLst/>
          </a:prstGeom>
          <a:noFill/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971"/>
          </a:p>
        </p:txBody>
      </p:sp>
      <p:sp>
        <p:nvSpPr>
          <p:cNvPr id="8" name="TextBox 7"/>
          <p:cNvSpPr txBox="1"/>
          <p:nvPr/>
        </p:nvSpPr>
        <p:spPr>
          <a:xfrm>
            <a:off x="2658331" y="324852"/>
            <a:ext cx="19147269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200" b="1" dirty="0">
                <a:solidFill>
                  <a:srgbClr val="C00000"/>
                </a:solidFill>
              </a:rPr>
              <a:t>The Effects of Medical Conditions on Driving Performance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92872" y="1512807"/>
            <a:ext cx="7678192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/>
              <a:t>Christine E. Watson &amp; Kathy J. Sifrit</a:t>
            </a:r>
          </a:p>
          <a:p>
            <a:pPr algn="ctr"/>
            <a:r>
              <a:rPr lang="en-US" sz="3500" dirty="0"/>
              <a:t>Office of Behavioral Safety Research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43289" y="3194384"/>
            <a:ext cx="13377672" cy="9052560"/>
          </a:xfrm>
          <a:prstGeom prst="rect">
            <a:avLst/>
          </a:prstGeom>
          <a:noFill/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971"/>
          </a:p>
        </p:txBody>
      </p:sp>
      <p:sp>
        <p:nvSpPr>
          <p:cNvPr id="3" name="TextBox 2"/>
          <p:cNvSpPr txBox="1"/>
          <p:nvPr/>
        </p:nvSpPr>
        <p:spPr>
          <a:xfrm>
            <a:off x="513588" y="3194384"/>
            <a:ext cx="12801600" cy="8710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73048" indent="-373048">
              <a:buFont typeface="Arial"/>
              <a:buChar char="•"/>
            </a:pPr>
            <a:endParaRPr lang="en-US" sz="3000" dirty="0"/>
          </a:p>
          <a:p>
            <a:pPr marL="373048" indent="-373048">
              <a:buFont typeface="Arial"/>
              <a:buChar char="•"/>
            </a:pPr>
            <a:endParaRPr lang="en-US" sz="3000" dirty="0"/>
          </a:p>
          <a:p>
            <a:pPr marL="373048" indent="-373048">
              <a:buFont typeface="Arial"/>
              <a:buChar char="•"/>
            </a:pPr>
            <a:endParaRPr lang="en-US" sz="3000" dirty="0"/>
          </a:p>
          <a:p>
            <a:pPr marL="373048" indent="-373048">
              <a:buFont typeface="Arial"/>
              <a:buChar char="•"/>
            </a:pPr>
            <a:r>
              <a:rPr lang="en-US" sz="3000" dirty="0"/>
              <a:t>Some medical conditions affect the visual, cognitive, and psychomotor functions necessary for safe driving </a:t>
            </a:r>
            <a:r>
              <a:rPr lang="en-US" sz="2000" dirty="0"/>
              <a:t>(</a:t>
            </a:r>
            <a:r>
              <a:rPr lang="en-US" sz="2000" dirty="0" err="1"/>
              <a:t>Carr</a:t>
            </a:r>
            <a:r>
              <a:rPr lang="en-US" sz="2000" dirty="0"/>
              <a:t>, Schwartzberg, Manning, &amp; </a:t>
            </a:r>
            <a:r>
              <a:rPr lang="en-US" sz="2000" dirty="0" err="1"/>
              <a:t>Sempek</a:t>
            </a:r>
            <a:r>
              <a:rPr lang="en-US" sz="2000" dirty="0"/>
              <a:t>, 2010) </a:t>
            </a:r>
          </a:p>
          <a:p>
            <a:endParaRPr lang="en-US" sz="3000" dirty="0"/>
          </a:p>
          <a:p>
            <a:pPr marL="373048" indent="-373048">
              <a:buFont typeface="Arial"/>
              <a:buChar char="•"/>
            </a:pPr>
            <a:r>
              <a:rPr lang="en-US" sz="3000" dirty="0"/>
              <a:t>The use of prescription and over-the-counter medications to treat medical conditions is associated with increased crash risk in older adults </a:t>
            </a:r>
            <a:r>
              <a:rPr lang="en-US" sz="2000" dirty="0"/>
              <a:t>(LeRoy &amp; Morse, 2008)</a:t>
            </a:r>
            <a:endParaRPr lang="en-US" sz="3000" dirty="0"/>
          </a:p>
          <a:p>
            <a:endParaRPr lang="en-US" sz="3000" dirty="0"/>
          </a:p>
          <a:p>
            <a:pPr marL="373048" indent="-373048">
              <a:buFont typeface="Arial"/>
              <a:buChar char="•"/>
            </a:pPr>
            <a:r>
              <a:rPr lang="en-US" sz="3000" dirty="0"/>
              <a:t>There is a higher prevalence of medical conditions—and medications to treat them—in older adults</a:t>
            </a:r>
            <a:endParaRPr lang="en-US" sz="3000" b="1" dirty="0">
              <a:solidFill>
                <a:srgbClr val="C00000"/>
              </a:solidFill>
            </a:endParaRPr>
          </a:p>
          <a:p>
            <a:endParaRPr lang="en-US" sz="3000" dirty="0"/>
          </a:p>
          <a:p>
            <a:pPr algn="ctr"/>
            <a:r>
              <a:rPr lang="en-US" sz="3600" b="1" dirty="0">
                <a:solidFill>
                  <a:srgbClr val="0033CC"/>
                </a:solidFill>
              </a:rPr>
              <a:t>Are medical conditions in older adults associated with</a:t>
            </a:r>
          </a:p>
          <a:p>
            <a:pPr algn="ctr"/>
            <a:r>
              <a:rPr lang="en-US" sz="3600" b="1" dirty="0">
                <a:solidFill>
                  <a:srgbClr val="0033CC"/>
                </a:solidFill>
              </a:rPr>
              <a:t>changes in driving performance?</a:t>
            </a:r>
          </a:p>
          <a:p>
            <a:pPr algn="ctr"/>
            <a:endParaRPr lang="en-US" sz="3000" b="1" dirty="0"/>
          </a:p>
          <a:p>
            <a:pPr algn="ctr"/>
            <a:r>
              <a:rPr lang="en-US" sz="3600" b="1" dirty="0">
                <a:solidFill>
                  <a:srgbClr val="0033CC"/>
                </a:solidFill>
              </a:rPr>
              <a:t>Alternatively, drivers with medical conditions</a:t>
            </a:r>
          </a:p>
          <a:p>
            <a:pPr algn="ctr"/>
            <a:r>
              <a:rPr lang="en-US" sz="3600" b="1" dirty="0">
                <a:solidFill>
                  <a:srgbClr val="0033CC"/>
                </a:solidFill>
              </a:rPr>
              <a:t> may self-regulate by limiting their exposure.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43289" y="12488779"/>
            <a:ext cx="13377672" cy="23865840"/>
          </a:xfrm>
          <a:prstGeom prst="rect">
            <a:avLst/>
          </a:prstGeom>
          <a:noFill/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971"/>
          </a:p>
        </p:txBody>
      </p:sp>
      <p:sp>
        <p:nvSpPr>
          <p:cNvPr id="18" name="TextBox 17"/>
          <p:cNvSpPr txBox="1"/>
          <p:nvPr/>
        </p:nvSpPr>
        <p:spPr>
          <a:xfrm>
            <a:off x="424312" y="12488779"/>
            <a:ext cx="129801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</a:rPr>
              <a:t>Methods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3837703" y="3200399"/>
            <a:ext cx="13377672" cy="27710746"/>
          </a:xfrm>
          <a:prstGeom prst="rect">
            <a:avLst/>
          </a:prstGeom>
          <a:noFill/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971" dirty="0"/>
          </a:p>
        </p:txBody>
      </p:sp>
      <p:sp>
        <p:nvSpPr>
          <p:cNvPr id="21" name="TextBox 20"/>
          <p:cNvSpPr txBox="1"/>
          <p:nvPr/>
        </p:nvSpPr>
        <p:spPr>
          <a:xfrm>
            <a:off x="13837703" y="3200399"/>
            <a:ext cx="13377672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</a:rPr>
              <a:t>Results</a:t>
            </a:r>
          </a:p>
        </p:txBody>
      </p:sp>
      <p:sp>
        <p:nvSpPr>
          <p:cNvPr id="92" name="Rectangle 91"/>
          <p:cNvSpPr/>
          <p:nvPr/>
        </p:nvSpPr>
        <p:spPr>
          <a:xfrm>
            <a:off x="13827474" y="31123643"/>
            <a:ext cx="13377672" cy="5230975"/>
          </a:xfrm>
          <a:prstGeom prst="rect">
            <a:avLst/>
          </a:prstGeom>
          <a:noFill/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971"/>
          </a:p>
        </p:txBody>
      </p:sp>
      <p:sp>
        <p:nvSpPr>
          <p:cNvPr id="93" name="TextBox 92"/>
          <p:cNvSpPr txBox="1"/>
          <p:nvPr/>
        </p:nvSpPr>
        <p:spPr>
          <a:xfrm>
            <a:off x="13827474" y="31123643"/>
            <a:ext cx="133776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</a:rPr>
              <a:t>Conclusions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4116812" y="31123643"/>
            <a:ext cx="12801600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endParaRPr lang="en-US" sz="3000" b="1" dirty="0">
              <a:solidFill>
                <a:srgbClr val="0033CC"/>
              </a:solidFill>
            </a:endParaRPr>
          </a:p>
          <a:p>
            <a:pPr>
              <a:buClr>
                <a:schemeClr val="tx1"/>
              </a:buClr>
            </a:pPr>
            <a:endParaRPr lang="en-US" sz="3000" b="1" dirty="0">
              <a:solidFill>
                <a:srgbClr val="0033CC"/>
              </a:solidFill>
            </a:endParaRPr>
          </a:p>
          <a:p>
            <a:pPr>
              <a:buClr>
                <a:schemeClr val="tx1"/>
              </a:buClr>
            </a:pPr>
            <a:endParaRPr lang="en-US" sz="2400" b="1" dirty="0">
              <a:solidFill>
                <a:srgbClr val="0033CC"/>
              </a:solidFill>
            </a:endParaRPr>
          </a:p>
          <a:p>
            <a:pPr marL="373048" indent="-373048">
              <a:buClr>
                <a:schemeClr val="tx1"/>
              </a:buClr>
              <a:buFont typeface="Arial"/>
              <a:buChar char="•"/>
            </a:pPr>
            <a:r>
              <a:rPr lang="en-US" sz="3600" b="1" dirty="0">
                <a:solidFill>
                  <a:srgbClr val="0033CC"/>
                </a:solidFill>
              </a:rPr>
              <a:t>Older drivers with </a:t>
            </a:r>
            <a:r>
              <a:rPr lang="en-US" sz="3600" b="1" i="1" dirty="0">
                <a:solidFill>
                  <a:srgbClr val="0033CC"/>
                </a:solidFill>
              </a:rPr>
              <a:t>diagnosed</a:t>
            </a:r>
            <a:r>
              <a:rPr lang="en-US" sz="3600" b="1" dirty="0">
                <a:solidFill>
                  <a:srgbClr val="0033CC"/>
                </a:solidFill>
              </a:rPr>
              <a:t> medical conditions did not perform differently than control drivers</a:t>
            </a:r>
          </a:p>
          <a:p>
            <a:pPr marL="373048" indent="-373048">
              <a:buClr>
                <a:schemeClr val="tx1"/>
              </a:buClr>
              <a:buFont typeface="Arial"/>
              <a:buChar char="•"/>
            </a:pPr>
            <a:endParaRPr lang="en-US" sz="3000" b="1" dirty="0">
              <a:solidFill>
                <a:srgbClr val="0033CC"/>
              </a:solidFill>
            </a:endParaRPr>
          </a:p>
          <a:p>
            <a:pPr marL="373048" indent="-373048">
              <a:buClr>
                <a:schemeClr val="tx1"/>
              </a:buClr>
              <a:buFont typeface="Arial"/>
              <a:buChar char="•"/>
            </a:pPr>
            <a:r>
              <a:rPr lang="en-US" sz="3600" b="1" dirty="0">
                <a:solidFill>
                  <a:srgbClr val="0033CC"/>
                </a:solidFill>
              </a:rPr>
              <a:t>Drivers with targeted medical conditions appeared to self-restrict their exposure (e.g., took fewer trips per day than control drivers)</a:t>
            </a:r>
            <a:endParaRPr lang="en-US" sz="3000" dirty="0"/>
          </a:p>
          <a:p>
            <a:endParaRPr lang="en-US" sz="3000" dirty="0"/>
          </a:p>
          <a:p>
            <a:pPr marL="373048" indent="-373048">
              <a:buFont typeface="Arial"/>
              <a:buChar char="•"/>
            </a:pPr>
            <a:endParaRPr lang="en-US" sz="3000" dirty="0"/>
          </a:p>
          <a:p>
            <a:pPr algn="ctr"/>
            <a:endParaRPr lang="en-US" sz="4000" b="1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3102118"/>
              </p:ext>
            </p:extLst>
          </p:nvPr>
        </p:nvGraphicFramePr>
        <p:xfrm>
          <a:off x="439885" y="19911271"/>
          <a:ext cx="12984480" cy="667512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3371330">
                  <a:extLst>
                    <a:ext uri="{9D8B030D-6E8A-4147-A177-3AD203B41FA5}">
                      <a16:colId xmlns:a16="http://schemas.microsoft.com/office/drawing/2014/main" val="4073598201"/>
                    </a:ext>
                  </a:extLst>
                </a:gridCol>
                <a:gridCol w="5380911">
                  <a:extLst>
                    <a:ext uri="{9D8B030D-6E8A-4147-A177-3AD203B41FA5}">
                      <a16:colId xmlns:a16="http://schemas.microsoft.com/office/drawing/2014/main" val="3355741123"/>
                    </a:ext>
                  </a:extLst>
                </a:gridCol>
                <a:gridCol w="4232239">
                  <a:extLst>
                    <a:ext uri="{9D8B030D-6E8A-4147-A177-3AD203B41FA5}">
                      <a16:colId xmlns:a16="http://schemas.microsoft.com/office/drawing/2014/main" val="2075943260"/>
                    </a:ext>
                  </a:extLst>
                </a:gridCol>
              </a:tblGrid>
              <a:tr h="118872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Medical</a:t>
                      </a:r>
                    </a:p>
                    <a:p>
                      <a:pPr algn="ctr"/>
                      <a:r>
                        <a:rPr lang="en-US" sz="3000" dirty="0"/>
                        <a:t>Condition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Driving Errors </a:t>
                      </a:r>
                    </a:p>
                    <a:p>
                      <a:pPr algn="ctr"/>
                      <a:r>
                        <a:rPr lang="en-US" sz="3000" dirty="0"/>
                        <a:t>(Literature Review)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Driving Errors</a:t>
                      </a:r>
                    </a:p>
                    <a:p>
                      <a:pPr algn="ctr"/>
                      <a:r>
                        <a:rPr lang="en-US" sz="3000" dirty="0"/>
                        <a:t>(Expert</a:t>
                      </a:r>
                      <a:r>
                        <a:rPr lang="en-US" sz="3000" baseline="0" dirty="0"/>
                        <a:t> Panel)</a:t>
                      </a:r>
                      <a:endParaRPr lang="en-US" sz="30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0638593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r>
                        <a:rPr lang="en-US" sz="2400" b="1" dirty="0"/>
                        <a:t>Diabetes</a:t>
                      </a:r>
                      <a:endParaRPr lang="en-US" sz="2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>
                        <a:buSzPct val="75000"/>
                        <a:buFont typeface="Wingdings" panose="05000000000000000000" pitchFamily="2" charset="2"/>
                        <a:buChar char="§"/>
                      </a:pPr>
                      <a:r>
                        <a:rPr lang="en-US" sz="2400" dirty="0"/>
                        <a:t>Loss</a:t>
                      </a:r>
                      <a:r>
                        <a:rPr lang="en-US" sz="2400" baseline="0" dirty="0"/>
                        <a:t> of consciousness, disorientation</a:t>
                      </a:r>
                    </a:p>
                    <a:p>
                      <a:pPr marL="228600" indent="-228600">
                        <a:buSzPct val="75000"/>
                        <a:buFont typeface="Wingdings" panose="05000000000000000000" pitchFamily="2" charset="2"/>
                        <a:buChar char="§"/>
                      </a:pPr>
                      <a:r>
                        <a:rPr lang="en-US" sz="2400" baseline="0" dirty="0"/>
                        <a:t>Automatic driving during hypoglycemia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>
                        <a:buFont typeface="Wingdings" panose="05000000000000000000" pitchFamily="2" charset="2"/>
                        <a:buChar char="§"/>
                      </a:pPr>
                      <a:r>
                        <a:rPr lang="en-US" sz="2400" dirty="0"/>
                        <a:t>Sensory loss in feet (peripheral neuropathy,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dirty="0"/>
                        <a:t>PN)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7100952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r>
                        <a:rPr lang="en-US" sz="2400" b="1" dirty="0"/>
                        <a:t>Age-related</a:t>
                      </a:r>
                      <a:r>
                        <a:rPr lang="en-US" sz="2400" b="1" baseline="0" dirty="0"/>
                        <a:t> macular degeneration (AMD)</a:t>
                      </a:r>
                      <a:endParaRPr lang="en-US" sz="2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>
                        <a:buFont typeface="Wingdings" panose="05000000000000000000" pitchFamily="2" charset="2"/>
                        <a:buChar char="§"/>
                      </a:pPr>
                      <a:r>
                        <a:rPr lang="en-US" sz="2400" dirty="0"/>
                        <a:t>Delayed braking</a:t>
                      </a:r>
                    </a:p>
                    <a:p>
                      <a:pPr marL="228600" indent="-228600">
                        <a:buFont typeface="Wingdings" panose="05000000000000000000" pitchFamily="2" charset="2"/>
                        <a:buChar char="§"/>
                      </a:pPr>
                      <a:r>
                        <a:rPr lang="en-US" sz="2400" baseline="0" dirty="0"/>
                        <a:t>Driving too slowly</a:t>
                      </a:r>
                    </a:p>
                    <a:p>
                      <a:pPr marL="228600" indent="-228600">
                        <a:buFont typeface="Wingdings" panose="05000000000000000000" pitchFamily="2" charset="2"/>
                        <a:buChar char="§"/>
                      </a:pPr>
                      <a:r>
                        <a:rPr lang="en-US" sz="2400" baseline="0" dirty="0"/>
                        <a:t>Crossing edge lines/centerlines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>
                        <a:buFont typeface="Wingdings" panose="05000000000000000000" pitchFamily="2" charset="2"/>
                        <a:buChar char="§"/>
                      </a:pPr>
                      <a:r>
                        <a:rPr lang="en-US" sz="2400" dirty="0"/>
                        <a:t>Central field deficits</a:t>
                      </a:r>
                    </a:p>
                    <a:p>
                      <a:pPr marL="228600" indent="-228600">
                        <a:buFont typeface="Wingdings" panose="05000000000000000000" pitchFamily="2" charset="2"/>
                        <a:buChar char="§"/>
                      </a:pPr>
                      <a:r>
                        <a:rPr lang="en-US" sz="2400" dirty="0"/>
                        <a:t>Loss</a:t>
                      </a:r>
                      <a:r>
                        <a:rPr lang="en-US" sz="2400" baseline="0" dirty="0"/>
                        <a:t> of contrast sensitivity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9762167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r>
                        <a:rPr lang="en-US" sz="2400" b="1" dirty="0"/>
                        <a:t>Parkinson’s disease (PD)</a:t>
                      </a:r>
                      <a:endParaRPr lang="en-US" sz="2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>
                        <a:buFont typeface="Wingdings" panose="05000000000000000000" pitchFamily="2" charset="2"/>
                        <a:buChar char="§"/>
                      </a:pPr>
                      <a:r>
                        <a:rPr lang="en-US" sz="2400" dirty="0"/>
                        <a:t>Delayed braking</a:t>
                      </a:r>
                      <a:endParaRPr lang="en-US" sz="2400" baseline="0" dirty="0"/>
                    </a:p>
                    <a:p>
                      <a:pPr marL="228600" indent="-228600">
                        <a:buFont typeface="Wingdings" panose="05000000000000000000" pitchFamily="2" charset="2"/>
                        <a:buChar char="§"/>
                      </a:pPr>
                      <a:r>
                        <a:rPr lang="en-US" sz="2400" baseline="0" dirty="0"/>
                        <a:t>Driving too slowly</a:t>
                      </a:r>
                    </a:p>
                    <a:p>
                      <a:pPr marL="228600" indent="-228600">
                        <a:buFont typeface="Wingdings" panose="05000000000000000000" pitchFamily="2" charset="2"/>
                        <a:buChar char="§"/>
                      </a:pPr>
                      <a:r>
                        <a:rPr lang="en-US" sz="2400" baseline="0" dirty="0"/>
                        <a:t>Errors in basic driving maneuvers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>
                        <a:buFont typeface="Wingdings" panose="05000000000000000000" pitchFamily="2" charset="2"/>
                        <a:buChar char="§"/>
                      </a:pPr>
                      <a:r>
                        <a:rPr lang="en-US" sz="2400" dirty="0"/>
                        <a:t>Delayed responses to changed traffic situations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7098960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r>
                        <a:rPr lang="en-US" sz="2400" b="1" dirty="0"/>
                        <a:t>Chroni</a:t>
                      </a:r>
                      <a:r>
                        <a:rPr lang="en-US" sz="2400" b="1" baseline="0" dirty="0"/>
                        <a:t>c obstructive pulmonary disorder (COPD)</a:t>
                      </a:r>
                      <a:endParaRPr lang="en-US" sz="2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Not</a:t>
                      </a:r>
                      <a:r>
                        <a:rPr lang="en-US" sz="2400" baseline="0" dirty="0"/>
                        <a:t> included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31775" indent="-231775">
                        <a:buFont typeface="Wingdings" panose="05000000000000000000" pitchFamily="2" charset="2"/>
                        <a:buChar char="§"/>
                      </a:pPr>
                      <a:r>
                        <a:rPr lang="en-US" sz="2400" baseline="0" dirty="0"/>
                        <a:t>Lack of endurance, fatigue </a:t>
                      </a:r>
                    </a:p>
                    <a:p>
                      <a:pPr marL="231775" indent="-231775">
                        <a:buFont typeface="Wingdings" panose="05000000000000000000" pitchFamily="2" charset="2"/>
                        <a:buChar char="§"/>
                      </a:pPr>
                      <a:r>
                        <a:rPr lang="en-US" sz="2400" baseline="0" dirty="0">
                          <a:sym typeface="Wingdings" panose="05000000000000000000" pitchFamily="2" charset="2"/>
                        </a:rPr>
                        <a:t>Temporary lapses in attention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9031869"/>
                  </a:ext>
                </a:extLst>
              </a:tr>
            </a:tbl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16791952" y="8707057"/>
            <a:ext cx="7469175" cy="461665"/>
            <a:chOff x="17115852" y="4085929"/>
            <a:chExt cx="7469175" cy="461665"/>
          </a:xfrm>
        </p:grpSpPr>
        <p:sp>
          <p:nvSpPr>
            <p:cNvPr id="19" name="Rectangle 18"/>
            <p:cNvSpPr/>
            <p:nvPr/>
          </p:nvSpPr>
          <p:spPr>
            <a:xfrm>
              <a:off x="17115852" y="4202461"/>
              <a:ext cx="228600" cy="228600"/>
            </a:xfrm>
            <a:prstGeom prst="rect">
              <a:avLst/>
            </a:prstGeom>
            <a:solidFill>
              <a:srgbClr val="008000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7323915" y="4085929"/>
              <a:ext cx="29242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Control group (</a:t>
              </a:r>
              <a:r>
                <a:rPr lang="en-US" sz="2400" i="1" dirty="0"/>
                <a:t>n</a:t>
              </a:r>
              <a:r>
                <a:rPr lang="en-US" sz="2400" dirty="0"/>
                <a:t> = 17)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0948327" y="4202461"/>
              <a:ext cx="228600" cy="228600"/>
            </a:xfrm>
            <a:prstGeom prst="rect">
              <a:avLst/>
            </a:prstGeom>
            <a:solidFill>
              <a:srgbClr val="C00000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1175439" y="4085929"/>
              <a:ext cx="34095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Medical conditions (</a:t>
              </a:r>
              <a:r>
                <a:rPr lang="en-US" sz="2400" i="1" dirty="0"/>
                <a:t>n</a:t>
              </a:r>
              <a:r>
                <a:rPr lang="en-US" sz="2400" dirty="0"/>
                <a:t> = 8)</a:t>
              </a:r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13916551" y="4617666"/>
            <a:ext cx="6482331" cy="3882282"/>
            <a:chOff x="20397556" y="4647600"/>
            <a:chExt cx="6482331" cy="388228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0707687" y="4647600"/>
              <a:ext cx="6172200" cy="3458892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23577139" y="8160550"/>
              <a:ext cx="7196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COPD</a:t>
              </a:r>
            </a:p>
          </p:txBody>
        </p:sp>
        <p:sp>
          <p:nvSpPr>
            <p:cNvPr id="37" name="Right Brace 36"/>
            <p:cNvSpPr/>
            <p:nvPr/>
          </p:nvSpPr>
          <p:spPr>
            <a:xfrm rot="5400000">
              <a:off x="23849361" y="7156775"/>
              <a:ext cx="182880" cy="1952050"/>
            </a:xfrm>
            <a:prstGeom prst="rightBrac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5429655" y="8160550"/>
              <a:ext cx="4523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PN</a:t>
              </a:r>
            </a:p>
          </p:txBody>
        </p:sp>
        <p:sp>
          <p:nvSpPr>
            <p:cNvPr id="39" name="Right Brace 38"/>
            <p:cNvSpPr/>
            <p:nvPr/>
          </p:nvSpPr>
          <p:spPr>
            <a:xfrm rot="5400000">
              <a:off x="25564120" y="7683798"/>
              <a:ext cx="182880" cy="898004"/>
            </a:xfrm>
            <a:prstGeom prst="rightBrac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6172605" y="8160550"/>
              <a:ext cx="6575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AMD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 rot="16200000">
              <a:off x="19891423" y="6192380"/>
              <a:ext cx="13815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Trips per day</a:t>
              </a: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20545054" y="4621687"/>
            <a:ext cx="6577944" cy="3860915"/>
            <a:chOff x="13863402" y="9100234"/>
            <a:chExt cx="6577944" cy="3860915"/>
          </a:xfrm>
        </p:grpSpPr>
        <p:grpSp>
          <p:nvGrpSpPr>
            <p:cNvPr id="55" name="Group 54"/>
            <p:cNvGrpSpPr/>
            <p:nvPr/>
          </p:nvGrpSpPr>
          <p:grpSpPr>
            <a:xfrm>
              <a:off x="13863402" y="9100234"/>
              <a:ext cx="6577944" cy="3860915"/>
              <a:chOff x="13863402" y="9100234"/>
              <a:chExt cx="6577944" cy="3860915"/>
            </a:xfrm>
          </p:grpSpPr>
          <p:sp>
            <p:nvSpPr>
              <p:cNvPr id="47" name="TextBox 46"/>
              <p:cNvSpPr txBox="1"/>
              <p:nvPr/>
            </p:nvSpPr>
            <p:spPr>
              <a:xfrm>
                <a:off x="17109001" y="12591817"/>
                <a:ext cx="7196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/>
                  <a:t>COPD</a:t>
                </a: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18950884" y="12591817"/>
                <a:ext cx="4523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/>
                  <a:t>PN</a:t>
                </a: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19746999" y="12591817"/>
                <a:ext cx="6575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/>
                  <a:t>AMD</a:t>
                </a:r>
              </a:p>
            </p:txBody>
          </p:sp>
          <p:grpSp>
            <p:nvGrpSpPr>
              <p:cNvPr id="43" name="Group 42"/>
              <p:cNvGrpSpPr/>
              <p:nvPr/>
            </p:nvGrpSpPr>
            <p:grpSpPr>
              <a:xfrm>
                <a:off x="13863402" y="9100234"/>
                <a:ext cx="6577944" cy="3449846"/>
                <a:chOff x="13863402" y="8763352"/>
                <a:chExt cx="6577944" cy="3449846"/>
              </a:xfrm>
            </p:grpSpPr>
            <p:pic>
              <p:nvPicPr>
                <p:cNvPr id="41" name="Picture 40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4269146" y="8763352"/>
                  <a:ext cx="6172200" cy="3449846"/>
                </a:xfrm>
                <a:prstGeom prst="rect">
                  <a:avLst/>
                </a:prstGeom>
              </p:spPr>
            </p:pic>
            <p:sp>
              <p:nvSpPr>
                <p:cNvPr id="52" name="TextBox 51"/>
                <p:cNvSpPr txBox="1"/>
                <p:nvPr/>
              </p:nvSpPr>
              <p:spPr>
                <a:xfrm rot="16200000">
                  <a:off x="13000409" y="10303609"/>
                  <a:ext cx="209531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800" dirty="0"/>
                    <a:t>Miles driven per day</a:t>
                  </a:r>
                </a:p>
              </p:txBody>
            </p:sp>
          </p:grpSp>
          <p:sp>
            <p:nvSpPr>
              <p:cNvPr id="48" name="Right Brace 47"/>
              <p:cNvSpPr/>
              <p:nvPr/>
            </p:nvSpPr>
            <p:spPr>
              <a:xfrm rot="5400000">
                <a:off x="17370590" y="11588042"/>
                <a:ext cx="182880" cy="1952050"/>
              </a:xfrm>
              <a:prstGeom prst="rightBrac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0" name="Right Brace 49"/>
            <p:cNvSpPr/>
            <p:nvPr/>
          </p:nvSpPr>
          <p:spPr>
            <a:xfrm rot="5400000">
              <a:off x="19085349" y="12115065"/>
              <a:ext cx="182880" cy="898004"/>
            </a:xfrm>
            <a:prstGeom prst="rightBrac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9" name="TextBox 58"/>
          <p:cNvSpPr txBox="1"/>
          <p:nvPr/>
        </p:nvSpPr>
        <p:spPr>
          <a:xfrm rot="16200000">
            <a:off x="17227018" y="10911526"/>
            <a:ext cx="2780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On-road performance score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18160872" y="9384969"/>
            <a:ext cx="4731335" cy="4761300"/>
            <a:chOff x="18645993" y="9384969"/>
            <a:chExt cx="4731335" cy="4761300"/>
          </a:xfrm>
        </p:grpSpPr>
        <p:sp>
          <p:nvSpPr>
            <p:cNvPr id="63" name="TextBox 62"/>
            <p:cNvSpPr txBox="1"/>
            <p:nvPr/>
          </p:nvSpPr>
          <p:spPr>
            <a:xfrm>
              <a:off x="19679533" y="13684604"/>
              <a:ext cx="26642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/>
                <a:t>Augmented sample</a:t>
              </a:r>
            </a:p>
          </p:txBody>
        </p:sp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8645993" y="9384969"/>
              <a:ext cx="4731335" cy="4114800"/>
            </a:xfrm>
            <a:prstGeom prst="rect">
              <a:avLst/>
            </a:prstGeom>
          </p:spPr>
        </p:pic>
        <p:grpSp>
          <p:nvGrpSpPr>
            <p:cNvPr id="15" name="Group 14"/>
            <p:cNvGrpSpPr/>
            <p:nvPr/>
          </p:nvGrpSpPr>
          <p:grpSpPr>
            <a:xfrm>
              <a:off x="21209787" y="13278502"/>
              <a:ext cx="2056631" cy="514003"/>
              <a:chOff x="24099210" y="12297932"/>
              <a:chExt cx="2056631" cy="514003"/>
            </a:xfrm>
          </p:grpSpPr>
          <p:sp>
            <p:nvSpPr>
              <p:cNvPr id="60" name="TextBox 59"/>
              <p:cNvSpPr txBox="1"/>
              <p:nvPr/>
            </p:nvSpPr>
            <p:spPr>
              <a:xfrm>
                <a:off x="24099210" y="12297932"/>
                <a:ext cx="7196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800" dirty="0"/>
                  <a:t>COPD</a:t>
                </a: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24884923" y="12297932"/>
                <a:ext cx="4523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/>
                  <a:t>PN</a:t>
                </a: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25498289" y="12297932"/>
                <a:ext cx="6575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/>
                  <a:t>AMD</a:t>
                </a: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24187614" y="12504158"/>
                <a:ext cx="53893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i="1" dirty="0"/>
                  <a:t>n </a:t>
                </a:r>
                <a:r>
                  <a:rPr lang="en-US" sz="1400" dirty="0"/>
                  <a:t>= 4</a:t>
                </a: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4826537" y="12504158"/>
                <a:ext cx="53893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i="1" dirty="0"/>
                  <a:t>n </a:t>
                </a:r>
                <a:r>
                  <a:rPr lang="en-US" sz="1400" dirty="0"/>
                  <a:t>= 9</a:t>
                </a: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25549649" y="12504158"/>
                <a:ext cx="53893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i="1" dirty="0"/>
                  <a:t>n </a:t>
                </a:r>
                <a:r>
                  <a:rPr lang="en-US" sz="1400" dirty="0"/>
                  <a:t>= 2</a:t>
                </a:r>
              </a:p>
            </p:txBody>
          </p:sp>
        </p:grpSp>
        <p:sp>
          <p:nvSpPr>
            <p:cNvPr id="67" name="TextBox 66"/>
            <p:cNvSpPr txBox="1"/>
            <p:nvPr/>
          </p:nvSpPr>
          <p:spPr>
            <a:xfrm>
              <a:off x="19201148" y="13365296"/>
              <a:ext cx="63030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/>
                <a:t>n </a:t>
              </a:r>
              <a:r>
                <a:rPr lang="en-US" sz="1400" dirty="0"/>
                <a:t>= 40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9772203" y="13365296"/>
              <a:ext cx="63030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/>
                <a:t>n </a:t>
              </a:r>
              <a:r>
                <a:rPr lang="en-US" sz="1400" dirty="0"/>
                <a:t>= 15</a:t>
              </a:r>
            </a:p>
          </p:txBody>
        </p:sp>
      </p:grpSp>
      <p:sp>
        <p:nvSpPr>
          <p:cNvPr id="69" name="TextBox 68"/>
          <p:cNvSpPr txBox="1"/>
          <p:nvPr/>
        </p:nvSpPr>
        <p:spPr>
          <a:xfrm>
            <a:off x="14125739" y="14591870"/>
            <a:ext cx="12801600" cy="7602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b="1" dirty="0">
                <a:solidFill>
                  <a:srgbClr val="0033CC"/>
                </a:solidFill>
              </a:rPr>
              <a:t>Part 3: SHRP2 Data Analysis</a:t>
            </a:r>
          </a:p>
          <a:p>
            <a:pPr lvl="0" algn="ctr"/>
            <a:endParaRPr lang="en-US" sz="2400" b="1" dirty="0">
              <a:solidFill>
                <a:srgbClr val="0033CC"/>
              </a:solidFill>
            </a:endParaRPr>
          </a:p>
          <a:p>
            <a:pPr lvl="0"/>
            <a:r>
              <a:rPr lang="en-US" sz="3000" b="1" u="sng" dirty="0">
                <a:solidFill>
                  <a:prstClr val="black"/>
                </a:solidFill>
              </a:rPr>
              <a:t>Participants</a:t>
            </a:r>
          </a:p>
          <a:p>
            <a:endParaRPr lang="en-US" sz="3000" b="1" i="1" dirty="0"/>
          </a:p>
          <a:p>
            <a:pPr>
              <a:buClr>
                <a:schemeClr val="tx1"/>
              </a:buClr>
            </a:pPr>
            <a:r>
              <a:rPr lang="en-US" sz="3000" b="1" i="1" dirty="0"/>
              <a:t>Strategic Highway Research Program (SHRP2) Naturalistic Driving Study</a:t>
            </a:r>
          </a:p>
          <a:p>
            <a:pPr>
              <a:buClr>
                <a:schemeClr val="tx1"/>
              </a:buClr>
            </a:pPr>
            <a:r>
              <a:rPr lang="en-US" sz="2000" dirty="0"/>
              <a:t>(Blatt et al., 2015</a:t>
            </a:r>
            <a:r>
              <a:rPr lang="en-US" sz="2000" b="1" dirty="0"/>
              <a:t>)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C00000"/>
                </a:solidFill>
              </a:rPr>
              <a:t>Older drivers (age &gt; 65 years) with targeted medical conditions (COPD, PN, or PD) (</a:t>
            </a:r>
            <a:r>
              <a:rPr lang="en-US" sz="3000" i="1" dirty="0">
                <a:solidFill>
                  <a:srgbClr val="C00000"/>
                </a:solidFill>
              </a:rPr>
              <a:t>n</a:t>
            </a:r>
            <a:r>
              <a:rPr lang="en-US" sz="3000" dirty="0">
                <a:solidFill>
                  <a:srgbClr val="C00000"/>
                </a:solidFill>
              </a:rPr>
              <a:t> = 74)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C00000"/>
                </a:solidFill>
              </a:rPr>
              <a:t>Age-matched, healthy control drivers (</a:t>
            </a:r>
            <a:r>
              <a:rPr lang="en-US" sz="3000" i="1" dirty="0">
                <a:solidFill>
                  <a:srgbClr val="C00000"/>
                </a:solidFill>
              </a:rPr>
              <a:t>n</a:t>
            </a:r>
            <a:r>
              <a:rPr lang="en-US" sz="3000" dirty="0">
                <a:solidFill>
                  <a:srgbClr val="C00000"/>
                </a:solidFill>
              </a:rPr>
              <a:t> = 129)</a:t>
            </a:r>
          </a:p>
          <a:p>
            <a:pPr>
              <a:buClr>
                <a:schemeClr val="tx1"/>
              </a:buClr>
            </a:pPr>
            <a:endParaRPr lang="en-US" sz="3000" b="1" i="1" dirty="0"/>
          </a:p>
          <a:p>
            <a:pPr>
              <a:buClr>
                <a:schemeClr val="tx1"/>
              </a:buClr>
            </a:pPr>
            <a:r>
              <a:rPr lang="en-US" sz="3000" b="1" u="sng" dirty="0"/>
              <a:t>Design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000" dirty="0"/>
              <a:t>Exposure and performance data collected from drivers’ vehicles</a:t>
            </a:r>
            <a:endParaRPr lang="en-US" sz="3000" b="1" u="sng" dirty="0">
              <a:solidFill>
                <a:prstClr val="black"/>
              </a:solidFill>
            </a:endParaRPr>
          </a:p>
          <a:p>
            <a:pPr lvl="0"/>
            <a:endParaRPr lang="en-US" sz="3000" b="1" u="sng" dirty="0">
              <a:solidFill>
                <a:prstClr val="black"/>
              </a:solidFill>
            </a:endParaRPr>
          </a:p>
          <a:p>
            <a:pPr lvl="0"/>
            <a:endParaRPr lang="en-US" sz="3000" b="1" u="sng" dirty="0">
              <a:solidFill>
                <a:prstClr val="black"/>
              </a:solidFill>
            </a:endParaRPr>
          </a:p>
          <a:p>
            <a:pPr lvl="0"/>
            <a:endParaRPr lang="en-US" sz="3600" b="1" dirty="0">
              <a:solidFill>
                <a:srgbClr val="0033CC"/>
              </a:solidFill>
            </a:endParaRPr>
          </a:p>
          <a:p>
            <a:pPr lvl="0"/>
            <a:endParaRPr lang="en-US" sz="3600" b="1" dirty="0">
              <a:solidFill>
                <a:srgbClr val="0033CC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4717185" y="20402312"/>
            <a:ext cx="11541879" cy="10300381"/>
            <a:chOff x="14717185" y="18982595"/>
            <a:chExt cx="11541879" cy="10300381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1522472" y="19278627"/>
              <a:ext cx="4736592" cy="4114800"/>
            </a:xfrm>
            <a:prstGeom prst="rect">
              <a:avLst/>
            </a:prstGeom>
          </p:spPr>
        </p:pic>
        <p:grpSp>
          <p:nvGrpSpPr>
            <p:cNvPr id="9" name="Group 8"/>
            <p:cNvGrpSpPr/>
            <p:nvPr/>
          </p:nvGrpSpPr>
          <p:grpSpPr>
            <a:xfrm>
              <a:off x="16791952" y="24065201"/>
              <a:ext cx="7624666" cy="461665"/>
              <a:chOff x="17197255" y="19399966"/>
              <a:chExt cx="7624666" cy="461665"/>
            </a:xfrm>
          </p:grpSpPr>
          <p:sp>
            <p:nvSpPr>
              <p:cNvPr id="71" name="Rectangle 70"/>
              <p:cNvSpPr/>
              <p:nvPr/>
            </p:nvSpPr>
            <p:spPr>
              <a:xfrm>
                <a:off x="17197255" y="19516498"/>
                <a:ext cx="228600" cy="228600"/>
              </a:xfrm>
              <a:prstGeom prst="rect">
                <a:avLst/>
              </a:prstGeom>
              <a:solidFill>
                <a:srgbClr val="008000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17405318" y="19399966"/>
                <a:ext cx="30797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Control group (</a:t>
                </a:r>
                <a:r>
                  <a:rPr lang="en-US" sz="2400" i="1" dirty="0"/>
                  <a:t>n</a:t>
                </a:r>
                <a:r>
                  <a:rPr lang="en-US" sz="2400" dirty="0"/>
                  <a:t> = 129)</a:t>
                </a:r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21029730" y="19516498"/>
                <a:ext cx="228600" cy="228600"/>
              </a:xfrm>
              <a:prstGeom prst="rect">
                <a:avLst/>
              </a:prstGeom>
              <a:solidFill>
                <a:srgbClr val="C00000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21256842" y="19399966"/>
                <a:ext cx="356507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Medical conditions (</a:t>
                </a:r>
                <a:r>
                  <a:rPr lang="en-US" sz="2400" i="1" dirty="0"/>
                  <a:t>n</a:t>
                </a:r>
                <a:r>
                  <a:rPr lang="en-US" sz="2400" dirty="0"/>
                  <a:t> = 74)</a:t>
                </a:r>
              </a:p>
            </p:txBody>
          </p:sp>
        </p:grp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5216543" y="19278627"/>
              <a:ext cx="4736592" cy="4114800"/>
            </a:xfrm>
            <a:prstGeom prst="rect">
              <a:avLst/>
            </a:prstGeom>
          </p:spPr>
        </p:pic>
        <p:sp>
          <p:nvSpPr>
            <p:cNvPr id="82" name="TextBox 81"/>
            <p:cNvSpPr txBox="1"/>
            <p:nvPr/>
          </p:nvSpPr>
          <p:spPr>
            <a:xfrm rot="16200000">
              <a:off x="14320347" y="21151361"/>
              <a:ext cx="13815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Trips per day</a:t>
              </a: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17693639" y="23247039"/>
              <a:ext cx="7196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/>
                <a:t>COPD</a:t>
              </a: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18569145" y="23247039"/>
              <a:ext cx="4523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PN</a:t>
              </a: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19287030" y="23247039"/>
              <a:ext cx="4459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PD</a:t>
              </a: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17738299" y="23453265"/>
              <a:ext cx="63030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/>
                <a:t>n </a:t>
              </a:r>
              <a:r>
                <a:rPr lang="en-US" sz="1400" dirty="0"/>
                <a:t>= 21</a:t>
              </a: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18480179" y="23453265"/>
              <a:ext cx="63030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/>
                <a:t>n </a:t>
              </a:r>
              <a:r>
                <a:rPr lang="en-US" sz="1400" dirty="0"/>
                <a:t>= 42</a:t>
              </a: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19240543" y="23453265"/>
              <a:ext cx="53893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/>
                <a:t>n </a:t>
              </a:r>
              <a:r>
                <a:rPr lang="en-US" sz="1400" dirty="0"/>
                <a:t>= 7</a:t>
              </a:r>
            </a:p>
          </p:txBody>
        </p:sp>
        <p:sp>
          <p:nvSpPr>
            <p:cNvPr id="89" name="TextBox 88"/>
            <p:cNvSpPr txBox="1"/>
            <p:nvPr/>
          </p:nvSpPr>
          <p:spPr>
            <a:xfrm rot="16200000">
              <a:off x="20620317" y="21151361"/>
              <a:ext cx="14483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Miles per day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24036006" y="23247039"/>
              <a:ext cx="7196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/>
                <a:t>COPD</a:t>
              </a: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24876420" y="23247039"/>
              <a:ext cx="4523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PN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25591297" y="23247039"/>
              <a:ext cx="4459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PD</a:t>
              </a: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24080666" y="23453265"/>
              <a:ext cx="63030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/>
                <a:t>n </a:t>
              </a:r>
              <a:r>
                <a:rPr lang="en-US" sz="1400" dirty="0"/>
                <a:t>= 21</a:t>
              </a: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24787454" y="23453265"/>
              <a:ext cx="63030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/>
                <a:t>n </a:t>
              </a:r>
              <a:r>
                <a:rPr lang="en-US" sz="1400" dirty="0"/>
                <a:t>= 42</a:t>
              </a: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25544810" y="23453265"/>
              <a:ext cx="53893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/>
                <a:t>n </a:t>
              </a:r>
              <a:r>
                <a:rPr lang="en-US" sz="1400" dirty="0"/>
                <a:t>= 7</a:t>
              </a:r>
            </a:p>
          </p:txBody>
        </p:sp>
        <p:sp>
          <p:nvSpPr>
            <p:cNvPr id="100" name="Left Bracket 99"/>
            <p:cNvSpPr/>
            <p:nvPr/>
          </p:nvSpPr>
          <p:spPr>
            <a:xfrm rot="5400000">
              <a:off x="16203585" y="19030681"/>
              <a:ext cx="182880" cy="713359"/>
            </a:xfrm>
            <a:prstGeom prst="leftBracket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15856844" y="18982595"/>
              <a:ext cx="9332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 dirty="0"/>
                <a:t>p</a:t>
              </a:r>
              <a:r>
                <a:rPr lang="en-US" sz="1800" dirty="0"/>
                <a:t> = .001</a:t>
              </a:r>
              <a:endParaRPr lang="en-US" sz="1800" i="1" dirty="0"/>
            </a:p>
          </p:txBody>
        </p:sp>
        <p:sp>
          <p:nvSpPr>
            <p:cNvPr id="103" name="Left Bracket 102"/>
            <p:cNvSpPr/>
            <p:nvPr/>
          </p:nvSpPr>
          <p:spPr>
            <a:xfrm rot="5400000">
              <a:off x="22588861" y="19070318"/>
              <a:ext cx="182880" cy="731450"/>
            </a:xfrm>
            <a:prstGeom prst="leftBracket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22225051" y="19023617"/>
              <a:ext cx="9332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 dirty="0"/>
                <a:t>p</a:t>
              </a:r>
              <a:r>
                <a:rPr lang="en-US" sz="1800" dirty="0"/>
                <a:t> = .046</a:t>
              </a:r>
              <a:endParaRPr lang="en-US" sz="1800" i="1" dirty="0"/>
            </a:p>
          </p:txBody>
        </p:sp>
        <p:grpSp>
          <p:nvGrpSpPr>
            <p:cNvPr id="128" name="Group 127"/>
            <p:cNvGrpSpPr/>
            <p:nvPr/>
          </p:nvGrpSpPr>
          <p:grpSpPr>
            <a:xfrm>
              <a:off x="14717185" y="24854717"/>
              <a:ext cx="5138185" cy="4423906"/>
              <a:chOff x="14717185" y="24553928"/>
              <a:chExt cx="5138185" cy="4423906"/>
            </a:xfrm>
          </p:grpSpPr>
          <p:grpSp>
            <p:nvGrpSpPr>
              <p:cNvPr id="110" name="Group 109"/>
              <p:cNvGrpSpPr/>
              <p:nvPr/>
            </p:nvGrpSpPr>
            <p:grpSpPr>
              <a:xfrm>
                <a:off x="14717185" y="24553928"/>
                <a:ext cx="5138185" cy="4114800"/>
                <a:chOff x="13866950" y="24525511"/>
                <a:chExt cx="5138185" cy="4114800"/>
              </a:xfrm>
            </p:grpSpPr>
            <p:pic>
              <p:nvPicPr>
                <p:cNvPr id="53" name="Picture 52"/>
                <p:cNvPicPr>
                  <a:picLocks noChangeAspect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4273115" y="24525511"/>
                  <a:ext cx="4732020" cy="4114800"/>
                </a:xfrm>
                <a:prstGeom prst="rect">
                  <a:avLst/>
                </a:prstGeom>
              </p:spPr>
            </p:pic>
            <p:sp>
              <p:nvSpPr>
                <p:cNvPr id="107" name="TextBox 106"/>
                <p:cNvSpPr txBox="1"/>
                <p:nvPr/>
              </p:nvSpPr>
              <p:spPr>
                <a:xfrm rot="16200000">
                  <a:off x="12284401" y="26398245"/>
                  <a:ext cx="353442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800" dirty="0"/>
                    <a:t>Event rate (per 10,000 miles driven)</a:t>
                  </a:r>
                </a:p>
              </p:txBody>
            </p:sp>
            <p:sp>
              <p:nvSpPr>
                <p:cNvPr id="109" name="TextBox 108"/>
                <p:cNvSpPr txBox="1"/>
                <p:nvPr/>
              </p:nvSpPr>
              <p:spPr>
                <a:xfrm>
                  <a:off x="15153750" y="24724826"/>
                  <a:ext cx="356693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/>
                    <a:t>Crash or Near-Crash Events</a:t>
                  </a:r>
                </a:p>
              </p:txBody>
            </p:sp>
          </p:grpSp>
          <p:grpSp>
            <p:nvGrpSpPr>
              <p:cNvPr id="120" name="Group 119"/>
              <p:cNvGrpSpPr/>
              <p:nvPr/>
            </p:nvGrpSpPr>
            <p:grpSpPr>
              <a:xfrm>
                <a:off x="17662612" y="28463831"/>
                <a:ext cx="2019375" cy="514003"/>
                <a:chOff x="17662612" y="28463831"/>
                <a:chExt cx="2019375" cy="514003"/>
              </a:xfrm>
            </p:grpSpPr>
            <p:sp>
              <p:nvSpPr>
                <p:cNvPr id="114" name="TextBox 113"/>
                <p:cNvSpPr txBox="1"/>
                <p:nvPr/>
              </p:nvSpPr>
              <p:spPr>
                <a:xfrm>
                  <a:off x="17662612" y="28463831"/>
                  <a:ext cx="71962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800" dirty="0"/>
                    <a:t>COPD</a:t>
                  </a:r>
                </a:p>
              </p:txBody>
            </p:sp>
            <p:sp>
              <p:nvSpPr>
                <p:cNvPr id="115" name="TextBox 114"/>
                <p:cNvSpPr txBox="1"/>
                <p:nvPr/>
              </p:nvSpPr>
              <p:spPr>
                <a:xfrm>
                  <a:off x="18505577" y="28463831"/>
                  <a:ext cx="45236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800" dirty="0"/>
                    <a:t>PN</a:t>
                  </a:r>
                </a:p>
              </p:txBody>
            </p:sp>
            <p:sp>
              <p:nvSpPr>
                <p:cNvPr id="116" name="TextBox 115"/>
                <p:cNvSpPr txBox="1"/>
                <p:nvPr/>
              </p:nvSpPr>
              <p:spPr>
                <a:xfrm>
                  <a:off x="19189544" y="28463831"/>
                  <a:ext cx="44595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800" dirty="0"/>
                    <a:t>PD</a:t>
                  </a:r>
                </a:p>
              </p:txBody>
            </p:sp>
            <p:sp>
              <p:nvSpPr>
                <p:cNvPr id="117" name="TextBox 116"/>
                <p:cNvSpPr txBox="1"/>
                <p:nvPr/>
              </p:nvSpPr>
              <p:spPr>
                <a:xfrm>
                  <a:off x="17707272" y="28670057"/>
                  <a:ext cx="630301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i="1" dirty="0"/>
                    <a:t>n </a:t>
                  </a:r>
                  <a:r>
                    <a:rPr lang="en-US" sz="1400" dirty="0"/>
                    <a:t>= 21</a:t>
                  </a:r>
                </a:p>
              </p:txBody>
            </p:sp>
            <p:sp>
              <p:nvSpPr>
                <p:cNvPr id="118" name="TextBox 117"/>
                <p:cNvSpPr txBox="1"/>
                <p:nvPr/>
              </p:nvSpPr>
              <p:spPr>
                <a:xfrm>
                  <a:off x="18416611" y="28670057"/>
                  <a:ext cx="630301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i="1" dirty="0"/>
                    <a:t>n </a:t>
                  </a:r>
                  <a:r>
                    <a:rPr lang="en-US" sz="1400" dirty="0"/>
                    <a:t>= 42</a:t>
                  </a:r>
                </a:p>
              </p:txBody>
            </p:sp>
            <p:sp>
              <p:nvSpPr>
                <p:cNvPr id="119" name="TextBox 118"/>
                <p:cNvSpPr txBox="1"/>
                <p:nvPr/>
              </p:nvSpPr>
              <p:spPr>
                <a:xfrm>
                  <a:off x="19143057" y="28670057"/>
                  <a:ext cx="53893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i="1" dirty="0"/>
                    <a:t>n </a:t>
                  </a:r>
                  <a:r>
                    <a:rPr lang="en-US" sz="1400" dirty="0"/>
                    <a:t>= 7</a:t>
                  </a:r>
                </a:p>
              </p:txBody>
            </p:sp>
          </p:grpSp>
        </p:grpSp>
        <p:grpSp>
          <p:nvGrpSpPr>
            <p:cNvPr id="113" name="Group 112"/>
            <p:cNvGrpSpPr/>
            <p:nvPr/>
          </p:nvGrpSpPr>
          <p:grpSpPr>
            <a:xfrm>
              <a:off x="21077147" y="24854717"/>
              <a:ext cx="5123261" cy="4114800"/>
              <a:chOff x="20547760" y="24646513"/>
              <a:chExt cx="5123261" cy="4114800"/>
            </a:xfrm>
          </p:grpSpPr>
          <p:pic>
            <p:nvPicPr>
              <p:cNvPr id="105" name="Picture 104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0944254" y="24646513"/>
                <a:ext cx="4726767" cy="4114800"/>
              </a:xfrm>
              <a:prstGeom prst="rect">
                <a:avLst/>
              </a:prstGeom>
            </p:spPr>
          </p:pic>
          <p:sp>
            <p:nvSpPr>
              <p:cNvPr id="111" name="TextBox 110"/>
              <p:cNvSpPr txBox="1"/>
              <p:nvPr/>
            </p:nvSpPr>
            <p:spPr>
              <a:xfrm rot="16200000">
                <a:off x="18965211" y="26519247"/>
                <a:ext cx="35344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/>
                  <a:t>Event rate (per 10,000 miles driven)</a:t>
                </a:r>
              </a:p>
            </p:txBody>
          </p:sp>
          <p:sp>
            <p:nvSpPr>
              <p:cNvPr id="112" name="TextBox 111"/>
              <p:cNvSpPr txBox="1"/>
              <p:nvPr/>
            </p:nvSpPr>
            <p:spPr>
              <a:xfrm>
                <a:off x="21856574" y="24835250"/>
                <a:ext cx="205178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At-Fault Events</a:t>
                </a:r>
              </a:p>
            </p:txBody>
          </p:sp>
        </p:grpSp>
        <p:grpSp>
          <p:nvGrpSpPr>
            <p:cNvPr id="121" name="Group 120"/>
            <p:cNvGrpSpPr/>
            <p:nvPr/>
          </p:nvGrpSpPr>
          <p:grpSpPr>
            <a:xfrm>
              <a:off x="24024236" y="28768973"/>
              <a:ext cx="2019375" cy="514003"/>
              <a:chOff x="17662612" y="28463831"/>
              <a:chExt cx="2019375" cy="514003"/>
            </a:xfrm>
          </p:grpSpPr>
          <p:sp>
            <p:nvSpPr>
              <p:cNvPr id="122" name="TextBox 121"/>
              <p:cNvSpPr txBox="1"/>
              <p:nvPr/>
            </p:nvSpPr>
            <p:spPr>
              <a:xfrm>
                <a:off x="17662612" y="28463831"/>
                <a:ext cx="7196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800" dirty="0"/>
                  <a:t>COPD</a:t>
                </a:r>
              </a:p>
            </p:txBody>
          </p:sp>
          <p:sp>
            <p:nvSpPr>
              <p:cNvPr id="123" name="TextBox 122"/>
              <p:cNvSpPr txBox="1"/>
              <p:nvPr/>
            </p:nvSpPr>
            <p:spPr>
              <a:xfrm>
                <a:off x="18505577" y="28463831"/>
                <a:ext cx="4523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/>
                  <a:t>PN</a:t>
                </a:r>
              </a:p>
            </p:txBody>
          </p:sp>
          <p:sp>
            <p:nvSpPr>
              <p:cNvPr id="124" name="TextBox 123"/>
              <p:cNvSpPr txBox="1"/>
              <p:nvPr/>
            </p:nvSpPr>
            <p:spPr>
              <a:xfrm>
                <a:off x="19189544" y="28463831"/>
                <a:ext cx="4459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/>
                  <a:t>PD</a:t>
                </a:r>
              </a:p>
            </p:txBody>
          </p:sp>
          <p:sp>
            <p:nvSpPr>
              <p:cNvPr id="125" name="TextBox 124"/>
              <p:cNvSpPr txBox="1"/>
              <p:nvPr/>
            </p:nvSpPr>
            <p:spPr>
              <a:xfrm>
                <a:off x="17707272" y="28670057"/>
                <a:ext cx="63030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i="1" dirty="0"/>
                  <a:t>n </a:t>
                </a:r>
                <a:r>
                  <a:rPr lang="en-US" sz="1400" dirty="0"/>
                  <a:t>= 21</a:t>
                </a:r>
              </a:p>
            </p:txBody>
          </p:sp>
          <p:sp>
            <p:nvSpPr>
              <p:cNvPr id="126" name="TextBox 125"/>
              <p:cNvSpPr txBox="1"/>
              <p:nvPr/>
            </p:nvSpPr>
            <p:spPr>
              <a:xfrm>
                <a:off x="18416611" y="28670057"/>
                <a:ext cx="63030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i="1" dirty="0"/>
                  <a:t>n </a:t>
                </a:r>
                <a:r>
                  <a:rPr lang="en-US" sz="1400" dirty="0"/>
                  <a:t>= 42</a:t>
                </a:r>
              </a:p>
            </p:txBody>
          </p:sp>
          <p:sp>
            <p:nvSpPr>
              <p:cNvPr id="127" name="TextBox 126"/>
              <p:cNvSpPr txBox="1"/>
              <p:nvPr/>
            </p:nvSpPr>
            <p:spPr>
              <a:xfrm>
                <a:off x="19143057" y="28670057"/>
                <a:ext cx="53893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i="1" dirty="0"/>
                  <a:t>n </a:t>
                </a:r>
                <a:r>
                  <a:rPr lang="en-US" sz="1400" dirty="0"/>
                  <a:t>= 7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450471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2647</TotalTime>
  <Words>611</Words>
  <Application>Microsoft Office PowerPoint</Application>
  <PresentationFormat>Custom</PresentationFormat>
  <Paragraphs>170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Wingdings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MRRI</dc:creator>
  <cp:lastModifiedBy>Watson, Christine (NHTSA)</cp:lastModifiedBy>
  <cp:revision>710</cp:revision>
  <dcterms:created xsi:type="dcterms:W3CDTF">2013-05-08T15:11:45Z</dcterms:created>
  <dcterms:modified xsi:type="dcterms:W3CDTF">2018-03-05T21:31:42Z</dcterms:modified>
</cp:coreProperties>
</file>