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7432000" cy="3657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5D6"/>
    <a:srgbClr val="FBF0D6"/>
    <a:srgbClr val="FFF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834" autoAdjust="0"/>
    <p:restoredTop sz="94660"/>
  </p:normalViewPr>
  <p:slideViewPr>
    <p:cSldViewPr snapToGrid="0">
      <p:cViewPr varScale="1">
        <p:scale>
          <a:sx n="27" d="100"/>
          <a:sy n="27" d="100"/>
        </p:scale>
        <p:origin x="18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985936"/>
            <a:ext cx="23317200" cy="12733867"/>
          </a:xfrm>
        </p:spPr>
        <p:txBody>
          <a:bodyPr anchor="b"/>
          <a:lstStyle>
            <a:lvl1pPr algn="ctr">
              <a:defRPr sz="1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19210869"/>
            <a:ext cx="20574000" cy="8830731"/>
          </a:xfrm>
        </p:spPr>
        <p:txBody>
          <a:bodyPr/>
          <a:lstStyle>
            <a:lvl1pPr marL="0" indent="0" algn="ctr">
              <a:buNone/>
              <a:defRPr sz="7200"/>
            </a:lvl1pPr>
            <a:lvl2pPr marL="1371600" indent="0" algn="ctr">
              <a:buNone/>
              <a:defRPr sz="6000"/>
            </a:lvl2pPr>
            <a:lvl3pPr marL="2743200" indent="0" algn="ctr">
              <a:buNone/>
              <a:defRPr sz="5400"/>
            </a:lvl3pPr>
            <a:lvl4pPr marL="4114800" indent="0" algn="ctr">
              <a:buNone/>
              <a:defRPr sz="4800"/>
            </a:lvl4pPr>
            <a:lvl5pPr marL="5486400" indent="0" algn="ctr">
              <a:buNone/>
              <a:defRPr sz="4800"/>
            </a:lvl5pPr>
            <a:lvl6pPr marL="6858000" indent="0" algn="ctr">
              <a:buNone/>
              <a:defRPr sz="4800"/>
            </a:lvl6pPr>
            <a:lvl7pPr marL="8229600" indent="0" algn="ctr">
              <a:buNone/>
              <a:defRPr sz="4800"/>
            </a:lvl7pPr>
            <a:lvl8pPr marL="9601200" indent="0" algn="ctr">
              <a:buNone/>
              <a:defRPr sz="4800"/>
            </a:lvl8pPr>
            <a:lvl9pPr marL="10972800" indent="0" algn="ctr">
              <a:buNone/>
              <a:defRPr sz="4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33FD-2955-4634-86C6-981BC9C5C77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FA78-D857-4C20-A706-39D7184F1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2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33FD-2955-4634-86C6-981BC9C5C77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FA78-D857-4C20-A706-39D7184F1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7" y="1947334"/>
            <a:ext cx="5915025" cy="309964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2" y="1947334"/>
            <a:ext cx="17402175" cy="3099646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33FD-2955-4634-86C6-981BC9C5C77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FA78-D857-4C20-A706-39D7184F1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5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33FD-2955-4634-86C6-981BC9C5C77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FA78-D857-4C20-A706-39D7184F1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1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4" y="9118611"/>
            <a:ext cx="23660100" cy="15214597"/>
          </a:xfrm>
        </p:spPr>
        <p:txBody>
          <a:bodyPr anchor="b"/>
          <a:lstStyle>
            <a:lvl1pPr>
              <a:defRPr sz="1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4" y="24477144"/>
            <a:ext cx="23660100" cy="8000997"/>
          </a:xfrm>
        </p:spPr>
        <p:txBody>
          <a:bodyPr/>
          <a:lstStyle>
            <a:lvl1pPr marL="0" indent="0">
              <a:buNone/>
              <a:defRPr sz="7200">
                <a:solidFill>
                  <a:schemeClr val="tx1"/>
                </a:solidFill>
              </a:defRPr>
            </a:lvl1pPr>
            <a:lvl2pPr marL="13716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27432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114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54864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68580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82296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96012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0972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33FD-2955-4634-86C6-981BC9C5C77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FA78-D857-4C20-A706-39D7184F1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9736667"/>
            <a:ext cx="11658600" cy="23207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7450" y="9736667"/>
            <a:ext cx="11658600" cy="23207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33FD-2955-4634-86C6-981BC9C5C77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FA78-D857-4C20-A706-39D7184F1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7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1947342"/>
            <a:ext cx="23660100" cy="7069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526" y="8966203"/>
            <a:ext cx="11605020" cy="4394197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526" y="13360400"/>
            <a:ext cx="11605020" cy="19651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2" y="8966203"/>
            <a:ext cx="11662173" cy="4394197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2" y="13360400"/>
            <a:ext cx="11662173" cy="19651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33FD-2955-4634-86C6-981BC9C5C77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FA78-D857-4C20-A706-39D7184F1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5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33FD-2955-4634-86C6-981BC9C5C77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FA78-D857-4C20-A706-39D7184F1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0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33FD-2955-4634-86C6-981BC9C5C77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FA78-D857-4C20-A706-39D7184F1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9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3" y="5266275"/>
            <a:ext cx="13887450" cy="25992667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33FD-2955-4634-86C6-981BC9C5C77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FA78-D857-4C20-A706-39D7184F1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8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2173" y="5266275"/>
            <a:ext cx="13887450" cy="25992667"/>
          </a:xfrm>
        </p:spPr>
        <p:txBody>
          <a:bodyPr anchor="t"/>
          <a:lstStyle>
            <a:lvl1pPr marL="0" indent="0">
              <a:buNone/>
              <a:defRPr sz="9600"/>
            </a:lvl1pPr>
            <a:lvl2pPr marL="1371600" indent="0">
              <a:buNone/>
              <a:defRPr sz="8400"/>
            </a:lvl2pPr>
            <a:lvl3pPr marL="2743200" indent="0">
              <a:buNone/>
              <a:defRPr sz="7200"/>
            </a:lvl3pPr>
            <a:lvl4pPr marL="4114800" indent="0">
              <a:buNone/>
              <a:defRPr sz="6000"/>
            </a:lvl4pPr>
            <a:lvl5pPr marL="5486400" indent="0">
              <a:buNone/>
              <a:defRPr sz="6000"/>
            </a:lvl5pPr>
            <a:lvl6pPr marL="6858000" indent="0">
              <a:buNone/>
              <a:defRPr sz="6000"/>
            </a:lvl6pPr>
            <a:lvl7pPr marL="8229600" indent="0">
              <a:buNone/>
              <a:defRPr sz="6000"/>
            </a:lvl7pPr>
            <a:lvl8pPr marL="9601200" indent="0">
              <a:buNone/>
              <a:defRPr sz="6000"/>
            </a:lvl8pPr>
            <a:lvl9pPr marL="10972800" indent="0">
              <a:buNone/>
              <a:defRPr sz="6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33FD-2955-4634-86C6-981BC9C5C77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FA78-D857-4C20-A706-39D7184F1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0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0" y="9736667"/>
            <a:ext cx="23660100" cy="2320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033FD-2955-4634-86C6-981BC9C5C77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2FA78-D857-4C20-A706-39D7184F1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4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tmp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48A842-78F2-4768-AD30-DA8BB2742C15}"/>
              </a:ext>
            </a:extLst>
          </p:cNvPr>
          <p:cNvSpPr/>
          <p:nvPr/>
        </p:nvSpPr>
        <p:spPr>
          <a:xfrm>
            <a:off x="609600" y="713155"/>
            <a:ext cx="25725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>
                <a:latin typeface="Rockwell" panose="02060603020205020403" pitchFamily="18" charset="0"/>
              </a:rPr>
              <a:t>FMVSS Considerations for Vehicles with Automated Driving Systems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8A5B32-94EB-48C6-A70B-844617710B3E}"/>
              </a:ext>
            </a:extLst>
          </p:cNvPr>
          <p:cNvSpPr/>
          <p:nvPr/>
        </p:nvSpPr>
        <p:spPr>
          <a:xfrm>
            <a:off x="349002" y="2139287"/>
            <a:ext cx="1379593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+mj-lt"/>
              </a:rPr>
              <a:t>Project Objective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Research and identify </a:t>
            </a:r>
            <a:r>
              <a:rPr lang="en-US" sz="3600" b="1" dirty="0"/>
              <a:t>unnecessary/unintended barriers </a:t>
            </a:r>
            <a:r>
              <a:rPr lang="en-US" sz="3600" dirty="0"/>
              <a:t>for self-certification and compliance verification of innovative vehicle designs with Automated Driving Systems (ADSs).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Provide </a:t>
            </a:r>
            <a:r>
              <a:rPr lang="en-US" sz="3600" b="1" dirty="0"/>
              <a:t>technical translation options </a:t>
            </a:r>
            <a:r>
              <a:rPr lang="en-US" sz="3600" dirty="0"/>
              <a:t>of Federal Motor Vehicle Safety Standards (FMVSS) and related test procedures. </a:t>
            </a:r>
          </a:p>
          <a:p>
            <a:r>
              <a:rPr lang="en-US" sz="4400" b="1" dirty="0">
                <a:latin typeface="+mj-lt"/>
              </a:rPr>
              <a:t>Focus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ADS-equipped vehicles designed </a:t>
            </a:r>
            <a:r>
              <a:rPr lang="en-US" sz="3600" b="1" dirty="0"/>
              <a:t>without manually operated driving controls </a:t>
            </a:r>
            <a:r>
              <a:rPr lang="en-US" sz="3600" dirty="0"/>
              <a:t>(e.g., steering wheel, brake pedal)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B113A3F-FDF3-45EC-BCE4-16FBF2F938B7}"/>
              </a:ext>
            </a:extLst>
          </p:cNvPr>
          <p:cNvSpPr/>
          <p:nvPr/>
        </p:nvSpPr>
        <p:spPr>
          <a:xfrm>
            <a:off x="285763" y="35918499"/>
            <a:ext cx="13106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For more information, contact Ellen Lee:   ellen.lee@dot.gov    202-366-1435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1D776F-67AC-4821-B2AF-61503E9EC44C}"/>
              </a:ext>
            </a:extLst>
          </p:cNvPr>
          <p:cNvSpPr/>
          <p:nvPr/>
        </p:nvSpPr>
        <p:spPr>
          <a:xfrm>
            <a:off x="14559489" y="2139287"/>
            <a:ext cx="12544194" cy="19166171"/>
          </a:xfrm>
          <a:prstGeom prst="rect">
            <a:avLst/>
          </a:prstGeom>
          <a:solidFill>
            <a:srgbClr val="FBF0D6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BC8EA61-638E-423A-97B1-A685865CABC3}"/>
              </a:ext>
            </a:extLst>
          </p:cNvPr>
          <p:cNvSpPr/>
          <p:nvPr/>
        </p:nvSpPr>
        <p:spPr>
          <a:xfrm>
            <a:off x="14559489" y="2437607"/>
            <a:ext cx="12544194" cy="781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Rear Seat Occupant Crash Protection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1D59381C-A78C-4222-A08E-8014A37591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63" y="17258485"/>
            <a:ext cx="13893382" cy="7942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6BC9A11F-E8B6-4CAA-950F-78B6A2BA367A}"/>
              </a:ext>
            </a:extLst>
          </p:cNvPr>
          <p:cNvSpPr/>
          <p:nvPr/>
        </p:nvSpPr>
        <p:spPr>
          <a:xfrm>
            <a:off x="349002" y="16304212"/>
            <a:ext cx="126378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+mj-lt"/>
              </a:rPr>
              <a:t>Phase 1 FMVSS of Focus 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86A0C593-108E-4CDF-A9A7-EA5B520BF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3" y="8878468"/>
            <a:ext cx="14178154" cy="7279439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232E2B33-C126-4DF2-87A0-66557E5E25C7}"/>
              </a:ext>
            </a:extLst>
          </p:cNvPr>
          <p:cNvSpPr/>
          <p:nvPr/>
        </p:nvSpPr>
        <p:spPr>
          <a:xfrm>
            <a:off x="349002" y="7944060"/>
            <a:ext cx="126378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+mj-lt"/>
              </a:rPr>
              <a:t>Project Team and Stakeholders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6481BE4-E462-439E-AA31-AB48AB785BD6}"/>
              </a:ext>
            </a:extLst>
          </p:cNvPr>
          <p:cNvSpPr/>
          <p:nvPr/>
        </p:nvSpPr>
        <p:spPr>
          <a:xfrm>
            <a:off x="349003" y="25840883"/>
            <a:ext cx="13043002" cy="963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+mj-lt"/>
              </a:rPr>
              <a:t>Translation Approach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Detailed evaluation of both regulatory text and the compliance test procedure to identify unnecessary barriers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Code the translation  type as 0, 1, or 2</a:t>
            </a:r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Suggest potential translations of standard text and				 		      test procedures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Document FMVSS requirements where a technical translation was evaluated but not performed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Document potential considerations for translation options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Engage subject matter experts for review 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A938A3B-420F-4EC8-B13C-1CBDB298C8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60" y="28195298"/>
            <a:ext cx="11918768" cy="373555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11EC541A-DA94-4D76-9F57-03E234E37C3E}"/>
              </a:ext>
            </a:extLst>
          </p:cNvPr>
          <p:cNvSpPr/>
          <p:nvPr/>
        </p:nvSpPr>
        <p:spPr>
          <a:xfrm>
            <a:off x="14559489" y="3372440"/>
            <a:ext cx="125441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Current emphasis of frontal crash tests is on the front seats.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Expectation is that ADS-DV occupants may be more likely to self-select a rear seat.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Initial focus of research effort was therefore to evaluate rear seat occupant crash protection for conventional seating.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C3D3252-D8C2-4894-9172-D4D4A1205C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1631" y="6440895"/>
            <a:ext cx="4758397" cy="529876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AA364C2-3B51-4C69-A721-BF551E8581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8" b="27176"/>
          <a:stretch/>
        </p:blipFill>
        <p:spPr bwMode="auto">
          <a:xfrm>
            <a:off x="14971631" y="12518188"/>
            <a:ext cx="4937929" cy="4025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57735578-9187-4B82-B476-B0A0E56083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" b="16198"/>
          <a:stretch/>
        </p:blipFill>
        <p:spPr bwMode="auto">
          <a:xfrm>
            <a:off x="14971631" y="16740361"/>
            <a:ext cx="4937930" cy="4019682"/>
          </a:xfrm>
          <a:prstGeom prst="rect">
            <a:avLst/>
          </a:prstGeom>
          <a:noFill/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540014E-D73C-4F4A-9218-74F9C15466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4463" y="12518187"/>
            <a:ext cx="6534456" cy="4025209"/>
          </a:xfrm>
          <a:prstGeom prst="rect">
            <a:avLst/>
          </a:prstGeom>
          <a:noFill/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EAD339A-F73E-4F06-928B-2B9B240C98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4462" y="16740360"/>
            <a:ext cx="6534456" cy="4147434"/>
          </a:xfrm>
          <a:prstGeom prst="rect">
            <a:avLst/>
          </a:prstGeom>
          <a:noFill/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45CCC86B-F6DD-48DF-BDBA-190B8DED5EF4}"/>
              </a:ext>
            </a:extLst>
          </p:cNvPr>
          <p:cNvSpPr/>
          <p:nvPr/>
        </p:nvSpPr>
        <p:spPr>
          <a:xfrm>
            <a:off x="19421856" y="6388514"/>
            <a:ext cx="78342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Evaluated a wide range of rear seat using finite element (FE) modeling and ATD sled tests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Documented submarining and injury risks in head, neck, chest, femur and abdomen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PMHS testing will be used to corroborate ATD results and to determine the efficacy of the ATDs for assessing rear seat safety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90C41F5-B6FA-4DDD-B3AF-41D236B67582}"/>
              </a:ext>
            </a:extLst>
          </p:cNvPr>
          <p:cNvSpPr/>
          <p:nvPr/>
        </p:nvSpPr>
        <p:spPr>
          <a:xfrm>
            <a:off x="14559489" y="21681651"/>
            <a:ext cx="130430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+mj-lt"/>
              </a:rPr>
              <a:t>Test Procedures: Crash Avoidance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Goal was to investigate the equipment, methods, and/or procedures to perform compliance testing on ADS-DVs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Evaluate functionalities required to execute compliance test procedures using as many potential test methods as are technically feasible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E70DEFC-D4FB-45D1-9FCE-7D05D86F0D05}"/>
              </a:ext>
            </a:extLst>
          </p:cNvPr>
          <p:cNvSpPr/>
          <p:nvPr/>
        </p:nvSpPr>
        <p:spPr>
          <a:xfrm>
            <a:off x="14559489" y="31251098"/>
            <a:ext cx="126965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+mj-lt"/>
              </a:rPr>
              <a:t>Phase 2 Focus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Technical translations for FMVSS not covered in Phase 1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Refinement of crash avoidance test methods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Technical translation considerations for unconventional seating evaluation in occupant protection standards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Additional research studies that stemmed from Phase 1 findings</a:t>
            </a:r>
          </a:p>
        </p:txBody>
      </p:sp>
      <p:pic>
        <p:nvPicPr>
          <p:cNvPr id="98" name="Picture 97" descr="This table provides Categories (such as Driving Tasks, and Vehicle Communications) and related Functionalities (such as steering control, gear selection, and telltales warning/indicators) and indicates which near-term and mid-term 100-series standard are relevant to each category/functionality combination.">
            <a:extLst>
              <a:ext uri="{FF2B5EF4-FFF2-40B4-BE49-F238E27FC236}">
                <a16:creationId xmlns:a16="http://schemas.microsoft.com/office/drawing/2014/main" id="{04A4C4CA-C58F-4AB0-B32C-E25555473725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9488" y="25528194"/>
            <a:ext cx="12544195" cy="543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92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</TotalTime>
  <Words>316</Words>
  <Application>Microsoft Office PowerPoint</Application>
  <PresentationFormat>Custom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Rockwell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Ellen (NHTSA)</dc:creator>
  <cp:lastModifiedBy>Lee, Ellen (NHTSA)</cp:lastModifiedBy>
  <cp:revision>40</cp:revision>
  <dcterms:created xsi:type="dcterms:W3CDTF">2018-02-26T14:20:12Z</dcterms:created>
  <dcterms:modified xsi:type="dcterms:W3CDTF">2019-10-18T14:36:54Z</dcterms:modified>
</cp:coreProperties>
</file>