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Lst>
  <p:sldSz cx="27432000" cy="36576000"/>
  <p:notesSz cx="27578050" cy="37585650"/>
  <p:embeddedFontLst>
    <p:embeddedFont>
      <p:font typeface="Narkisim" panose="020E0502050101010101" pitchFamily="34" charset="-79"/>
      <p:regular r:id="rId3"/>
    </p:embeddedFont>
  </p:embeddedFontLst>
  <p:defaultTextStyle>
    <a:defPPr>
      <a:defRPr lang="en-US"/>
    </a:defPPr>
    <a:lvl1pPr algn="l" rtl="0" fontAlgn="base">
      <a:spcBef>
        <a:spcPct val="0"/>
      </a:spcBef>
      <a:spcAft>
        <a:spcPct val="0"/>
      </a:spcAft>
      <a:defRPr sz="7200" b="1" kern="1200">
        <a:solidFill>
          <a:schemeClr val="tx1"/>
        </a:solidFill>
        <a:latin typeface="Arial" charset="0"/>
        <a:ea typeface="+mn-ea"/>
        <a:cs typeface="+mn-cs"/>
      </a:defRPr>
    </a:lvl1pPr>
    <a:lvl2pPr marL="457200" algn="l" rtl="0" fontAlgn="base">
      <a:spcBef>
        <a:spcPct val="0"/>
      </a:spcBef>
      <a:spcAft>
        <a:spcPct val="0"/>
      </a:spcAft>
      <a:defRPr sz="7200" b="1" kern="1200">
        <a:solidFill>
          <a:schemeClr val="tx1"/>
        </a:solidFill>
        <a:latin typeface="Arial" charset="0"/>
        <a:ea typeface="+mn-ea"/>
        <a:cs typeface="+mn-cs"/>
      </a:defRPr>
    </a:lvl2pPr>
    <a:lvl3pPr marL="914400" algn="l" rtl="0" fontAlgn="base">
      <a:spcBef>
        <a:spcPct val="0"/>
      </a:spcBef>
      <a:spcAft>
        <a:spcPct val="0"/>
      </a:spcAft>
      <a:defRPr sz="7200" b="1" kern="1200">
        <a:solidFill>
          <a:schemeClr val="tx1"/>
        </a:solidFill>
        <a:latin typeface="Arial" charset="0"/>
        <a:ea typeface="+mn-ea"/>
        <a:cs typeface="+mn-cs"/>
      </a:defRPr>
    </a:lvl3pPr>
    <a:lvl4pPr marL="1371600" algn="l" rtl="0" fontAlgn="base">
      <a:spcBef>
        <a:spcPct val="0"/>
      </a:spcBef>
      <a:spcAft>
        <a:spcPct val="0"/>
      </a:spcAft>
      <a:defRPr sz="7200" b="1" kern="1200">
        <a:solidFill>
          <a:schemeClr val="tx1"/>
        </a:solidFill>
        <a:latin typeface="Arial" charset="0"/>
        <a:ea typeface="+mn-ea"/>
        <a:cs typeface="+mn-cs"/>
      </a:defRPr>
    </a:lvl4pPr>
    <a:lvl5pPr marL="1828800" algn="l" rtl="0" fontAlgn="base">
      <a:spcBef>
        <a:spcPct val="0"/>
      </a:spcBef>
      <a:spcAft>
        <a:spcPct val="0"/>
      </a:spcAft>
      <a:defRPr sz="7200" b="1" kern="1200">
        <a:solidFill>
          <a:schemeClr val="tx1"/>
        </a:solidFill>
        <a:latin typeface="Arial" charset="0"/>
        <a:ea typeface="+mn-ea"/>
        <a:cs typeface="+mn-cs"/>
      </a:defRPr>
    </a:lvl5pPr>
    <a:lvl6pPr marL="2286000" algn="l" defTabSz="914400" rtl="0" eaLnBrk="1" latinLnBrk="0" hangingPunct="1">
      <a:defRPr sz="7200" b="1" kern="1200">
        <a:solidFill>
          <a:schemeClr val="tx1"/>
        </a:solidFill>
        <a:latin typeface="Arial" charset="0"/>
        <a:ea typeface="+mn-ea"/>
        <a:cs typeface="+mn-cs"/>
      </a:defRPr>
    </a:lvl6pPr>
    <a:lvl7pPr marL="2743200" algn="l" defTabSz="914400" rtl="0" eaLnBrk="1" latinLnBrk="0" hangingPunct="1">
      <a:defRPr sz="7200" b="1" kern="1200">
        <a:solidFill>
          <a:schemeClr val="tx1"/>
        </a:solidFill>
        <a:latin typeface="Arial" charset="0"/>
        <a:ea typeface="+mn-ea"/>
        <a:cs typeface="+mn-cs"/>
      </a:defRPr>
    </a:lvl7pPr>
    <a:lvl8pPr marL="3200400" algn="l" defTabSz="914400" rtl="0" eaLnBrk="1" latinLnBrk="0" hangingPunct="1">
      <a:defRPr sz="7200" b="1" kern="1200">
        <a:solidFill>
          <a:schemeClr val="tx1"/>
        </a:solidFill>
        <a:latin typeface="Arial" charset="0"/>
        <a:ea typeface="+mn-ea"/>
        <a:cs typeface="+mn-cs"/>
      </a:defRPr>
    </a:lvl8pPr>
    <a:lvl9pPr marL="3657600" algn="l" defTabSz="914400" rtl="0" eaLnBrk="1" latinLnBrk="0" hangingPunct="1">
      <a:defRPr sz="7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E700"/>
    <a:srgbClr val="FDDF00"/>
    <a:srgbClr val="000000"/>
    <a:srgbClr val="000066"/>
    <a:srgbClr val="FF0000"/>
    <a:srgbClr val="FF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88" autoAdjust="0"/>
    <p:restoredTop sz="95976" autoAdjust="0"/>
  </p:normalViewPr>
  <p:slideViewPr>
    <p:cSldViewPr>
      <p:cViewPr>
        <p:scale>
          <a:sx n="34" d="100"/>
          <a:sy n="34" d="100"/>
        </p:scale>
        <p:origin x="24" y="-342"/>
      </p:cViewPr>
      <p:guideLst>
        <p:guide orient="horz" pos="11520"/>
        <p:guide pos="864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font" Target="fonts/font1.fntdata"/><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1738"/>
            <a:ext cx="23317200" cy="784066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114800" y="20726400"/>
            <a:ext cx="19202400" cy="93472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9970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371600" y="8534400"/>
            <a:ext cx="24688800" cy="24137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6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1465263"/>
            <a:ext cx="6172200" cy="312070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465263"/>
            <a:ext cx="18364200" cy="31207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286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1465263"/>
            <a:ext cx="24688800" cy="31207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88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371600" y="8534400"/>
            <a:ext cx="24688800" cy="2413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34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8" y="23502938"/>
            <a:ext cx="23317200" cy="726440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166938" y="15501938"/>
            <a:ext cx="23317200" cy="80010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7364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3716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922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81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8186738"/>
            <a:ext cx="12120563"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11599863"/>
            <a:ext cx="12120563"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5" y="8186738"/>
            <a:ext cx="12125325"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3935075" y="11599863"/>
            <a:ext cx="12125325"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36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1809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08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55738"/>
            <a:ext cx="9024938" cy="61976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0725150" y="1455738"/>
            <a:ext cx="15335250"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0" y="7653338"/>
            <a:ext cx="9024938"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106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3" y="25603200"/>
            <a:ext cx="16459200" cy="30226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5376863" y="3268663"/>
            <a:ext cx="164592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376863" y="28625800"/>
            <a:ext cx="164592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34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29718000"/>
            <a:ext cx="2743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1" name="Picture 4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2743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userDrawn="1"/>
        </p:nvGrpSpPr>
        <p:grpSpPr>
          <a:xfrm>
            <a:off x="0" y="6477000"/>
            <a:ext cx="27432000" cy="609600"/>
            <a:chOff x="0" y="7086600"/>
            <a:chExt cx="27432000" cy="609600"/>
          </a:xfrm>
        </p:grpSpPr>
        <p:sp>
          <p:nvSpPr>
            <p:cNvPr id="1036" name="Rectangle 12"/>
            <p:cNvSpPr>
              <a:spLocks noChangeArrowheads="1"/>
            </p:cNvSpPr>
            <p:nvPr userDrawn="1"/>
          </p:nvSpPr>
          <p:spPr bwMode="auto">
            <a:xfrm>
              <a:off x="0" y="7086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sp>
          <p:nvSpPr>
            <p:cNvPr id="1037" name="Rectangle 13"/>
            <p:cNvSpPr>
              <a:spLocks noChangeArrowheads="1"/>
            </p:cNvSpPr>
            <p:nvPr userDrawn="1"/>
          </p:nvSpPr>
          <p:spPr bwMode="auto">
            <a:xfrm>
              <a:off x="0" y="7467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grpSp>
      <p:pic>
        <p:nvPicPr>
          <p:cNvPr id="1067" name="Picture 43"/>
          <p:cNvPicPr>
            <a:picLocks noChangeAspect="1" noChangeArrowheads="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086601"/>
            <a:ext cx="27432000" cy="2504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52445" y="32887047"/>
            <a:ext cx="10727109" cy="272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657600" rtl="0" fontAlgn="base">
        <a:spcBef>
          <a:spcPct val="0"/>
        </a:spcBef>
        <a:spcAft>
          <a:spcPct val="0"/>
        </a:spcAft>
        <a:defRPr sz="17600">
          <a:solidFill>
            <a:schemeClr val="tx2"/>
          </a:solidFill>
          <a:latin typeface="+mj-lt"/>
          <a:ea typeface="+mj-ea"/>
          <a:cs typeface="+mj-cs"/>
        </a:defRPr>
      </a:lvl1pPr>
      <a:lvl2pPr algn="ctr" defTabSz="3657600" rtl="0" fontAlgn="base">
        <a:spcBef>
          <a:spcPct val="0"/>
        </a:spcBef>
        <a:spcAft>
          <a:spcPct val="0"/>
        </a:spcAft>
        <a:defRPr sz="17600">
          <a:solidFill>
            <a:schemeClr val="tx2"/>
          </a:solidFill>
          <a:latin typeface="Arial" charset="0"/>
        </a:defRPr>
      </a:lvl2pPr>
      <a:lvl3pPr algn="ctr" defTabSz="3657600" rtl="0" fontAlgn="base">
        <a:spcBef>
          <a:spcPct val="0"/>
        </a:spcBef>
        <a:spcAft>
          <a:spcPct val="0"/>
        </a:spcAft>
        <a:defRPr sz="17600">
          <a:solidFill>
            <a:schemeClr val="tx2"/>
          </a:solidFill>
          <a:latin typeface="Arial" charset="0"/>
        </a:defRPr>
      </a:lvl3pPr>
      <a:lvl4pPr algn="ctr" defTabSz="3657600" rtl="0" fontAlgn="base">
        <a:spcBef>
          <a:spcPct val="0"/>
        </a:spcBef>
        <a:spcAft>
          <a:spcPct val="0"/>
        </a:spcAft>
        <a:defRPr sz="17600">
          <a:solidFill>
            <a:schemeClr val="tx2"/>
          </a:solidFill>
          <a:latin typeface="Arial" charset="0"/>
        </a:defRPr>
      </a:lvl4pPr>
      <a:lvl5pPr algn="ctr" defTabSz="3657600" rtl="0" fontAlgn="base">
        <a:spcBef>
          <a:spcPct val="0"/>
        </a:spcBef>
        <a:spcAft>
          <a:spcPct val="0"/>
        </a:spcAft>
        <a:defRPr sz="17600">
          <a:solidFill>
            <a:schemeClr val="tx2"/>
          </a:solidFill>
          <a:latin typeface="Arial" charset="0"/>
        </a:defRPr>
      </a:lvl5pPr>
      <a:lvl6pPr marL="457200" algn="ctr" defTabSz="3657600" rtl="0" fontAlgn="base">
        <a:spcBef>
          <a:spcPct val="0"/>
        </a:spcBef>
        <a:spcAft>
          <a:spcPct val="0"/>
        </a:spcAft>
        <a:defRPr sz="17600">
          <a:solidFill>
            <a:schemeClr val="tx2"/>
          </a:solidFill>
          <a:latin typeface="Arial" charset="0"/>
        </a:defRPr>
      </a:lvl6pPr>
      <a:lvl7pPr marL="914400" algn="ctr" defTabSz="3657600" rtl="0" fontAlgn="base">
        <a:spcBef>
          <a:spcPct val="0"/>
        </a:spcBef>
        <a:spcAft>
          <a:spcPct val="0"/>
        </a:spcAft>
        <a:defRPr sz="17600">
          <a:solidFill>
            <a:schemeClr val="tx2"/>
          </a:solidFill>
          <a:latin typeface="Arial" charset="0"/>
        </a:defRPr>
      </a:lvl7pPr>
      <a:lvl8pPr marL="1371600" algn="ctr" defTabSz="3657600" rtl="0" fontAlgn="base">
        <a:spcBef>
          <a:spcPct val="0"/>
        </a:spcBef>
        <a:spcAft>
          <a:spcPct val="0"/>
        </a:spcAft>
        <a:defRPr sz="17600">
          <a:solidFill>
            <a:schemeClr val="tx2"/>
          </a:solidFill>
          <a:latin typeface="Arial" charset="0"/>
        </a:defRPr>
      </a:lvl8pPr>
      <a:lvl9pPr marL="1828800" algn="ctr" defTabSz="3657600" rtl="0" fontAlgn="base">
        <a:spcBef>
          <a:spcPct val="0"/>
        </a:spcBef>
        <a:spcAft>
          <a:spcPct val="0"/>
        </a:spcAft>
        <a:defRPr sz="17600">
          <a:solidFill>
            <a:schemeClr val="tx2"/>
          </a:solidFill>
          <a:latin typeface="Arial" charset="0"/>
        </a:defRPr>
      </a:lvl9pPr>
    </p:titleStyle>
    <p:bodyStyle>
      <a:lvl1pPr marL="1371600" indent="-1371600" algn="l" defTabSz="3657600" rtl="0" fontAlgn="base">
        <a:spcBef>
          <a:spcPct val="20000"/>
        </a:spcBef>
        <a:spcAft>
          <a:spcPct val="0"/>
        </a:spcAft>
        <a:buChar char="•"/>
        <a:defRPr sz="12800">
          <a:solidFill>
            <a:schemeClr val="tx1"/>
          </a:solidFill>
          <a:latin typeface="+mn-lt"/>
          <a:ea typeface="+mn-ea"/>
          <a:cs typeface="+mn-cs"/>
        </a:defRPr>
      </a:lvl1pPr>
      <a:lvl2pPr marL="2971800" indent="-1143000" algn="l" defTabSz="3657600" rtl="0" fontAlgn="base">
        <a:spcBef>
          <a:spcPct val="20000"/>
        </a:spcBef>
        <a:spcAft>
          <a:spcPct val="0"/>
        </a:spcAft>
        <a:buChar char="–"/>
        <a:defRPr sz="11200">
          <a:solidFill>
            <a:schemeClr val="tx1"/>
          </a:solidFill>
          <a:latin typeface="+mn-lt"/>
        </a:defRPr>
      </a:lvl2pPr>
      <a:lvl3pPr marL="4572000" indent="-914400" algn="l" defTabSz="3657600" rtl="0" fontAlgn="base">
        <a:spcBef>
          <a:spcPct val="20000"/>
        </a:spcBef>
        <a:spcAft>
          <a:spcPct val="0"/>
        </a:spcAft>
        <a:buChar char="•"/>
        <a:defRPr sz="9600">
          <a:solidFill>
            <a:schemeClr val="tx1"/>
          </a:solidFill>
          <a:latin typeface="+mn-lt"/>
        </a:defRPr>
      </a:lvl3pPr>
      <a:lvl4pPr marL="6400800" indent="-914400" algn="l" defTabSz="3657600" rtl="0" fontAlgn="base">
        <a:spcBef>
          <a:spcPct val="20000"/>
        </a:spcBef>
        <a:spcAft>
          <a:spcPct val="0"/>
        </a:spcAft>
        <a:buChar char="–"/>
        <a:defRPr sz="8000">
          <a:solidFill>
            <a:schemeClr val="tx1"/>
          </a:solidFill>
          <a:latin typeface="+mn-lt"/>
        </a:defRPr>
      </a:lvl4pPr>
      <a:lvl5pPr marL="8229600" indent="-914400" algn="l" defTabSz="3657600" rtl="0" fontAlgn="base">
        <a:spcBef>
          <a:spcPct val="20000"/>
        </a:spcBef>
        <a:spcAft>
          <a:spcPct val="0"/>
        </a:spcAft>
        <a:buChar char="»"/>
        <a:defRPr sz="8000">
          <a:solidFill>
            <a:schemeClr val="tx1"/>
          </a:solidFill>
          <a:latin typeface="+mn-lt"/>
        </a:defRPr>
      </a:lvl5pPr>
      <a:lvl6pPr marL="8686800" indent="-914400" algn="l" defTabSz="3657600" rtl="0" fontAlgn="base">
        <a:spcBef>
          <a:spcPct val="20000"/>
        </a:spcBef>
        <a:spcAft>
          <a:spcPct val="0"/>
        </a:spcAft>
        <a:buChar char="»"/>
        <a:defRPr sz="8000">
          <a:solidFill>
            <a:schemeClr val="tx1"/>
          </a:solidFill>
          <a:latin typeface="+mn-lt"/>
        </a:defRPr>
      </a:lvl6pPr>
      <a:lvl7pPr marL="9144000" indent="-914400" algn="l" defTabSz="3657600" rtl="0" fontAlgn="base">
        <a:spcBef>
          <a:spcPct val="20000"/>
        </a:spcBef>
        <a:spcAft>
          <a:spcPct val="0"/>
        </a:spcAft>
        <a:buChar char="»"/>
        <a:defRPr sz="8000">
          <a:solidFill>
            <a:schemeClr val="tx1"/>
          </a:solidFill>
          <a:latin typeface="+mn-lt"/>
        </a:defRPr>
      </a:lvl7pPr>
      <a:lvl8pPr marL="9601200" indent="-914400" algn="l" defTabSz="3657600" rtl="0" fontAlgn="base">
        <a:spcBef>
          <a:spcPct val="20000"/>
        </a:spcBef>
        <a:spcAft>
          <a:spcPct val="0"/>
        </a:spcAft>
        <a:buChar char="»"/>
        <a:defRPr sz="8000">
          <a:solidFill>
            <a:schemeClr val="tx1"/>
          </a:solidFill>
          <a:latin typeface="+mn-lt"/>
        </a:defRPr>
      </a:lvl8pPr>
      <a:lvl9pPr marL="10058400" indent="-914400" algn="l" defTabSz="3657600" rtl="0" fontAlgn="base">
        <a:spcBef>
          <a:spcPct val="20000"/>
        </a:spcBef>
        <a:spcAft>
          <a:spcPct val="0"/>
        </a:spcAft>
        <a:buChar char="»"/>
        <a:defRPr sz="8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p:cNvSpPr txBox="1">
            <a:spLocks noChangeArrowheads="1"/>
          </p:cNvSpPr>
          <p:nvPr/>
        </p:nvSpPr>
        <p:spPr bwMode="auto">
          <a:xfrm>
            <a:off x="0" y="798245"/>
            <a:ext cx="27431999" cy="605011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lnSpc>
                <a:spcPct val="75000"/>
              </a:lnSpc>
              <a:spcBef>
                <a:spcPts val="10200"/>
              </a:spcBef>
            </a:pPr>
            <a:r>
              <a:rPr lang="en-US" altLang="en-US" sz="15500" dirty="0">
                <a:solidFill>
                  <a:schemeClr val="bg1"/>
                </a:solidFill>
                <a:latin typeface="Narkisim" pitchFamily="34" charset="-79"/>
              </a:rPr>
              <a:t>Applied                              Vehicle Cybersecurity         Research</a:t>
            </a:r>
            <a:endParaRPr lang="en-US" altLang="en-US" sz="10900" dirty="0">
              <a:solidFill>
                <a:schemeClr val="bg1"/>
              </a:solidFill>
              <a:latin typeface="Narkisim" pitchFamily="34" charset="-79"/>
            </a:endParaRPr>
          </a:p>
          <a:p>
            <a:pPr algn="ctr">
              <a:lnSpc>
                <a:spcPct val="80000"/>
              </a:lnSpc>
            </a:pPr>
            <a:endParaRPr lang="en-US" altLang="en-US" sz="800" dirty="0">
              <a:solidFill>
                <a:schemeClr val="bg1"/>
              </a:solidFill>
              <a:latin typeface="Narkisim" pitchFamily="34" charset="-79"/>
            </a:endParaRPr>
          </a:p>
          <a:p>
            <a:pPr algn="ctr">
              <a:lnSpc>
                <a:spcPct val="80000"/>
              </a:lnSpc>
            </a:pPr>
            <a:endParaRPr lang="en-US" altLang="en-US" sz="800" dirty="0">
              <a:solidFill>
                <a:schemeClr val="bg1"/>
              </a:solidFill>
              <a:latin typeface="Narkisim" pitchFamily="34" charset="-79"/>
            </a:endParaRPr>
          </a:p>
          <a:p>
            <a:pPr algn="ctr">
              <a:lnSpc>
                <a:spcPct val="80000"/>
              </a:lnSpc>
            </a:pPr>
            <a:endParaRPr lang="en-US" altLang="en-US" sz="800" dirty="0">
              <a:solidFill>
                <a:schemeClr val="bg1"/>
              </a:solidFill>
              <a:latin typeface="Narkisim" pitchFamily="34" charset="-79"/>
            </a:endParaRPr>
          </a:p>
          <a:p>
            <a:pPr algn="ctr">
              <a:lnSpc>
                <a:spcPct val="80000"/>
              </a:lnSpc>
            </a:pPr>
            <a:endParaRPr lang="en-US" altLang="en-US" sz="800" dirty="0">
              <a:solidFill>
                <a:schemeClr val="bg1"/>
              </a:solidFill>
              <a:latin typeface="Narkisim" pitchFamily="34" charset="-79"/>
            </a:endParaRPr>
          </a:p>
          <a:p>
            <a:pPr algn="ctr">
              <a:lnSpc>
                <a:spcPct val="80000"/>
              </a:lnSpc>
            </a:pPr>
            <a:endParaRPr lang="en-US" altLang="en-US" sz="800" dirty="0">
              <a:solidFill>
                <a:schemeClr val="bg1"/>
              </a:solidFill>
              <a:latin typeface="Narkisim" pitchFamily="34" charset="-79"/>
            </a:endParaRPr>
          </a:p>
          <a:p>
            <a:pPr algn="ctr">
              <a:lnSpc>
                <a:spcPct val="80000"/>
              </a:lnSpc>
            </a:pPr>
            <a:endParaRPr lang="en-US" altLang="en-US" sz="800" dirty="0">
              <a:solidFill>
                <a:schemeClr val="bg1"/>
              </a:solidFill>
              <a:latin typeface="Narkisim" pitchFamily="34" charset="-79"/>
            </a:endParaRPr>
          </a:p>
        </p:txBody>
      </p:sp>
      <p:sp>
        <p:nvSpPr>
          <p:cNvPr id="9" name="TextBox 8"/>
          <p:cNvSpPr txBox="1"/>
          <p:nvPr/>
        </p:nvSpPr>
        <p:spPr>
          <a:xfrm>
            <a:off x="358485" y="27555885"/>
            <a:ext cx="26844915" cy="4524315"/>
          </a:xfrm>
          <a:prstGeom prst="rect">
            <a:avLst/>
          </a:prstGeom>
          <a:noFill/>
        </p:spPr>
        <p:txBody>
          <a:bodyPr wrap="square" rtlCol="0">
            <a:spAutoFit/>
          </a:bodyPr>
          <a:lstStyle/>
          <a:p>
            <a:pPr algn="ctr"/>
            <a:r>
              <a:rPr lang="en-US" dirty="0">
                <a:latin typeface="Narkisim" panose="020E0502050101010101" pitchFamily="34" charset="-79"/>
                <a:cs typeface="Narkisim" panose="020E0502050101010101" pitchFamily="34" charset="-79"/>
              </a:rPr>
              <a:t>Expected Outcomes: Using the knowledge, skills, and tools developed under this research, NHTSA is able to better identify cybersecurity risks, replicate publicized hacks, confirm if vulnerabilities have been patched, and provide expertise within and outside the agency. </a:t>
            </a:r>
          </a:p>
        </p:txBody>
      </p:sp>
      <p:sp>
        <p:nvSpPr>
          <p:cNvPr id="23" name="TextBox 22"/>
          <p:cNvSpPr txBox="1"/>
          <p:nvPr/>
        </p:nvSpPr>
        <p:spPr>
          <a:xfrm>
            <a:off x="3652315" y="19861964"/>
            <a:ext cx="1625766" cy="646331"/>
          </a:xfrm>
          <a:prstGeom prst="rect">
            <a:avLst/>
          </a:prstGeom>
          <a:noFill/>
        </p:spPr>
        <p:txBody>
          <a:bodyPr wrap="none" rtlCol="0">
            <a:spAutoFit/>
          </a:bodyPr>
          <a:lstStyle/>
          <a:p>
            <a:r>
              <a:rPr lang="en-US" sz="3600" dirty="0">
                <a:latin typeface="Narkisim" panose="020E0502050101010101" pitchFamily="34" charset="-79"/>
                <a:cs typeface="Narkisim" panose="020E0502050101010101" pitchFamily="34" charset="-79"/>
              </a:rPr>
              <a:t>Wireless</a:t>
            </a:r>
          </a:p>
        </p:txBody>
      </p:sp>
      <p:sp>
        <p:nvSpPr>
          <p:cNvPr id="30" name="TextBox 29"/>
          <p:cNvSpPr txBox="1"/>
          <p:nvPr/>
        </p:nvSpPr>
        <p:spPr>
          <a:xfrm>
            <a:off x="358485" y="7441697"/>
            <a:ext cx="26284375" cy="2308324"/>
          </a:xfrm>
          <a:prstGeom prst="rect">
            <a:avLst/>
          </a:prstGeom>
          <a:noFill/>
        </p:spPr>
        <p:txBody>
          <a:bodyPr wrap="square" rtlCol="0">
            <a:spAutoFit/>
          </a:bodyPr>
          <a:lstStyle/>
          <a:p>
            <a:pPr algn="ctr"/>
            <a:r>
              <a:rPr lang="en-US" dirty="0">
                <a:latin typeface="Narkisim" panose="020E0502050101010101" pitchFamily="34" charset="-79"/>
                <a:cs typeface="Narkisim" panose="020E0502050101010101" pitchFamily="34" charset="-79"/>
              </a:rPr>
              <a:t>Background: The Vehicle Research and Test Center has expanded its laboratory capabilities to better support applied cybersecurity research.  </a:t>
            </a:r>
          </a:p>
        </p:txBody>
      </p:sp>
      <p:sp>
        <p:nvSpPr>
          <p:cNvPr id="2" name="Rectangle 1"/>
          <p:cNvSpPr/>
          <p:nvPr/>
        </p:nvSpPr>
        <p:spPr>
          <a:xfrm>
            <a:off x="678202" y="9906000"/>
            <a:ext cx="26136600" cy="1200329"/>
          </a:xfrm>
          <a:prstGeom prst="rect">
            <a:avLst/>
          </a:prstGeom>
        </p:spPr>
        <p:txBody>
          <a:bodyPr wrap="square">
            <a:spAutoFit/>
          </a:bodyPr>
          <a:lstStyle/>
          <a:p>
            <a:pPr algn="ctr"/>
            <a:r>
              <a:rPr lang="en-US" dirty="0">
                <a:latin typeface="Narkisim" panose="020E0502050101010101" pitchFamily="34" charset="-79"/>
                <a:cs typeface="Narkisim" panose="020E0502050101010101" pitchFamily="34" charset="-79"/>
              </a:rPr>
              <a:t>Methods:</a:t>
            </a:r>
            <a:endParaRPr lang="en-US" sz="8800" dirty="0">
              <a:latin typeface="Narkisim" panose="020E0502050101010101" pitchFamily="34" charset="-79"/>
              <a:cs typeface="Narkisim" panose="020E0502050101010101" pitchFamily="34" charset="-79"/>
            </a:endParaRP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57" y="12454212"/>
            <a:ext cx="8105000" cy="663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E:\ida_pro_screen_sho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197" y="12361985"/>
            <a:ext cx="9769490" cy="67690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John.Martin\Pictures\mbrace_account_inf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0829" y="11944335"/>
            <a:ext cx="7408678" cy="7305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99715" y="11167571"/>
            <a:ext cx="4818948" cy="646331"/>
          </a:xfrm>
          <a:prstGeom prst="rect">
            <a:avLst/>
          </a:prstGeom>
        </p:spPr>
        <p:txBody>
          <a:bodyPr wrap="none">
            <a:spAutoFit/>
          </a:bodyPr>
          <a:lstStyle/>
          <a:p>
            <a:r>
              <a:rPr lang="en-US" sz="3600" dirty="0">
                <a:latin typeface="Narkisim" panose="020E0502050101010101" pitchFamily="34" charset="-79"/>
                <a:cs typeface="Narkisim" panose="020E0502050101010101" pitchFamily="34" charset="-79"/>
              </a:rPr>
              <a:t>Direct Hardware Interface</a:t>
            </a:r>
            <a:endParaRPr lang="en-US" sz="3600" dirty="0"/>
          </a:p>
        </p:txBody>
      </p:sp>
      <p:sp>
        <p:nvSpPr>
          <p:cNvPr id="4" name="Rectangle 3"/>
          <p:cNvSpPr/>
          <p:nvPr/>
        </p:nvSpPr>
        <p:spPr>
          <a:xfrm>
            <a:off x="12036739" y="11317069"/>
            <a:ext cx="3419526" cy="646331"/>
          </a:xfrm>
          <a:prstGeom prst="rect">
            <a:avLst/>
          </a:prstGeom>
        </p:spPr>
        <p:txBody>
          <a:bodyPr wrap="none">
            <a:spAutoFit/>
          </a:bodyPr>
          <a:lstStyle/>
          <a:p>
            <a:r>
              <a:rPr lang="en-US" sz="3600" dirty="0">
                <a:latin typeface="Narkisim" panose="020E0502050101010101" pitchFamily="34" charset="-79"/>
                <a:cs typeface="Narkisim" panose="020E0502050101010101" pitchFamily="34" charset="-79"/>
              </a:rPr>
              <a:t>Firmware Analysis</a:t>
            </a:r>
          </a:p>
        </p:txBody>
      </p:sp>
      <p:sp>
        <p:nvSpPr>
          <p:cNvPr id="28" name="Rectangle 27"/>
          <p:cNvSpPr/>
          <p:nvPr/>
        </p:nvSpPr>
        <p:spPr>
          <a:xfrm>
            <a:off x="20797315" y="10709929"/>
            <a:ext cx="5586786" cy="1200329"/>
          </a:xfrm>
          <a:prstGeom prst="rect">
            <a:avLst/>
          </a:prstGeom>
        </p:spPr>
        <p:txBody>
          <a:bodyPr wrap="none">
            <a:spAutoFit/>
          </a:bodyPr>
          <a:lstStyle/>
          <a:p>
            <a:r>
              <a:rPr lang="en-US" sz="3600" dirty="0">
                <a:latin typeface="Narkisim" panose="020E0502050101010101" pitchFamily="34" charset="-79"/>
                <a:cs typeface="Narkisim" panose="020E0502050101010101" pitchFamily="34" charset="-79"/>
              </a:rPr>
              <a:t>Spoofing – Man in the Middle</a:t>
            </a:r>
          </a:p>
          <a:p>
            <a:pPr algn="ctr"/>
            <a:r>
              <a:rPr lang="en-US" sz="3600" dirty="0">
                <a:latin typeface="Narkisim" panose="020E0502050101010101" pitchFamily="34" charset="-79"/>
                <a:cs typeface="Narkisim" panose="020E0502050101010101" pitchFamily="34" charset="-79"/>
              </a:rPr>
              <a:t>Attack w/ </a:t>
            </a:r>
            <a:r>
              <a:rPr lang="en-US" sz="3600" dirty="0" err="1">
                <a:latin typeface="Narkisim" panose="020E0502050101010101" pitchFamily="34" charset="-79"/>
                <a:cs typeface="Narkisim" panose="020E0502050101010101" pitchFamily="34" charset="-79"/>
              </a:rPr>
              <a:t>backoffice</a:t>
            </a:r>
            <a:r>
              <a:rPr lang="en-US" sz="3600" dirty="0">
                <a:latin typeface="Narkisim" panose="020E0502050101010101" pitchFamily="34" charset="-79"/>
                <a:cs typeface="Narkisim" panose="020E0502050101010101" pitchFamily="34" charset="-79"/>
              </a:rPr>
              <a:t> server</a:t>
            </a:r>
          </a:p>
        </p:txBody>
      </p:sp>
      <p:pic>
        <p:nvPicPr>
          <p:cNvPr id="32" name="Picture 31" descr="File:&lt;strong&gt;Wireless&lt;/strong&gt; tower.svg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315" y="20764926"/>
            <a:ext cx="4829175" cy="5667375"/>
          </a:xfrm>
          <a:prstGeom prst="rect">
            <a:avLst/>
          </a:prstGeom>
        </p:spPr>
      </p:pic>
      <p:pic>
        <p:nvPicPr>
          <p:cNvPr id="6" name="Picture 5" descr="The Near Future Of &lt;strong&gt;WiFi&lt;/strong&gt; And Why MU-MIMO And WiGig Matt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68" y="24298701"/>
            <a:ext cx="2962047" cy="2133600"/>
          </a:xfrm>
          <a:prstGeom prst="rect">
            <a:avLst/>
          </a:prstGeom>
        </p:spPr>
      </p:pic>
      <p:pic>
        <p:nvPicPr>
          <p:cNvPr id="31" name="Picture 30" descr="rmbit - La bitácora personal de Ricardo Martí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515" y="24093273"/>
            <a:ext cx="1540934" cy="2133600"/>
          </a:xfrm>
          <a:prstGeom prst="rect">
            <a:avLst/>
          </a:prstGeom>
        </p:spPr>
      </p:pic>
      <p:pic>
        <p:nvPicPr>
          <p:cNvPr id="1027" name="Picture 94" descr="image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02850" y="44624991"/>
            <a:ext cx="9144000" cy="509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descr="image001"/>
          <p:cNvPicPr>
            <a:picLocks noChangeAspect="1" noChangeArrowheads="1"/>
          </p:cNvPicPr>
          <p:nvPr/>
        </p:nvPicPr>
        <p:blipFill rotWithShape="1">
          <a:blip r:embed="rId9">
            <a:extLst>
              <a:ext uri="{28A0092B-C50C-407E-A947-70E740481C1C}">
                <a14:useLocalDpi xmlns:a14="http://schemas.microsoft.com/office/drawing/2010/main" val="0"/>
              </a:ext>
            </a:extLst>
          </a:blip>
          <a:srcRect l="15336" t="549" r="21772" b="24451"/>
          <a:stretch/>
        </p:blipFill>
        <p:spPr bwMode="auto">
          <a:xfrm>
            <a:off x="18804459" y="20802600"/>
            <a:ext cx="8382000" cy="562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39" descr="image001"/>
          <p:cNvPicPr>
            <a:picLocks noChangeAspect="1" noChangeArrowheads="1"/>
          </p:cNvPicPr>
          <p:nvPr/>
        </p:nvPicPr>
        <p:blipFill rotWithShape="1">
          <a:blip r:embed="rId10">
            <a:extLst>
              <a:ext uri="{28A0092B-C50C-407E-A947-70E740481C1C}">
                <a14:useLocalDpi xmlns:a14="http://schemas.microsoft.com/office/drawing/2010/main" val="0"/>
              </a:ext>
            </a:extLst>
          </a:blip>
          <a:srcRect l="17345" r="9718"/>
          <a:stretch/>
        </p:blipFill>
        <p:spPr bwMode="auto">
          <a:xfrm>
            <a:off x="9743842" y="20588073"/>
            <a:ext cx="8005321" cy="619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9479302" y="19778505"/>
            <a:ext cx="8534400" cy="646331"/>
          </a:xfrm>
          <a:prstGeom prst="rect">
            <a:avLst/>
          </a:prstGeom>
          <a:noFill/>
        </p:spPr>
        <p:txBody>
          <a:bodyPr wrap="square" rtlCol="0">
            <a:spAutoFit/>
          </a:bodyPr>
          <a:lstStyle/>
          <a:p>
            <a:pPr algn="ctr"/>
            <a:r>
              <a:rPr lang="en-US" sz="3600" dirty="0">
                <a:latin typeface="Narkisim" panose="020E0502050101010101" pitchFamily="34" charset="-79"/>
                <a:cs typeface="Narkisim" panose="020E0502050101010101" pitchFamily="34" charset="-79"/>
              </a:rPr>
              <a:t>Smartphone Projection Protocols</a:t>
            </a:r>
            <a:endParaRPr lang="en-US" dirty="0">
              <a:latin typeface="Narkisim" panose="020E0502050101010101" pitchFamily="34" charset="-79"/>
              <a:cs typeface="Narkisim" panose="020E0502050101010101" pitchFamily="34" charset="-79"/>
            </a:endParaRPr>
          </a:p>
        </p:txBody>
      </p:sp>
      <p:sp>
        <p:nvSpPr>
          <p:cNvPr id="39" name="TextBox 38"/>
          <p:cNvSpPr txBox="1"/>
          <p:nvPr/>
        </p:nvSpPr>
        <p:spPr>
          <a:xfrm>
            <a:off x="18587515" y="19558063"/>
            <a:ext cx="8534400" cy="1754326"/>
          </a:xfrm>
          <a:prstGeom prst="rect">
            <a:avLst/>
          </a:prstGeom>
          <a:noFill/>
        </p:spPr>
        <p:txBody>
          <a:bodyPr wrap="square" rtlCol="0">
            <a:noAutofit/>
          </a:bodyPr>
          <a:lstStyle/>
          <a:p>
            <a:pPr algn="ctr"/>
            <a:r>
              <a:rPr lang="en-US" sz="3600" dirty="0">
                <a:latin typeface="Narkisim" panose="020E0502050101010101" pitchFamily="34" charset="-79"/>
                <a:cs typeface="Narkisim" panose="020E0502050101010101" pitchFamily="34" charset="-79"/>
              </a:rPr>
              <a:t>Vehicle Center Information Display / Infotainment / Telematics</a:t>
            </a:r>
            <a:endParaRPr lang="en-US"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96255921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4060</TotalTime>
  <Words>99</Words>
  <Application>Microsoft Office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Narkisim</vt:lpstr>
      <vt:lpstr>Arial</vt:lpstr>
      <vt:lpstr>Default Design</vt:lpstr>
      <vt:lpstr>PowerPoint Presentation</vt:lpstr>
    </vt:vector>
  </TitlesOfParts>
  <Company>USDOT / NHTSA / VRTC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Frank Barickman</dc:creator>
  <cp:lastModifiedBy>Hatipoglu, Cem (NHTSA)</cp:lastModifiedBy>
  <cp:revision>210</cp:revision>
  <cp:lastPrinted>2016-05-11T18:32:21Z</cp:lastPrinted>
  <dcterms:created xsi:type="dcterms:W3CDTF">2009-01-06T14:06:59Z</dcterms:created>
  <dcterms:modified xsi:type="dcterms:W3CDTF">2019-10-25T20:53:14Z</dcterms:modified>
</cp:coreProperties>
</file>