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8" r:id="rId2"/>
  </p:sldIdLst>
  <p:sldSz cx="27432000" cy="36576000"/>
  <p:notesSz cx="27578050" cy="3758565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Narkisim" panose="020E0502050101010101" pitchFamily="34" charset="-79"/>
      <p:regular r:id="rId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0000"/>
    <a:srgbClr val="FDE700"/>
    <a:srgbClr val="FDDF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0" autoAdjust="0"/>
    <p:restoredTop sz="95976" autoAdjust="0"/>
  </p:normalViewPr>
  <p:slideViewPr>
    <p:cSldViewPr>
      <p:cViewPr varScale="1">
        <p:scale>
          <a:sx n="20" d="100"/>
          <a:sy n="20" d="100"/>
        </p:scale>
        <p:origin x="1956" y="120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62100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BCADD-D598-4C2E-B770-A59BD0ED7CC1}" type="datetimeFigureOut">
              <a:rPr lang="en-US" smtClean="0"/>
              <a:t>10/25/2019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75" y="4699000"/>
            <a:ext cx="9512300" cy="1268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757488" y="18087975"/>
            <a:ext cx="22063075" cy="14800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62100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B286E-34D3-498C-A0F9-83D2888158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7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B286E-34D3-498C-A0F9-83D2888158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2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5.JPG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flipH="1">
            <a:off x="1741635" y="27009204"/>
            <a:ext cx="2357581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  <a:buSzPct val="125000"/>
            </a:pPr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Simulation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A necessary component to efficiently understand and evaluate automated vehicle operation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Will work to build a simulation framework to provide generic yet detailed scenarios to an ADS software-in-the-loop simulation</a:t>
            </a:r>
          </a:p>
          <a:p>
            <a:pPr lvl="1">
              <a:spcAft>
                <a:spcPts val="600"/>
              </a:spcAft>
              <a:buSzPct val="125000"/>
            </a:pPr>
            <a:endParaRPr lang="en-US" sz="48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81142"/>
            <a:ext cx="2743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Driving Automation Research </a:t>
            </a:r>
          </a:p>
          <a:p>
            <a:pPr algn="ctr"/>
            <a:r>
              <a:rPr lang="en-US" sz="15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Underway at VRTC</a:t>
            </a:r>
          </a:p>
        </p:txBody>
      </p:sp>
      <p:sp>
        <p:nvSpPr>
          <p:cNvPr id="6" name="TextBox 5"/>
          <p:cNvSpPr txBox="1"/>
          <p:nvPr/>
        </p:nvSpPr>
        <p:spPr>
          <a:xfrm rot="16200000" flipH="1">
            <a:off x="-4535459" y="13470745"/>
            <a:ext cx="10930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Level Driving Automation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1536809" y="7833726"/>
            <a:ext cx="2249169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  <a:buSzPct val="125000"/>
            </a:pPr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Test Track Assessment Methods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Objective Test Procedure Development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Use of advanced equipment and innovative test methods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Performance evaluations of the latest crash avoidance technologies</a:t>
            </a:r>
          </a:p>
          <a:p>
            <a:pPr marL="1771650" lvl="2" indent="-857250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Pedestrian Automatic Emergency Braking (PAEB)</a:t>
            </a:r>
          </a:p>
          <a:p>
            <a:pPr marL="1771650" lvl="2" indent="-857250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Blind Spot Intervention (BSI)</a:t>
            </a:r>
          </a:p>
          <a:p>
            <a:pPr marL="1771650" lvl="2" indent="-857250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Opposing Traffic Safety Assist (OTSA)</a:t>
            </a:r>
          </a:p>
          <a:p>
            <a:pPr marL="1771650" lvl="2" indent="-857250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Intersection Safety Assist (ISA)</a:t>
            </a:r>
          </a:p>
          <a:p>
            <a:pPr marL="1771650" lvl="2" indent="-857250"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Traffic Jam Assist (TJA)</a:t>
            </a:r>
          </a:p>
        </p:txBody>
      </p:sp>
      <p:sp>
        <p:nvSpPr>
          <p:cNvPr id="20" name="TextBox 19"/>
          <p:cNvSpPr txBox="1"/>
          <p:nvPr/>
        </p:nvSpPr>
        <p:spPr>
          <a:xfrm rot="16200000" flipH="1">
            <a:off x="-2982577" y="25960615"/>
            <a:ext cx="8023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66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High Driving </a:t>
            </a:r>
            <a:r>
              <a:rPr lang="en-US" sz="6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1741635" y="22947253"/>
            <a:ext cx="1737805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  <a:buSzPct val="125000"/>
            </a:pPr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Test Track Assessment Methods 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Operational characterization of two low-speed shuttles equipped with a Level 4 Automated Driving System (ADS)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E0502050101010101" pitchFamily="34" charset="-79"/>
                <a:cs typeface="Narkisim" panose="020E0502050101010101" pitchFamily="34" charset="-79"/>
              </a:rPr>
              <a:t>Has required working through the logistics of defining an ODD and testing considerations unique to ADS-equipped vehicles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824247" y="22062562"/>
            <a:ext cx="26174700" cy="90403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291" y="22614086"/>
            <a:ext cx="3160706" cy="30183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2737" r="2325" b="9222"/>
          <a:stretch/>
        </p:blipFill>
        <p:spPr>
          <a:xfrm>
            <a:off x="22346122" y="25314590"/>
            <a:ext cx="4388719" cy="2318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6661" y="29635945"/>
            <a:ext cx="8026346" cy="18985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flipH="1">
            <a:off x="1536808" y="15351639"/>
            <a:ext cx="1879049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125000"/>
            </a:pPr>
            <a:r>
              <a:rPr lang="en-US" sz="4800" dirty="0">
                <a:latin typeface="Narkisim" panose="020E0502050101010101" pitchFamily="34" charset="-79"/>
                <a:cs typeface="Narkisim" panose="020E0502050101010101" pitchFamily="34" charset="-79"/>
              </a:rPr>
              <a:t>Real-World Driving Experiences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B0604020202020204" charset="-79"/>
                <a:cs typeface="Narkisim" panose="020B0604020202020204" charset="-79"/>
              </a:rPr>
              <a:t>An essential component for understanding system operation, functionality, limitations, and potential safety implications.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B0604020202020204" charset="-79"/>
                <a:cs typeface="Narkisim" panose="020B0604020202020204" charset="-79"/>
              </a:rPr>
              <a:t>Instrumented vehicles operated on a series of diverse real road courses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B0604020202020204" charset="-79"/>
                <a:cs typeface="Narkisim" panose="020B0604020202020204" charset="-79"/>
              </a:rPr>
              <a:t>Exposure to varying environmental conditions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B0604020202020204" charset="-79"/>
                <a:cs typeface="Narkisim" panose="020B0604020202020204" charset="-79"/>
              </a:rPr>
              <a:t>Helps reveal potential difficult cases and system limitations</a:t>
            </a:r>
          </a:p>
          <a:p>
            <a:pPr marL="1314450" lvl="1" indent="-857250"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4800" b="0" dirty="0">
                <a:latin typeface="Narkisim" panose="020B0604020202020204" charset="-79"/>
                <a:cs typeface="Narkisim" panose="020B0604020202020204" charset="-79"/>
              </a:rPr>
              <a:t>Helps guide the practical considerations needed to effectively and efficiently assess driving automation performance.</a:t>
            </a:r>
          </a:p>
        </p:txBody>
      </p:sp>
      <p:pic>
        <p:nvPicPr>
          <p:cNvPr id="36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6667" y1="40244" x2="26667" y2="40244"/>
                        <a14:backgroundMark x1="36042" y1="31402" x2="36042" y2="31402"/>
                        <a14:backgroundMark x1="85625" y1="31707" x2="85625" y2="31707"/>
                        <a14:backgroundMark x1="34583" y1="34451" x2="34583" y2="34451"/>
                      </a14:backgroundRemoval>
                    </a14:imgEffect>
                  </a14:imgLayer>
                </a14:imgProps>
              </a:ext>
            </a:extLst>
          </a:blip>
          <a:srcRect l="9153" t="22961" r="9563" b="9741"/>
          <a:stretch/>
        </p:blipFill>
        <p:spPr>
          <a:xfrm>
            <a:off x="20870668" y="8513194"/>
            <a:ext cx="6275926" cy="3550645"/>
          </a:xfrm>
          <a:prstGeom prst="rect">
            <a:avLst/>
          </a:prstGeom>
        </p:spPr>
      </p:pic>
      <p:pic>
        <p:nvPicPr>
          <p:cNvPr id="41" name="Content Placeholder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89521" l="3006" r="94389">
                        <a14:foregroundMark x1="41884" y1="77246" x2="41884" y2="77246"/>
                        <a14:foregroundMark x1="53307" y1="69760" x2="53307" y2="69760"/>
                        <a14:foregroundMark x1="47495" y1="73353" x2="47495" y2="73353"/>
                        <a14:foregroundMark x1="50301" y1="71557" x2="50301" y2="71557"/>
                        <a14:foregroundMark x1="56513" y1="67665" x2="56513" y2="67665"/>
                        <a14:foregroundMark x1="54709" y1="68862" x2="54709" y2="68862"/>
                        <a14:foregroundMark x1="51904" y1="70659" x2="51904" y2="70659"/>
                        <a14:foregroundMark x1="49098" y1="72754" x2="49098" y2="72754"/>
                        <a14:foregroundMark x1="40481" y1="78144" x2="40481" y2="78144"/>
                        <a14:foregroundMark x1="58717" y1="66467" x2="58717" y2="66467"/>
                        <a14:foregroundMark x1="57916" y1="66766" x2="57916" y2="66766"/>
                        <a14:foregroundMark x1="57315" y1="67365" x2="57315" y2="67365"/>
                        <a14:foregroundMark x1="61523" y1="64671" x2="61523" y2="64671"/>
                        <a14:foregroundMark x1="65130" y1="61677" x2="65130" y2="62275"/>
                        <a14:foregroundMark x1="68337" y1="60180" x2="68337" y2="60180"/>
                        <a14:foregroundMark x1="66533" y1="60778" x2="66533" y2="60778"/>
                        <a14:foregroundMark x1="66934" y1="60778" x2="66934" y2="60778"/>
                        <a14:foregroundMark x1="70942" y1="58383" x2="70942" y2="58383"/>
                        <a14:foregroundMark x1="75351" y1="55988" x2="75351" y2="55988"/>
                        <a14:foregroundMark x1="73948" y1="56587" x2="73948" y2="56587"/>
                        <a14:foregroundMark x1="72946" y1="57485" x2="72946" y2="57485"/>
                        <a14:foregroundMark x1="77154" y1="54491" x2="77154" y2="54491"/>
                        <a14:foregroundMark x1="78958" y1="53593" x2="78958" y2="53593"/>
                        <a14:foregroundMark x1="77956" y1="53892" x2="77956" y2="53892"/>
                        <a14:foregroundMark x1="80962" y1="51796" x2="80962" y2="51796"/>
                        <a14:foregroundMark x1="80160" y1="52395" x2="80160" y2="52395"/>
                        <a14:foregroundMark x1="45892" y1="20359" x2="45892" y2="20359"/>
                        <a14:foregroundMark x1="45291" y1="20359" x2="45291" y2="20359"/>
                        <a14:foregroundMark x1="45291" y1="74850" x2="45291" y2="74850"/>
                        <a14:foregroundMark x1="60120" y1="65569" x2="60120" y2="65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4600" y="7446930"/>
            <a:ext cx="5055343" cy="338373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35522" r="3292"/>
          <a:stretch/>
        </p:blipFill>
        <p:spPr>
          <a:xfrm>
            <a:off x="20327302" y="16421609"/>
            <a:ext cx="4965281" cy="2628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11"/>
          <a:stretch>
            <a:fillRect/>
          </a:stretch>
        </p:blipFill>
        <p:spPr>
          <a:xfrm>
            <a:off x="23972266" y="18748816"/>
            <a:ext cx="2161262" cy="2908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 t="15431" r="40278" b="35858"/>
          <a:stretch/>
        </p:blipFill>
        <p:spPr>
          <a:xfrm>
            <a:off x="19119685" y="10964743"/>
            <a:ext cx="2021035" cy="34371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114" y="12075274"/>
            <a:ext cx="4681941" cy="35114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5" t="36971" r="24738" b="28517"/>
          <a:stretch/>
        </p:blipFill>
        <p:spPr bwMode="auto">
          <a:xfrm>
            <a:off x="21517383" y="12574960"/>
            <a:ext cx="5220350" cy="289897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4194</TotalTime>
  <Words>197</Words>
  <Application>Microsoft Office PowerPoint</Application>
  <PresentationFormat>Custom</PresentationFormat>
  <Paragraphs>26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Narkisim</vt:lpstr>
      <vt:lpstr>Arial</vt:lpstr>
      <vt:lpstr>Wingdings</vt:lpstr>
      <vt:lpstr>Default Design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Hatipoglu, Cem (NHTSA)</cp:lastModifiedBy>
  <cp:revision>229</cp:revision>
  <cp:lastPrinted>2016-05-11T18:32:21Z</cp:lastPrinted>
  <dcterms:created xsi:type="dcterms:W3CDTF">2009-01-06T14:06:59Z</dcterms:created>
  <dcterms:modified xsi:type="dcterms:W3CDTF">2019-10-25T20:50:28Z</dcterms:modified>
</cp:coreProperties>
</file>