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1" r:id="rId2"/>
    <p:sldId id="269" r:id="rId3"/>
    <p:sldId id="270" r:id="rId4"/>
    <p:sldId id="272" r:id="rId5"/>
  </p:sldIdLst>
  <p:sldSz cx="27432000" cy="36576000"/>
  <p:notesSz cx="27578050" cy="37585650"/>
  <p:embeddedFontLst>
    <p:embeddedFont>
      <p:font typeface="Narkisim" panose="020E0502050101010101" pitchFamily="34" charset="-79"/>
      <p:regular r:id="rId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700"/>
    <a:srgbClr val="FDDF00"/>
    <a:srgbClr val="000000"/>
    <a:srgbClr val="000066"/>
    <a:srgbClr val="FF0000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8" autoAdjust="0"/>
    <p:restoredTop sz="95976" autoAdjust="0"/>
  </p:normalViewPr>
  <p:slideViewPr>
    <p:cSldViewPr>
      <p:cViewPr varScale="1">
        <p:scale>
          <a:sx n="23" d="100"/>
          <a:sy n="23" d="100"/>
        </p:scale>
        <p:origin x="3216" y="90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361738"/>
            <a:ext cx="23317200" cy="784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726400"/>
            <a:ext cx="19202400" cy="934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7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65263"/>
            <a:ext cx="6172200" cy="312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65263"/>
            <a:ext cx="18364200" cy="312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1465263"/>
            <a:ext cx="24688800" cy="3120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88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23502938"/>
            <a:ext cx="23317200" cy="72644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15501938"/>
            <a:ext cx="23317200" cy="800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6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8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86738"/>
            <a:ext cx="12120563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1599863"/>
            <a:ext cx="12120563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8186738"/>
            <a:ext cx="12125325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1599863"/>
            <a:ext cx="12125325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6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5738"/>
            <a:ext cx="9024938" cy="6197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1455738"/>
            <a:ext cx="15335250" cy="31216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7653338"/>
            <a:ext cx="9024938" cy="2501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6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25603200"/>
            <a:ext cx="16459200" cy="3022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3268663"/>
            <a:ext cx="16459200" cy="2194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28625800"/>
            <a:ext cx="16459200" cy="429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1800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0" y="6477000"/>
            <a:ext cx="27432000" cy="609600"/>
            <a:chOff x="0" y="7086600"/>
            <a:chExt cx="27432000" cy="609600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7086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7467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</p:grpSp>
      <p:pic>
        <p:nvPicPr>
          <p:cNvPr id="1067" name="Picture 4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6601"/>
            <a:ext cx="27432000" cy="2504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45" y="32887047"/>
            <a:ext cx="10727109" cy="2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2pPr>
      <a:lvl3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3pPr>
      <a:lvl4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4pPr>
      <a:lvl5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5pPr>
      <a:lvl6pPr marL="4572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6pPr>
      <a:lvl7pPr marL="9144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7pPr>
      <a:lvl8pPr marL="13716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8pPr>
      <a:lvl9pPr marL="18288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9pPr>
    </p:titleStyle>
    <p:bodyStyle>
      <a:lvl1pPr marL="1371600" indent="-1371600" algn="l" defTabSz="3657600" rtl="0" fontAlgn="base">
        <a:spcBef>
          <a:spcPct val="20000"/>
        </a:spcBef>
        <a:spcAft>
          <a:spcPct val="0"/>
        </a:spcAft>
        <a:buChar char="•"/>
        <a:defRPr sz="12800">
          <a:solidFill>
            <a:schemeClr val="tx1"/>
          </a:solidFill>
          <a:latin typeface="+mn-lt"/>
          <a:ea typeface="+mn-ea"/>
          <a:cs typeface="+mn-cs"/>
        </a:defRPr>
      </a:lvl1pPr>
      <a:lvl2pPr marL="2971800" indent="-1143000" algn="l" defTabSz="3657600" rtl="0" fontAlgn="base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</a:defRPr>
      </a:lvl2pPr>
      <a:lvl3pPr marL="4572000" indent="-914400" algn="l" defTabSz="3657600" rtl="0" fontAlgn="base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</a:defRPr>
      </a:lvl3pPr>
      <a:lvl4pPr marL="6400800" indent="-914400" algn="l" defTabSz="3657600" rtl="0" fontAlgn="base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4pPr>
      <a:lvl5pPr marL="82296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5pPr>
      <a:lvl6pPr marL="86868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6pPr>
      <a:lvl7pPr marL="91440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7pPr>
      <a:lvl8pPr marL="96012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8pPr>
      <a:lvl9pPr marL="100584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7086600" y="685800"/>
            <a:ext cx="20497800" cy="7391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en-US" altLang="en-US" sz="8000">
              <a:solidFill>
                <a:schemeClr val="bg1"/>
              </a:solidFill>
              <a:latin typeface="Narkisim" pitchFamily="34" charset="-79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0" y="973160"/>
            <a:ext cx="27257834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Child Restraint</a:t>
            </a:r>
          </a:p>
          <a:p>
            <a:pPr algn="ctr" eaLnBrk="1" hangingPunct="1"/>
            <a:r>
              <a:rPr lang="en-US" altLang="en-US" sz="1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Safety Research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1"/>
          </p:nvPr>
        </p:nvSpPr>
        <p:spPr>
          <a:xfrm>
            <a:off x="390689" y="7110150"/>
            <a:ext cx="26867145" cy="4396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0" indent="0">
              <a:buNone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MAP-21, conduct research to update the testing methods used to evaluate child restraint systems (CRS) performance and to improve LATCH ease of use.</a:t>
            </a:r>
          </a:p>
          <a:p>
            <a:pPr marL="0" indent="0">
              <a:buNone/>
            </a:pPr>
            <a:endParaRPr lang="en-US" sz="6600" b="1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2129772" y="20309947"/>
            <a:ext cx="15128062" cy="2351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test procedures to assess CRS side impact performance using the Q3s (3YO side impact dummy)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337847" y="10904240"/>
            <a:ext cx="15697200" cy="435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RESEARCH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the frontal sled bench to be more representative of the modern fleet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 cushions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Anchorage locations</a:t>
            </a:r>
          </a:p>
          <a:p>
            <a:pPr marL="0" indent="0">
              <a:buNone/>
            </a:pPr>
            <a:endParaRPr lang="en-US" sz="60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702132" y="27399456"/>
            <a:ext cx="9228086" cy="2517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new tools to assess the ease of use of LATCH lower anchors in vehicles</a:t>
            </a:r>
          </a:p>
          <a:p>
            <a:pPr marL="0" indent="0">
              <a:buNone/>
            </a:pP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70" y="16005237"/>
            <a:ext cx="9770854" cy="913084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15820750" y="10997322"/>
            <a:ext cx="8867497" cy="8844554"/>
            <a:chOff x="16078200" y="10367207"/>
            <a:chExt cx="8867497" cy="88445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78200" y="10367207"/>
              <a:ext cx="8867497" cy="884455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7830800" y="12727778"/>
              <a:ext cx="2743200" cy="126188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800" dirty="0"/>
                <a:t>Anchorage Locations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16687800" y="10588584"/>
              <a:ext cx="914400" cy="8382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0244974" y="15073163"/>
              <a:ext cx="914400" cy="8382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8409713" y="15318577"/>
              <a:ext cx="914400" cy="8382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3657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7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" name="Straight Arrow Connector 6"/>
            <p:cNvCxnSpPr>
              <a:stCxn id="4" idx="2"/>
            </p:cNvCxnSpPr>
            <p:nvPr/>
          </p:nvCxnSpPr>
          <p:spPr bwMode="auto">
            <a:xfrm>
              <a:off x="19202400" y="13989662"/>
              <a:ext cx="1218120" cy="107494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>
              <a:stCxn id="4" idx="2"/>
            </p:cNvCxnSpPr>
            <p:nvPr/>
          </p:nvCxnSpPr>
          <p:spPr bwMode="auto">
            <a:xfrm flipH="1">
              <a:off x="18745200" y="13989662"/>
              <a:ext cx="457200" cy="13289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Arrow Connector 45"/>
            <p:cNvCxnSpPr>
              <a:stCxn id="4" idx="0"/>
            </p:cNvCxnSpPr>
            <p:nvPr/>
          </p:nvCxnSpPr>
          <p:spPr bwMode="auto">
            <a:xfrm flipH="1" flipV="1">
              <a:off x="17472860" y="11277602"/>
              <a:ext cx="1729540" cy="14501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9C82D2-D8AE-41BB-8F6F-446B29CD6F04}"/>
              </a:ext>
            </a:extLst>
          </p:cNvPr>
          <p:cNvGrpSpPr/>
          <p:nvPr/>
        </p:nvGrpSpPr>
        <p:grpSpPr>
          <a:xfrm>
            <a:off x="12264500" y="23109707"/>
            <a:ext cx="14858605" cy="8922374"/>
            <a:chOff x="12315549" y="23082651"/>
            <a:chExt cx="14858605" cy="89223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E2F9D8-8205-443B-B20C-0B58C27A3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632" t="8377" r="5234" b="8571"/>
            <a:stretch/>
          </p:blipFill>
          <p:spPr>
            <a:xfrm>
              <a:off x="12315549" y="27642622"/>
              <a:ext cx="8841613" cy="43624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2C0524-98F9-451A-B518-1FB0DE77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33949" y="23082651"/>
              <a:ext cx="7318086" cy="45050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4A0082-8192-4530-A00F-1F2115360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57162" y="23273049"/>
              <a:ext cx="6016992" cy="873197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1E9F94-39D9-4ACE-94BC-E751E92F4830}"/>
              </a:ext>
            </a:extLst>
          </p:cNvPr>
          <p:cNvGrpSpPr/>
          <p:nvPr/>
        </p:nvGrpSpPr>
        <p:grpSpPr>
          <a:xfrm>
            <a:off x="12264500" y="22631162"/>
            <a:ext cx="14601878" cy="5845089"/>
            <a:chOff x="12285069" y="22582736"/>
            <a:chExt cx="14601878" cy="5845089"/>
          </a:xfrm>
        </p:grpSpPr>
        <p:sp>
          <p:nvSpPr>
            <p:cNvPr id="49" name="TextBox 48"/>
            <p:cNvSpPr txBox="1"/>
            <p:nvPr/>
          </p:nvSpPr>
          <p:spPr>
            <a:xfrm>
              <a:off x="21465498" y="22582736"/>
              <a:ext cx="5421449" cy="6771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800" dirty="0"/>
                <a:t>Clearance Angle Tool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285069" y="27726787"/>
              <a:ext cx="4881321" cy="7010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800" dirty="0"/>
                <a:t>Applied Force Tool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303469" y="22903705"/>
              <a:ext cx="2743200" cy="6771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800" dirty="0"/>
                <a:t>Depth Tool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207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 txBox="1">
            <a:spLocks/>
          </p:cNvSpPr>
          <p:nvPr/>
        </p:nvSpPr>
        <p:spPr>
          <a:xfrm>
            <a:off x="10770561" y="20802790"/>
            <a:ext cx="5375996" cy="93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0" dirty="0">
                <a:cs typeface="Times New Roman" panose="02020603050405020304" pitchFamily="18" charset="0"/>
              </a:rPr>
              <a:t>Guided Impactor</a:t>
            </a:r>
          </a:p>
          <a:p>
            <a:endParaRPr lang="en-US" dirty="0"/>
          </a:p>
        </p:txBody>
      </p:sp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7086600" y="685800"/>
            <a:ext cx="20497800" cy="7391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en-US" altLang="en-US" sz="8000">
              <a:solidFill>
                <a:schemeClr val="bg1"/>
              </a:solidFill>
              <a:latin typeface="Narkisim" pitchFamily="34" charset="-79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0" y="2093579"/>
            <a:ext cx="274320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Roof Ejection Mitigation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1"/>
          </p:nvPr>
        </p:nvSpPr>
        <p:spPr>
          <a:xfrm>
            <a:off x="299399" y="7110150"/>
            <a:ext cx="9752806" cy="3697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u="sng" dirty="0">
                <a:cs typeface="Times New Roman" panose="02020603050405020304" pitchFamily="18" charset="0"/>
              </a:rPr>
              <a:t>BACKGROUND</a:t>
            </a:r>
          </a:p>
          <a:p>
            <a:pPr marL="0" indent="0">
              <a:buNone/>
            </a:pPr>
            <a:r>
              <a:rPr lang="en-US" sz="4600" dirty="0">
                <a:cs typeface="Times New Roman" panose="02020603050405020304" pitchFamily="18" charset="0"/>
              </a:rPr>
              <a:t>Annual average (2002-2012) fatalities (~233) and serious injuries (~200) from ejections through sunroofs</a:t>
            </a:r>
          </a:p>
          <a:p>
            <a:pPr marL="0" indent="0">
              <a:buNone/>
            </a:pPr>
            <a:endParaRPr lang="en-US" sz="6600" b="1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0052205" y="7203638"/>
            <a:ext cx="17104490" cy="6998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u="sng" dirty="0">
                <a:cs typeface="Times New Roman" panose="02020603050405020304" pitchFamily="18" charset="0"/>
              </a:rPr>
              <a:t>OBJECTIVES OF RESEARCH</a:t>
            </a:r>
          </a:p>
          <a:p>
            <a:r>
              <a:rPr lang="en-US" sz="4400" b="0" dirty="0">
                <a:cs typeface="Times New Roman" panose="02020603050405020304" pitchFamily="18" charset="0"/>
              </a:rPr>
              <a:t>Assess</a:t>
            </a:r>
            <a:r>
              <a:rPr lang="en-US" sz="44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0" dirty="0">
                <a:cs typeface="Times New Roman" panose="02020603050405020304" pitchFamily="18" charset="0"/>
              </a:rPr>
              <a:t>the capability of production laminated glazing to mitigate ejection through roof glazing</a:t>
            </a:r>
          </a:p>
          <a:p>
            <a:r>
              <a:rPr lang="en-US" sz="4400" b="0" dirty="0">
                <a:cs typeface="Times New Roman" panose="02020603050405020304" pitchFamily="18" charset="0"/>
              </a:rPr>
              <a:t>Assess countermeasure effectiveness</a:t>
            </a:r>
          </a:p>
          <a:p>
            <a:pPr lvl="1"/>
            <a:r>
              <a:rPr lang="en-US" sz="4400" b="0" dirty="0">
                <a:cs typeface="Times New Roman" panose="02020603050405020304" pitchFamily="18" charset="0"/>
              </a:rPr>
              <a:t>Modified laminated panes – Inner slider, outer slider</a:t>
            </a:r>
          </a:p>
          <a:p>
            <a:pPr lvl="1"/>
            <a:r>
              <a:rPr lang="en-US" sz="4400" b="0" dirty="0" err="1">
                <a:cs typeface="Times New Roman" panose="02020603050405020304" pitchFamily="18" charset="0"/>
              </a:rPr>
              <a:t>ProTEC</a:t>
            </a:r>
            <a:r>
              <a:rPr lang="en-US" sz="4400" b="0" dirty="0">
                <a:cs typeface="Times New Roman" panose="02020603050405020304" pitchFamily="18" charset="0"/>
              </a:rPr>
              <a:t>-II PET layered panes – Inner slider, outer slider</a:t>
            </a:r>
          </a:p>
          <a:p>
            <a:pPr lvl="1"/>
            <a:r>
              <a:rPr lang="en-US" sz="4400" b="0" dirty="0">
                <a:cs typeface="Times New Roman" panose="02020603050405020304" pitchFamily="18" charset="0"/>
              </a:rPr>
              <a:t>Polycarbonate panes - Fixed</a:t>
            </a:r>
          </a:p>
          <a:p>
            <a:pPr lvl="1"/>
            <a:r>
              <a:rPr lang="en-US" sz="4400" b="0" dirty="0">
                <a:cs typeface="Times New Roman" panose="02020603050405020304" pitchFamily="18" charset="0"/>
              </a:rPr>
              <a:t>Sunroof curtains (early prototype) – Open sunroof</a:t>
            </a: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16673730" y="20991432"/>
            <a:ext cx="10758270" cy="11743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1000"/>
              </a:spcBef>
              <a:buNone/>
            </a:pPr>
            <a:r>
              <a:rPr lang="en-US" sz="4800" b="0" dirty="0">
                <a:cs typeface="Times New Roman" panose="02020603050405020304" pitchFamily="18" charset="0"/>
              </a:rPr>
              <a:t>Vehicle Mounted Sideways</a:t>
            </a:r>
          </a:p>
          <a:p>
            <a:pPr marL="0" indent="0" algn="ctr">
              <a:lnSpc>
                <a:spcPct val="70000"/>
              </a:lnSpc>
              <a:spcBef>
                <a:spcPts val="1000"/>
              </a:spcBef>
              <a:buNone/>
            </a:pPr>
            <a:r>
              <a:rPr lang="en-US" sz="4800" b="0" dirty="0">
                <a:cs typeface="Times New Roman" panose="02020603050405020304" pitchFamily="18" charset="0"/>
              </a:rPr>
              <a:t>Glass Pre-broken on Both Sides</a:t>
            </a:r>
          </a:p>
          <a:p>
            <a:endParaRPr lang="en-US" dirty="0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10143400" y="22013626"/>
            <a:ext cx="17249179" cy="77461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400" u="sng" dirty="0">
                <a:cs typeface="Times New Roman" panose="02020603050405020304" pitchFamily="18" charset="0"/>
              </a:rPr>
              <a:t>RESULTS</a:t>
            </a:r>
          </a:p>
          <a:p>
            <a:pPr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Movable panels present more challenges for containing </a:t>
            </a:r>
            <a:r>
              <a:rPr lang="en-US" sz="5200" b="0" dirty="0" err="1">
                <a:cs typeface="Times New Roman" panose="02020603050405020304" pitchFamily="18" charset="0"/>
              </a:rPr>
              <a:t>headform</a:t>
            </a:r>
            <a:r>
              <a:rPr lang="en-US" sz="5200" b="0" dirty="0">
                <a:cs typeface="Times New Roman" panose="02020603050405020304" pitchFamily="18" charset="0"/>
              </a:rPr>
              <a:t> than fixed panels</a:t>
            </a:r>
          </a:p>
          <a:p>
            <a:pPr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Thicker plastic PVB interlayer (laminated) and PET film (Protec II) :</a:t>
            </a:r>
          </a:p>
          <a:p>
            <a:pPr lvl="1"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Did not tear</a:t>
            </a:r>
          </a:p>
          <a:p>
            <a:pPr lvl="1"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Reduced stretch (and ram excursions)</a:t>
            </a:r>
          </a:p>
          <a:p>
            <a:pPr lvl="1"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Transferred more forces to the edges</a:t>
            </a:r>
          </a:p>
          <a:p>
            <a:pPr lvl="1"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Greater challenge for movable panels</a:t>
            </a:r>
          </a:p>
          <a:p>
            <a:pPr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Polycarbonate: Very low excursion, no failures</a:t>
            </a:r>
          </a:p>
          <a:p>
            <a:pPr>
              <a:lnSpc>
                <a:spcPct val="100000"/>
              </a:lnSpc>
            </a:pPr>
            <a:r>
              <a:rPr lang="en-US" sz="5200" b="0" dirty="0">
                <a:cs typeface="Times New Roman" panose="02020603050405020304" pitchFamily="18" charset="0"/>
              </a:rPr>
              <a:t>Air Curtain (early prototype): Higher excursion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99" y="11277600"/>
            <a:ext cx="9359288" cy="815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92" y="20043570"/>
            <a:ext cx="9288405" cy="41544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1411" y="13751399"/>
            <a:ext cx="10281190" cy="69598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0387" y="13800034"/>
            <a:ext cx="6147733" cy="6862563"/>
          </a:xfrm>
          <a:prstGeom prst="rect">
            <a:avLst/>
          </a:prstGeom>
        </p:spPr>
      </p:pic>
      <p:pic>
        <p:nvPicPr>
          <p:cNvPr id="22" name="Picture 21">
            <a:extLst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92" y="24781125"/>
            <a:ext cx="9213249" cy="5728128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689113" y="30581271"/>
            <a:ext cx="8649606" cy="1541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200" b="0" dirty="0">
                <a:cs typeface="Times New Roman" panose="02020603050405020304" pitchFamily="18" charset="0"/>
              </a:rPr>
              <a:t>Impact Locations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5200" b="0" dirty="0">
                <a:cs typeface="Times New Roman" panose="02020603050405020304" pitchFamily="18" charset="0"/>
              </a:rPr>
              <a:t>Impact Speeds: 14, 16, 20 </a:t>
            </a:r>
            <a:r>
              <a:rPr lang="en-US" sz="5200" b="0" dirty="0" err="1">
                <a:cs typeface="Times New Roman" panose="02020603050405020304" pitchFamily="18" charset="0"/>
              </a:rPr>
              <a:t>kph</a:t>
            </a:r>
            <a:endParaRPr lang="en-US" sz="5200" b="0" dirty="0"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88522C-6ADA-4023-B1BC-5B0B533F941B}"/>
              </a:ext>
            </a:extLst>
          </p:cNvPr>
          <p:cNvSpPr txBox="1"/>
          <p:nvPr/>
        </p:nvSpPr>
        <p:spPr>
          <a:xfrm>
            <a:off x="10203638" y="29773722"/>
            <a:ext cx="1552572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5088" lvl="1" indent="0">
              <a:lnSpc>
                <a:spcPct val="100000"/>
              </a:lnSpc>
              <a:buNone/>
            </a:pPr>
            <a:r>
              <a:rPr lang="en-US" sz="5400" u="sng" dirty="0">
                <a:cs typeface="Times New Roman" panose="02020603050405020304" pitchFamily="18" charset="0"/>
              </a:rPr>
              <a:t>FUTURE WORK</a:t>
            </a:r>
            <a:r>
              <a:rPr lang="en-US" sz="5200" dirty="0">
                <a:cs typeface="Times New Roman" panose="02020603050405020304" pitchFamily="18" charset="0"/>
              </a:rPr>
              <a:t>: </a:t>
            </a:r>
            <a:r>
              <a:rPr lang="en-US" sz="4400" b="0" dirty="0">
                <a:cs typeface="Times New Roman" panose="02020603050405020304" pitchFamily="18" charset="0"/>
              </a:rPr>
              <a:t>Evaluate additional countermeasures</a:t>
            </a:r>
          </a:p>
          <a:p>
            <a:pPr marL="750888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cs typeface="Times New Roman" panose="02020603050405020304" pitchFamily="18" charset="0"/>
              </a:rPr>
              <a:t>Spoiler sunroof</a:t>
            </a:r>
          </a:p>
          <a:p>
            <a:pPr marL="750888" lvl="1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400" b="0" dirty="0">
                <a:cs typeface="Times New Roman" panose="02020603050405020304" pitchFamily="18" charset="0"/>
              </a:rPr>
              <a:t>Air curtains</a:t>
            </a:r>
          </a:p>
        </p:txBody>
      </p:sp>
    </p:spTree>
    <p:extLst>
      <p:ext uri="{BB962C8B-B14F-4D97-AF65-F5344CB8AC3E}">
        <p14:creationId xmlns:p14="http://schemas.microsoft.com/office/powerpoint/2010/main" val="174031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7086600" y="685800"/>
            <a:ext cx="20497800" cy="7391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en-US" altLang="en-US" sz="8000">
              <a:solidFill>
                <a:schemeClr val="bg1"/>
              </a:solidFill>
              <a:latin typeface="Narkisim" pitchFamily="34" charset="-79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0" y="984746"/>
            <a:ext cx="274320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Lower Interior Rear Seat Occupant Protection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sz="half" idx="1"/>
          </p:nvPr>
        </p:nvSpPr>
        <p:spPr>
          <a:xfrm>
            <a:off x="390689" y="7110150"/>
            <a:ext cx="8881269" cy="4396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pPr marL="0" indent="0">
              <a:buNone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to lower interior surfaces in the rear seat area account for about 850 serious to fatal head injuries each year</a:t>
            </a:r>
          </a:p>
          <a:p>
            <a:pPr marL="0" indent="0">
              <a:buNone/>
            </a:pPr>
            <a:endParaRPr lang="en-US" sz="6600" b="1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0052205" y="7203638"/>
            <a:ext cx="16745160" cy="6998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 OF RESEARCH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test procedures and assessment criterion to address injuries from impacts with the lower interior surfaces in rear seat area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head/face injuries due to contacts with seat backs/head restraints and lower B-pillars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 countermeasure effectiveness</a:t>
            </a:r>
          </a:p>
          <a:p>
            <a:pPr marL="0" indent="0">
              <a:buNone/>
            </a:pPr>
            <a:endParaRPr lang="en-US" sz="5400" dirty="0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12050159" y="21653397"/>
            <a:ext cx="4925778" cy="96647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 Back Testing</a:t>
            </a:r>
          </a:p>
          <a:p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74"/>
          <a:stretch/>
        </p:blipFill>
        <p:spPr>
          <a:xfrm>
            <a:off x="18516985" y="13329042"/>
            <a:ext cx="7541168" cy="8205729"/>
          </a:xfrm>
          <a:prstGeom prst="rect">
            <a:avLst/>
          </a:prstGeom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19925507" y="21653397"/>
            <a:ext cx="4724123" cy="786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B-Pillar Testing</a:t>
            </a:r>
          </a:p>
          <a:p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906"/>
          <a:stretch/>
        </p:blipFill>
        <p:spPr>
          <a:xfrm>
            <a:off x="10601311" y="13329043"/>
            <a:ext cx="7823474" cy="820573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14480" r="17086"/>
          <a:stretch/>
        </p:blipFill>
        <p:spPr>
          <a:xfrm>
            <a:off x="915770" y="25440078"/>
            <a:ext cx="3961029" cy="4341076"/>
          </a:xfrm>
          <a:prstGeom prst="rect">
            <a:avLst/>
          </a:prstGeom>
        </p:spPr>
      </p:pic>
      <p:pic>
        <p:nvPicPr>
          <p:cNvPr id="41" name="Picture 40" descr="C:\Users\Steve.Duffy\AppData\Local\Microsoft\Windows\Temporary Internet FilesContent.Word\IMG_876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19710"/>
          <a:stretch/>
        </p:blipFill>
        <p:spPr bwMode="auto">
          <a:xfrm>
            <a:off x="5746701" y="25383351"/>
            <a:ext cx="3709358" cy="441105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Content Placeholder 2"/>
          <p:cNvSpPr txBox="1">
            <a:spLocks/>
          </p:cNvSpPr>
          <p:nvPr/>
        </p:nvSpPr>
        <p:spPr>
          <a:xfrm>
            <a:off x="10697847" y="22162668"/>
            <a:ext cx="15757455" cy="9044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>
              <a:lnSpc>
                <a:spcPct val="100000"/>
              </a:lnSpc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fleet testing using two headforms on six vehicle platform seat backs and lower B-pillars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 head injury results for five of six lower B-pillars and all seat back designs</a:t>
            </a:r>
          </a:p>
          <a:p>
            <a:pPr>
              <a:lnSpc>
                <a:spcPct val="100000"/>
              </a:lnSpc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Conducted initial countermeasure testing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head injury for most impact locations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  <a:p>
            <a:pPr>
              <a:lnSpc>
                <a:spcPct val="100000"/>
              </a:lnSpc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Headform selection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fleet and countermeasure testing</a:t>
            </a: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412710" y="29949776"/>
            <a:ext cx="4921673" cy="1748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572, Subpart L Free-Motion Headform</a:t>
            </a:r>
          </a:p>
          <a:p>
            <a:endParaRPr lang="en-US" dirty="0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5440725" y="29915854"/>
            <a:ext cx="4614873" cy="2124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Hemi-spherical Adult Free-Motion Headform</a:t>
            </a:r>
          </a:p>
          <a:p>
            <a:endParaRPr lang="en-US" sz="5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/>
          <a:srcRect t="6863" b="14663"/>
          <a:stretch/>
        </p:blipFill>
        <p:spPr>
          <a:xfrm>
            <a:off x="390689" y="13329042"/>
            <a:ext cx="9721275" cy="118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19"/>
          <p:cNvSpPr>
            <a:spLocks noChangeArrowheads="1"/>
          </p:cNvSpPr>
          <p:nvPr/>
        </p:nvSpPr>
        <p:spPr bwMode="auto">
          <a:xfrm>
            <a:off x="7086600" y="685800"/>
            <a:ext cx="20497800" cy="7391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657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657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endParaRPr lang="en-US" altLang="en-US" sz="8000">
              <a:solidFill>
                <a:schemeClr val="bg1"/>
              </a:solidFill>
              <a:latin typeface="Narkisim" pitchFamily="34" charset="-79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13902" y="985329"/>
            <a:ext cx="2741809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7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7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Comparison of Seat Belt Elongation Requirements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1143000" y="7702719"/>
            <a:ext cx="25312302" cy="6998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FMVSS No. 209 specifies performance requirements (minimum force and maximum elongation) for seat belt assemblies in a quasi-static tensile test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regulation UN ECE R16 specifies performance requirements (chest and pelvis excursion) for seat belt assemblies in a dynamic sled test</a:t>
            </a:r>
            <a:endParaRPr lang="en-US" sz="5400" dirty="0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2631661" y="26085800"/>
            <a:ext cx="7537211" cy="8602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FMVSS No. 209 Tensile Test</a:t>
            </a:r>
          </a:p>
          <a:p>
            <a:endParaRPr lang="en-US" sz="440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15019299" y="25619203"/>
            <a:ext cx="6068638" cy="93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ECE R16 Sled Test</a:t>
            </a:r>
          </a:p>
          <a:p>
            <a:endParaRPr lang="en-US" sz="44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ED959C6-9FD4-422B-B984-7E603E00B9B2}"/>
              </a:ext>
            </a:extLst>
          </p:cNvPr>
          <p:cNvSpPr txBox="1">
            <a:spLocks/>
          </p:cNvSpPr>
          <p:nvPr/>
        </p:nvSpPr>
        <p:spPr>
          <a:xfrm>
            <a:off x="1143000" y="13078179"/>
            <a:ext cx="25312302" cy="4031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RESEARCH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correlation between quasi-static requirements in US regulation and dynamic requirements in European regulation, as well as real-world injury possibilities</a:t>
            </a:r>
            <a:endParaRPr lang="en-US" sz="5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3590B4-E02E-4C98-85D0-04B4C8DF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873" y="17110058"/>
            <a:ext cx="8045255" cy="8811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124862-6F1F-4B83-BA24-4A3E7FDB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110" y="17731423"/>
            <a:ext cx="14483017" cy="7670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FE3B0D3-CB21-44B4-AD49-2E3CD06B4BEE}"/>
              </a:ext>
            </a:extLst>
          </p:cNvPr>
          <p:cNvSpPr txBox="1">
            <a:spLocks/>
          </p:cNvSpPr>
          <p:nvPr/>
        </p:nvSpPr>
        <p:spPr>
          <a:xfrm>
            <a:off x="1206500" y="27584400"/>
            <a:ext cx="25312302" cy="4031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2057400" rtl="0" eaLnBrk="1" latinLnBrk="0" hangingPunct="1">
              <a:lnSpc>
                <a:spcPct val="90000"/>
              </a:lnSpc>
              <a:spcBef>
                <a:spcPts val="2250"/>
              </a:spcBef>
              <a:buFont typeface="Arial" panose="020B0604020202020204" pitchFamily="34" charset="0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430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717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4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291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578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865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152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43950" indent="-514350" algn="l" defTabSz="2057400" rtl="0" eaLnBrk="1" latinLnBrk="0" hangingPunct="1">
              <a:lnSpc>
                <a:spcPct val="90000"/>
              </a:lnSpc>
              <a:spcBef>
                <a:spcPts val="1125"/>
              </a:spcBef>
              <a:buFont typeface="Arial" panose="020B0604020202020204" pitchFamily="34" charset="0"/>
              <a:buChar char="•"/>
              <a:defRPr sz="4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PLAN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 FMVSS No. 209 tensile testing on ten seat belt assemblies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UN ECE R16 sled testing on a subset of seat belt assemblies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sled tests in a realistic rear seat environment</a:t>
            </a:r>
          </a:p>
        </p:txBody>
      </p:sp>
    </p:spTree>
    <p:extLst>
      <p:ext uri="{BB962C8B-B14F-4D97-AF65-F5344CB8AC3E}">
        <p14:creationId xmlns:p14="http://schemas.microsoft.com/office/powerpoint/2010/main" val="4860065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530</Words>
  <Application>Microsoft Office PowerPoint</Application>
  <PresentationFormat>Custom</PresentationFormat>
  <Paragraphs>72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Narkisim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Company>USDOT / NHTSA / VRTC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Barickman</dc:creator>
  <cp:lastModifiedBy>Willke, Don (NHTSA)</cp:lastModifiedBy>
  <cp:revision>213</cp:revision>
  <cp:lastPrinted>2016-05-11T18:32:21Z</cp:lastPrinted>
  <dcterms:created xsi:type="dcterms:W3CDTF">2009-01-06T14:06:59Z</dcterms:created>
  <dcterms:modified xsi:type="dcterms:W3CDTF">2019-10-24T16:14:41Z</dcterms:modified>
</cp:coreProperties>
</file>