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</p:sldIdLst>
  <p:sldSz cx="27432000" cy="36576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>
        <p:scale>
          <a:sx n="19" d="100"/>
          <a:sy n="19" d="100"/>
        </p:scale>
        <p:origin x="780" y="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5985936"/>
            <a:ext cx="23317200" cy="12733867"/>
          </a:xfrm>
        </p:spPr>
        <p:txBody>
          <a:bodyPr anchor="b"/>
          <a:lstStyle>
            <a:lvl1pPr algn="ctr">
              <a:defRPr sz="1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29000" y="19210869"/>
            <a:ext cx="20574000" cy="8830731"/>
          </a:xfrm>
        </p:spPr>
        <p:txBody>
          <a:bodyPr/>
          <a:lstStyle>
            <a:lvl1pPr marL="0" indent="0" algn="ctr">
              <a:buNone/>
              <a:defRPr sz="7200"/>
            </a:lvl1pPr>
            <a:lvl2pPr marL="1371600" indent="0" algn="ctr">
              <a:buNone/>
              <a:defRPr sz="6000"/>
            </a:lvl2pPr>
            <a:lvl3pPr marL="2743200" indent="0" algn="ctr">
              <a:buNone/>
              <a:defRPr sz="5400"/>
            </a:lvl3pPr>
            <a:lvl4pPr marL="4114800" indent="0" algn="ctr">
              <a:buNone/>
              <a:defRPr sz="4800"/>
            </a:lvl4pPr>
            <a:lvl5pPr marL="5486400" indent="0" algn="ctr">
              <a:buNone/>
              <a:defRPr sz="4800"/>
            </a:lvl5pPr>
            <a:lvl6pPr marL="6858000" indent="0" algn="ctr">
              <a:buNone/>
              <a:defRPr sz="4800"/>
            </a:lvl6pPr>
            <a:lvl7pPr marL="8229600" indent="0" algn="ctr">
              <a:buNone/>
              <a:defRPr sz="4800"/>
            </a:lvl7pPr>
            <a:lvl8pPr marL="9601200" indent="0" algn="ctr">
              <a:buNone/>
              <a:defRPr sz="4800"/>
            </a:lvl8pPr>
            <a:lvl9pPr marL="10972800" indent="0" algn="ctr">
              <a:buNone/>
              <a:defRPr sz="4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957E7-9025-4055-8976-C9E65C71052B}" type="datetimeFigureOut">
              <a:rPr lang="en-US" smtClean="0"/>
              <a:t>3/1/2018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1246E-C6CC-4CA5-A240-917E5F2B12E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/>
          <a:srcRect l="22066" t="23035" r="36189" b="67615"/>
          <a:stretch/>
        </p:blipFill>
        <p:spPr>
          <a:xfrm>
            <a:off x="0" y="0"/>
            <a:ext cx="27478034" cy="47163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4"/>
          <a:srcRect l="21859" t="33470" r="41534" b="18021"/>
          <a:stretch/>
        </p:blipFill>
        <p:spPr>
          <a:xfrm>
            <a:off x="-1" y="4716378"/>
            <a:ext cx="27432001" cy="278581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4"/>
          <a:srcRect l="21962" t="82927" r="36086" b="9350"/>
          <a:stretch/>
        </p:blipFill>
        <p:spPr>
          <a:xfrm>
            <a:off x="0" y="32699149"/>
            <a:ext cx="27478034" cy="3876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257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957E7-9025-4055-8976-C9E65C71052B}" type="datetimeFigureOut">
              <a:rPr lang="en-US" smtClean="0"/>
              <a:t>3/1/2018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1246E-C6CC-4CA5-A240-917E5F2B12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818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9631027" y="1947334"/>
            <a:ext cx="5915025" cy="3099646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885952" y="1947334"/>
            <a:ext cx="17402175" cy="3099646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957E7-9025-4055-8976-C9E65C71052B}" type="datetimeFigureOut">
              <a:rPr lang="en-US" smtClean="0"/>
              <a:t>3/1/2018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1246E-C6CC-4CA5-A240-917E5F2B12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6515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957E7-9025-4055-8976-C9E65C71052B}" type="datetimeFigureOut">
              <a:rPr lang="en-US" smtClean="0"/>
              <a:t>3/1/2018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1246E-C6CC-4CA5-A240-917E5F2B12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582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1664" y="9118611"/>
            <a:ext cx="23660100" cy="15214597"/>
          </a:xfrm>
        </p:spPr>
        <p:txBody>
          <a:bodyPr anchor="b"/>
          <a:lstStyle>
            <a:lvl1pPr>
              <a:defRPr sz="1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71664" y="24477144"/>
            <a:ext cx="23660100" cy="8000997"/>
          </a:xfrm>
        </p:spPr>
        <p:txBody>
          <a:bodyPr/>
          <a:lstStyle>
            <a:lvl1pPr marL="0" indent="0">
              <a:buNone/>
              <a:defRPr sz="7200">
                <a:solidFill>
                  <a:schemeClr val="tx1"/>
                </a:solidFill>
              </a:defRPr>
            </a:lvl1pPr>
            <a:lvl2pPr marL="1371600" indent="0">
              <a:buNone/>
              <a:defRPr sz="6000">
                <a:solidFill>
                  <a:schemeClr val="tx1">
                    <a:tint val="75000"/>
                  </a:schemeClr>
                </a:solidFill>
              </a:defRPr>
            </a:lvl2pPr>
            <a:lvl3pPr marL="2743200" indent="0">
              <a:buNone/>
              <a:defRPr sz="5400">
                <a:solidFill>
                  <a:schemeClr val="tx1">
                    <a:tint val="75000"/>
                  </a:schemeClr>
                </a:solidFill>
              </a:defRPr>
            </a:lvl3pPr>
            <a:lvl4pPr marL="411480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4pPr>
            <a:lvl5pPr marL="548640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5pPr>
            <a:lvl6pPr marL="685800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6pPr>
            <a:lvl7pPr marL="822960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7pPr>
            <a:lvl8pPr marL="960120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8pPr>
            <a:lvl9pPr marL="1097280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957E7-9025-4055-8976-C9E65C71052B}" type="datetimeFigureOut">
              <a:rPr lang="en-US" smtClean="0"/>
              <a:t>3/1/2018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1246E-C6CC-4CA5-A240-917E5F2B12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315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85950" y="9736667"/>
            <a:ext cx="11658600" cy="2320713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887450" y="9736667"/>
            <a:ext cx="11658600" cy="2320713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957E7-9025-4055-8976-C9E65C71052B}" type="datetimeFigureOut">
              <a:rPr lang="en-US" smtClean="0"/>
              <a:t>3/1/2018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1246E-C6CC-4CA5-A240-917E5F2B12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7751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9523" y="1947342"/>
            <a:ext cx="23660100" cy="706966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89526" y="8966203"/>
            <a:ext cx="11605020" cy="4394197"/>
          </a:xfrm>
        </p:spPr>
        <p:txBody>
          <a:bodyPr anchor="b"/>
          <a:lstStyle>
            <a:lvl1pPr marL="0" indent="0">
              <a:buNone/>
              <a:defRPr sz="7200" b="1"/>
            </a:lvl1pPr>
            <a:lvl2pPr marL="1371600" indent="0">
              <a:buNone/>
              <a:defRPr sz="6000" b="1"/>
            </a:lvl2pPr>
            <a:lvl3pPr marL="2743200" indent="0">
              <a:buNone/>
              <a:defRPr sz="5400" b="1"/>
            </a:lvl3pPr>
            <a:lvl4pPr marL="4114800" indent="0">
              <a:buNone/>
              <a:defRPr sz="4800" b="1"/>
            </a:lvl4pPr>
            <a:lvl5pPr marL="5486400" indent="0">
              <a:buNone/>
              <a:defRPr sz="4800" b="1"/>
            </a:lvl5pPr>
            <a:lvl6pPr marL="6858000" indent="0">
              <a:buNone/>
              <a:defRPr sz="4800" b="1"/>
            </a:lvl6pPr>
            <a:lvl7pPr marL="8229600" indent="0">
              <a:buNone/>
              <a:defRPr sz="4800" b="1"/>
            </a:lvl7pPr>
            <a:lvl8pPr marL="9601200" indent="0">
              <a:buNone/>
              <a:defRPr sz="4800" b="1"/>
            </a:lvl8pPr>
            <a:lvl9pPr marL="10972800" indent="0">
              <a:buNone/>
              <a:defRPr sz="48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89526" y="13360400"/>
            <a:ext cx="11605020" cy="1965113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3887452" y="8966203"/>
            <a:ext cx="11662173" cy="4394197"/>
          </a:xfrm>
        </p:spPr>
        <p:txBody>
          <a:bodyPr anchor="b"/>
          <a:lstStyle>
            <a:lvl1pPr marL="0" indent="0">
              <a:buNone/>
              <a:defRPr sz="7200" b="1"/>
            </a:lvl1pPr>
            <a:lvl2pPr marL="1371600" indent="0">
              <a:buNone/>
              <a:defRPr sz="6000" b="1"/>
            </a:lvl2pPr>
            <a:lvl3pPr marL="2743200" indent="0">
              <a:buNone/>
              <a:defRPr sz="5400" b="1"/>
            </a:lvl3pPr>
            <a:lvl4pPr marL="4114800" indent="0">
              <a:buNone/>
              <a:defRPr sz="4800" b="1"/>
            </a:lvl4pPr>
            <a:lvl5pPr marL="5486400" indent="0">
              <a:buNone/>
              <a:defRPr sz="4800" b="1"/>
            </a:lvl5pPr>
            <a:lvl6pPr marL="6858000" indent="0">
              <a:buNone/>
              <a:defRPr sz="4800" b="1"/>
            </a:lvl6pPr>
            <a:lvl7pPr marL="8229600" indent="0">
              <a:buNone/>
              <a:defRPr sz="4800" b="1"/>
            </a:lvl7pPr>
            <a:lvl8pPr marL="9601200" indent="0">
              <a:buNone/>
              <a:defRPr sz="4800" b="1"/>
            </a:lvl8pPr>
            <a:lvl9pPr marL="10972800" indent="0">
              <a:buNone/>
              <a:defRPr sz="48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3887452" y="13360400"/>
            <a:ext cx="11662173" cy="1965113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957E7-9025-4055-8976-C9E65C71052B}" type="datetimeFigureOut">
              <a:rPr lang="en-US" smtClean="0"/>
              <a:t>3/1/2018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1246E-C6CC-4CA5-A240-917E5F2B12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69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957E7-9025-4055-8976-C9E65C71052B}" type="datetimeFigureOut">
              <a:rPr lang="en-US" smtClean="0"/>
              <a:t>3/1/2018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1246E-C6CC-4CA5-A240-917E5F2B12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120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957E7-9025-4055-8976-C9E65C71052B}" type="datetimeFigureOut">
              <a:rPr lang="en-US" smtClean="0"/>
              <a:t>3/1/2018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1246E-C6CC-4CA5-A240-917E5F2B12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163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9523" y="2438400"/>
            <a:ext cx="8847534" cy="8534400"/>
          </a:xfrm>
        </p:spPr>
        <p:txBody>
          <a:bodyPr anchor="b"/>
          <a:lstStyle>
            <a:lvl1pPr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62173" y="5266275"/>
            <a:ext cx="13887450" cy="25992667"/>
          </a:xfrm>
        </p:spPr>
        <p:txBody>
          <a:bodyPr/>
          <a:lstStyle>
            <a:lvl1pPr>
              <a:defRPr sz="9600"/>
            </a:lvl1pPr>
            <a:lvl2pPr>
              <a:defRPr sz="8400"/>
            </a:lvl2pPr>
            <a:lvl3pPr>
              <a:defRPr sz="7200"/>
            </a:lvl3pPr>
            <a:lvl4pPr>
              <a:defRPr sz="6000"/>
            </a:lvl4pPr>
            <a:lvl5pPr>
              <a:defRPr sz="6000"/>
            </a:lvl5pPr>
            <a:lvl6pPr>
              <a:defRPr sz="6000"/>
            </a:lvl6pPr>
            <a:lvl7pPr>
              <a:defRPr sz="6000"/>
            </a:lvl7pPr>
            <a:lvl8pPr>
              <a:defRPr sz="6000"/>
            </a:lvl8pPr>
            <a:lvl9pPr>
              <a:defRPr sz="6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89523" y="10972800"/>
            <a:ext cx="8847534" cy="20328469"/>
          </a:xfrm>
        </p:spPr>
        <p:txBody>
          <a:bodyPr/>
          <a:lstStyle>
            <a:lvl1pPr marL="0" indent="0">
              <a:buNone/>
              <a:defRPr sz="4800"/>
            </a:lvl1pPr>
            <a:lvl2pPr marL="1371600" indent="0">
              <a:buNone/>
              <a:defRPr sz="4200"/>
            </a:lvl2pPr>
            <a:lvl3pPr marL="2743200" indent="0">
              <a:buNone/>
              <a:defRPr sz="3600"/>
            </a:lvl3pPr>
            <a:lvl4pPr marL="4114800" indent="0">
              <a:buNone/>
              <a:defRPr sz="3000"/>
            </a:lvl4pPr>
            <a:lvl5pPr marL="5486400" indent="0">
              <a:buNone/>
              <a:defRPr sz="3000"/>
            </a:lvl5pPr>
            <a:lvl6pPr marL="6858000" indent="0">
              <a:buNone/>
              <a:defRPr sz="3000"/>
            </a:lvl6pPr>
            <a:lvl7pPr marL="8229600" indent="0">
              <a:buNone/>
              <a:defRPr sz="3000"/>
            </a:lvl7pPr>
            <a:lvl8pPr marL="9601200" indent="0">
              <a:buNone/>
              <a:defRPr sz="3000"/>
            </a:lvl8pPr>
            <a:lvl9pPr marL="10972800" indent="0">
              <a:buNone/>
              <a:defRPr sz="3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957E7-9025-4055-8976-C9E65C71052B}" type="datetimeFigureOut">
              <a:rPr lang="en-US" smtClean="0"/>
              <a:t>3/1/2018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1246E-C6CC-4CA5-A240-917E5F2B12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7688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9523" y="2438400"/>
            <a:ext cx="8847534" cy="8534400"/>
          </a:xfrm>
        </p:spPr>
        <p:txBody>
          <a:bodyPr anchor="b"/>
          <a:lstStyle>
            <a:lvl1pPr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62173" y="5266275"/>
            <a:ext cx="13887450" cy="25992667"/>
          </a:xfrm>
        </p:spPr>
        <p:txBody>
          <a:bodyPr anchor="t"/>
          <a:lstStyle>
            <a:lvl1pPr marL="0" indent="0">
              <a:buNone/>
              <a:defRPr sz="9600"/>
            </a:lvl1pPr>
            <a:lvl2pPr marL="1371600" indent="0">
              <a:buNone/>
              <a:defRPr sz="8400"/>
            </a:lvl2pPr>
            <a:lvl3pPr marL="2743200" indent="0">
              <a:buNone/>
              <a:defRPr sz="7200"/>
            </a:lvl3pPr>
            <a:lvl4pPr marL="4114800" indent="0">
              <a:buNone/>
              <a:defRPr sz="6000"/>
            </a:lvl4pPr>
            <a:lvl5pPr marL="5486400" indent="0">
              <a:buNone/>
              <a:defRPr sz="6000"/>
            </a:lvl5pPr>
            <a:lvl6pPr marL="6858000" indent="0">
              <a:buNone/>
              <a:defRPr sz="6000"/>
            </a:lvl6pPr>
            <a:lvl7pPr marL="8229600" indent="0">
              <a:buNone/>
              <a:defRPr sz="6000"/>
            </a:lvl7pPr>
            <a:lvl8pPr marL="9601200" indent="0">
              <a:buNone/>
              <a:defRPr sz="6000"/>
            </a:lvl8pPr>
            <a:lvl9pPr marL="10972800" indent="0">
              <a:buNone/>
              <a:defRPr sz="6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89523" y="10972800"/>
            <a:ext cx="8847534" cy="20328469"/>
          </a:xfrm>
        </p:spPr>
        <p:txBody>
          <a:bodyPr/>
          <a:lstStyle>
            <a:lvl1pPr marL="0" indent="0">
              <a:buNone/>
              <a:defRPr sz="4800"/>
            </a:lvl1pPr>
            <a:lvl2pPr marL="1371600" indent="0">
              <a:buNone/>
              <a:defRPr sz="4200"/>
            </a:lvl2pPr>
            <a:lvl3pPr marL="2743200" indent="0">
              <a:buNone/>
              <a:defRPr sz="3600"/>
            </a:lvl3pPr>
            <a:lvl4pPr marL="4114800" indent="0">
              <a:buNone/>
              <a:defRPr sz="3000"/>
            </a:lvl4pPr>
            <a:lvl5pPr marL="5486400" indent="0">
              <a:buNone/>
              <a:defRPr sz="3000"/>
            </a:lvl5pPr>
            <a:lvl6pPr marL="6858000" indent="0">
              <a:buNone/>
              <a:defRPr sz="3000"/>
            </a:lvl6pPr>
            <a:lvl7pPr marL="8229600" indent="0">
              <a:buNone/>
              <a:defRPr sz="3000"/>
            </a:lvl7pPr>
            <a:lvl8pPr marL="9601200" indent="0">
              <a:buNone/>
              <a:defRPr sz="3000"/>
            </a:lvl8pPr>
            <a:lvl9pPr marL="10972800" indent="0">
              <a:buNone/>
              <a:defRPr sz="3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957E7-9025-4055-8976-C9E65C71052B}" type="datetimeFigureOut">
              <a:rPr lang="en-US" smtClean="0"/>
              <a:t>3/1/2018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1246E-C6CC-4CA5-A240-917E5F2B12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6493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85950" y="1947342"/>
            <a:ext cx="23660100" cy="70696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85950" y="9736667"/>
            <a:ext cx="23660100" cy="23207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885950" y="33900542"/>
            <a:ext cx="6172200" cy="19473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5957E7-9025-4055-8976-C9E65C71052B}" type="datetimeFigureOut">
              <a:rPr lang="en-US" smtClean="0"/>
              <a:t>3/1/2018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086850" y="33900542"/>
            <a:ext cx="9258300" cy="19473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9373850" y="33900542"/>
            <a:ext cx="6172200" cy="19473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D1246E-C6CC-4CA5-A240-917E5F2B12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869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2743200" rtl="0" eaLnBrk="1" latinLnBrk="0" hangingPunct="1">
        <a:lnSpc>
          <a:spcPct val="90000"/>
        </a:lnSpc>
        <a:spcBef>
          <a:spcPct val="0"/>
        </a:spcBef>
        <a:buNone/>
        <a:defRPr sz="1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85800" indent="-685800" algn="l" defTabSz="2743200" rtl="0" eaLnBrk="1" latinLnBrk="0" hangingPunct="1">
        <a:lnSpc>
          <a:spcPct val="90000"/>
        </a:lnSpc>
        <a:spcBef>
          <a:spcPts val="3000"/>
        </a:spcBef>
        <a:buFont typeface="Arial" panose="020B0604020202020204" pitchFamily="34" charset="0"/>
        <a:buChar char="•"/>
        <a:defRPr sz="8400" kern="1200">
          <a:solidFill>
            <a:schemeClr val="tx1"/>
          </a:solidFill>
          <a:latin typeface="+mn-lt"/>
          <a:ea typeface="+mn-ea"/>
          <a:cs typeface="+mn-cs"/>
        </a:defRPr>
      </a:lvl1pPr>
      <a:lvl2pPr marL="2057400" indent="-685800" algn="l" defTabSz="27432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2pPr>
      <a:lvl3pPr marL="3429000" indent="-685800" algn="l" defTabSz="27432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6000" kern="1200">
          <a:solidFill>
            <a:schemeClr val="tx1"/>
          </a:solidFill>
          <a:latin typeface="+mn-lt"/>
          <a:ea typeface="+mn-ea"/>
          <a:cs typeface="+mn-cs"/>
        </a:defRPr>
      </a:lvl3pPr>
      <a:lvl4pPr marL="4800600" indent="-685800" algn="l" defTabSz="27432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5400" kern="1200">
          <a:solidFill>
            <a:schemeClr val="tx1"/>
          </a:solidFill>
          <a:latin typeface="+mn-lt"/>
          <a:ea typeface="+mn-ea"/>
          <a:cs typeface="+mn-cs"/>
        </a:defRPr>
      </a:lvl4pPr>
      <a:lvl5pPr marL="6172200" indent="-685800" algn="l" defTabSz="27432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5400" kern="1200">
          <a:solidFill>
            <a:schemeClr val="tx1"/>
          </a:solidFill>
          <a:latin typeface="+mn-lt"/>
          <a:ea typeface="+mn-ea"/>
          <a:cs typeface="+mn-cs"/>
        </a:defRPr>
      </a:lvl5pPr>
      <a:lvl6pPr marL="7543800" indent="-685800" algn="l" defTabSz="27432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5400" kern="1200">
          <a:solidFill>
            <a:schemeClr val="tx1"/>
          </a:solidFill>
          <a:latin typeface="+mn-lt"/>
          <a:ea typeface="+mn-ea"/>
          <a:cs typeface="+mn-cs"/>
        </a:defRPr>
      </a:lvl6pPr>
      <a:lvl7pPr marL="8915400" indent="-685800" algn="l" defTabSz="27432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5400" kern="1200">
          <a:solidFill>
            <a:schemeClr val="tx1"/>
          </a:solidFill>
          <a:latin typeface="+mn-lt"/>
          <a:ea typeface="+mn-ea"/>
          <a:cs typeface="+mn-cs"/>
        </a:defRPr>
      </a:lvl7pPr>
      <a:lvl8pPr marL="10287000" indent="-685800" algn="l" defTabSz="27432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5400" kern="1200">
          <a:solidFill>
            <a:schemeClr val="tx1"/>
          </a:solidFill>
          <a:latin typeface="+mn-lt"/>
          <a:ea typeface="+mn-ea"/>
          <a:cs typeface="+mn-cs"/>
        </a:defRPr>
      </a:lvl8pPr>
      <a:lvl9pPr marL="11658600" indent="-685800" algn="l" defTabSz="27432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5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74320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algn="l" defTabSz="274320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2pPr>
      <a:lvl3pPr marL="2743200" algn="l" defTabSz="274320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3pPr>
      <a:lvl4pPr marL="4114800" algn="l" defTabSz="274320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4pPr>
      <a:lvl5pPr marL="5486400" algn="l" defTabSz="274320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5pPr>
      <a:lvl6pPr marL="6858000" algn="l" defTabSz="274320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6pPr>
      <a:lvl7pPr marL="8229600" algn="l" defTabSz="274320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7pPr>
      <a:lvl8pPr marL="9601200" algn="l" defTabSz="274320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8pPr>
      <a:lvl9pPr marL="10972800" algn="l" defTabSz="274320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jpeg"/><Relationship Id="rId3" Type="http://schemas.openxmlformats.org/officeDocument/2006/relationships/image" Target="../media/image5.emf"/><Relationship Id="rId7" Type="http://schemas.openxmlformats.org/officeDocument/2006/relationships/image" Target="../media/image9.png"/><Relationship Id="rId12" Type="http://schemas.openxmlformats.org/officeDocument/2006/relationships/image" Target="../media/image14.jpe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5" Type="http://schemas.openxmlformats.org/officeDocument/2006/relationships/image" Target="../media/image17.jp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png"/><Relationship Id="rId14" Type="http://schemas.openxmlformats.org/officeDocument/2006/relationships/image" Target="../media/image1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Oval 121"/>
          <p:cNvSpPr/>
          <p:nvPr/>
        </p:nvSpPr>
        <p:spPr>
          <a:xfrm rot="21175003">
            <a:off x="4510876" y="18513826"/>
            <a:ext cx="457200" cy="30082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826168"/>
            <a:ext cx="26275655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Oblique Offset Research Program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381941" y="4938959"/>
            <a:ext cx="10547304" cy="1754326"/>
          </a:xfrm>
          <a:prstGeom prst="rect">
            <a:avLst/>
          </a:prstGeom>
          <a:noFill/>
          <a:ln w="69850">
            <a:solidFill>
              <a:schemeClr val="tx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Fatalities still occurring despite airbags and safety belts</a:t>
            </a:r>
          </a:p>
        </p:txBody>
      </p:sp>
      <p:grpSp>
        <p:nvGrpSpPr>
          <p:cNvPr id="54" name="Group 53"/>
          <p:cNvGrpSpPr>
            <a:grpSpLocks noChangeAspect="1"/>
          </p:cNvGrpSpPr>
          <p:nvPr/>
        </p:nvGrpSpPr>
        <p:grpSpPr>
          <a:xfrm>
            <a:off x="2381942" y="7100686"/>
            <a:ext cx="10640158" cy="6071140"/>
            <a:chOff x="117832" y="6171659"/>
            <a:chExt cx="11954998" cy="6821371"/>
          </a:xfrm>
        </p:grpSpPr>
        <p:grpSp>
          <p:nvGrpSpPr>
            <p:cNvPr id="18" name="Group 17"/>
            <p:cNvGrpSpPr/>
            <p:nvPr/>
          </p:nvGrpSpPr>
          <p:grpSpPr>
            <a:xfrm>
              <a:off x="2369137" y="7722948"/>
              <a:ext cx="7689263" cy="5163382"/>
              <a:chOff x="7855537" y="7205081"/>
              <a:chExt cx="11720926" cy="9881033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855537" y="7205081"/>
                <a:ext cx="11720926" cy="8401712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855537" y="8684402"/>
                <a:ext cx="11720926" cy="8401712"/>
              </a:xfrm>
              <a:prstGeom prst="rect">
                <a:avLst/>
              </a:prstGeom>
            </p:spPr>
          </p:pic>
        </p:grpSp>
        <p:cxnSp>
          <p:nvCxnSpPr>
            <p:cNvPr id="15" name="Straight Connector 14"/>
            <p:cNvCxnSpPr/>
            <p:nvPr/>
          </p:nvCxnSpPr>
          <p:spPr>
            <a:xfrm flipV="1">
              <a:off x="8556554" y="8113486"/>
              <a:ext cx="195560" cy="50500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/>
            <p:cNvSpPr txBox="1"/>
            <p:nvPr/>
          </p:nvSpPr>
          <p:spPr>
            <a:xfrm>
              <a:off x="7628785" y="7551108"/>
              <a:ext cx="332071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Severe, 40%</a:t>
              </a:r>
            </a:p>
          </p:txBody>
        </p:sp>
        <p:cxnSp>
          <p:nvCxnSpPr>
            <p:cNvPr id="48" name="Straight Connector 47"/>
            <p:cNvCxnSpPr/>
            <p:nvPr/>
          </p:nvCxnSpPr>
          <p:spPr>
            <a:xfrm>
              <a:off x="8153592" y="11536861"/>
              <a:ext cx="598522" cy="30123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/>
            <p:cNvSpPr txBox="1"/>
            <p:nvPr/>
          </p:nvSpPr>
          <p:spPr>
            <a:xfrm>
              <a:off x="8752114" y="11174844"/>
              <a:ext cx="332071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Corner Oblique, 3%</a:t>
              </a:r>
            </a:p>
          </p:txBody>
        </p:sp>
        <p:cxnSp>
          <p:nvCxnSpPr>
            <p:cNvPr id="52" name="Straight Connector 51"/>
            <p:cNvCxnSpPr/>
            <p:nvPr/>
          </p:nvCxnSpPr>
          <p:spPr>
            <a:xfrm>
              <a:off x="6670175" y="11859596"/>
              <a:ext cx="299261" cy="48960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/>
            <p:cNvSpPr txBox="1"/>
            <p:nvPr/>
          </p:nvSpPr>
          <p:spPr>
            <a:xfrm>
              <a:off x="6084541" y="12285144"/>
              <a:ext cx="332071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Corner, 10%</a:t>
              </a:r>
            </a:p>
          </p:txBody>
        </p:sp>
        <p:cxnSp>
          <p:nvCxnSpPr>
            <p:cNvPr id="55" name="Straight Connector 54"/>
            <p:cNvCxnSpPr/>
            <p:nvPr/>
          </p:nvCxnSpPr>
          <p:spPr>
            <a:xfrm flipH="1">
              <a:off x="4027222" y="11687479"/>
              <a:ext cx="274641" cy="53496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/>
            <p:cNvSpPr txBox="1"/>
            <p:nvPr/>
          </p:nvSpPr>
          <p:spPr>
            <a:xfrm>
              <a:off x="2641505" y="12113304"/>
              <a:ext cx="332071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Oblique, 11%</a:t>
              </a:r>
            </a:p>
          </p:txBody>
        </p:sp>
        <p:cxnSp>
          <p:nvCxnSpPr>
            <p:cNvPr id="58" name="Straight Connector 57"/>
            <p:cNvCxnSpPr>
              <a:endCxn id="59" idx="0"/>
            </p:cNvCxnSpPr>
            <p:nvPr/>
          </p:nvCxnSpPr>
          <p:spPr>
            <a:xfrm flipH="1">
              <a:off x="1669269" y="9883654"/>
              <a:ext cx="1109557" cy="35340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/>
            <p:cNvSpPr txBox="1"/>
            <p:nvPr/>
          </p:nvSpPr>
          <p:spPr>
            <a:xfrm>
              <a:off x="294867" y="10237057"/>
              <a:ext cx="274880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Underride, 14%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117832" y="7464673"/>
              <a:ext cx="380274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Vulnerable Occupants, 12%</a:t>
              </a:r>
            </a:p>
          </p:txBody>
        </p:sp>
        <p:cxnSp>
          <p:nvCxnSpPr>
            <p:cNvPr id="63" name="Straight Connector 62"/>
            <p:cNvCxnSpPr>
              <a:stCxn id="64" idx="2"/>
            </p:cNvCxnSpPr>
            <p:nvPr/>
          </p:nvCxnSpPr>
          <p:spPr>
            <a:xfrm>
              <a:off x="4246192" y="7495098"/>
              <a:ext cx="406957" cy="86846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/>
            <p:cNvSpPr txBox="1"/>
            <p:nvPr/>
          </p:nvSpPr>
          <p:spPr>
            <a:xfrm>
              <a:off x="2585834" y="6171659"/>
              <a:ext cx="332071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Tall Narrow Object, 13%</a:t>
              </a:r>
            </a:p>
          </p:txBody>
        </p:sp>
        <p:cxnSp>
          <p:nvCxnSpPr>
            <p:cNvPr id="67" name="Straight Connector 66"/>
            <p:cNvCxnSpPr/>
            <p:nvPr/>
          </p:nvCxnSpPr>
          <p:spPr>
            <a:xfrm flipH="1">
              <a:off x="5687581" y="7326327"/>
              <a:ext cx="854543" cy="92783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/>
            <p:cNvSpPr txBox="1"/>
            <p:nvPr/>
          </p:nvSpPr>
          <p:spPr>
            <a:xfrm>
              <a:off x="6251740" y="6682846"/>
              <a:ext cx="3153516" cy="795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Other, 7%</a:t>
              </a:r>
            </a:p>
          </p:txBody>
        </p:sp>
      </p:grpSp>
      <p:sp>
        <p:nvSpPr>
          <p:cNvPr id="74" name="TextBox 73"/>
          <p:cNvSpPr txBox="1"/>
          <p:nvPr/>
        </p:nvSpPr>
        <p:spPr>
          <a:xfrm>
            <a:off x="15884648" y="4813239"/>
            <a:ext cx="10155981" cy="1754326"/>
          </a:xfrm>
          <a:prstGeom prst="rect">
            <a:avLst/>
          </a:prstGeom>
          <a:noFill/>
          <a:ln w="69850">
            <a:solidFill>
              <a:schemeClr val="tx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Oblique and Corner Crashes Occupant Misses Airbag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4939711" y="22677660"/>
            <a:ext cx="5961314" cy="923330"/>
          </a:xfrm>
          <a:prstGeom prst="rect">
            <a:avLst/>
          </a:prstGeom>
          <a:noFill/>
          <a:ln w="69850"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Driver Kinematics</a:t>
            </a:r>
          </a:p>
        </p:txBody>
      </p:sp>
      <p:grpSp>
        <p:nvGrpSpPr>
          <p:cNvPr id="963" name="Group 962"/>
          <p:cNvGrpSpPr>
            <a:grpSpLocks noChangeAspect="1"/>
          </p:cNvGrpSpPr>
          <p:nvPr/>
        </p:nvGrpSpPr>
        <p:grpSpPr>
          <a:xfrm>
            <a:off x="5078493" y="23664303"/>
            <a:ext cx="9122918" cy="4211117"/>
            <a:chOff x="1797404" y="22936654"/>
            <a:chExt cx="12401550" cy="5724525"/>
          </a:xfrm>
        </p:grpSpPr>
        <p:pic>
          <p:nvPicPr>
            <p:cNvPr id="961" name="Picture 96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8179" y="22936654"/>
              <a:ext cx="6200775" cy="5724525"/>
            </a:xfrm>
            <a:prstGeom prst="rect">
              <a:avLst/>
            </a:prstGeom>
          </p:spPr>
        </p:pic>
        <p:pic>
          <p:nvPicPr>
            <p:cNvPr id="962" name="Picture 96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404" y="22936654"/>
              <a:ext cx="6200775" cy="5724525"/>
            </a:xfrm>
            <a:prstGeom prst="rect">
              <a:avLst/>
            </a:prstGeom>
          </p:spPr>
        </p:pic>
      </p:grpSp>
      <p:sp>
        <p:nvSpPr>
          <p:cNvPr id="85" name="TextBox 84"/>
          <p:cNvSpPr txBox="1"/>
          <p:nvPr/>
        </p:nvSpPr>
        <p:spPr>
          <a:xfrm>
            <a:off x="17262916" y="22491141"/>
            <a:ext cx="6694688" cy="923330"/>
          </a:xfrm>
          <a:prstGeom prst="rect">
            <a:avLst/>
          </a:prstGeom>
          <a:noFill/>
          <a:ln w="69850"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Passenger Kinematics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5483801" y="28146287"/>
            <a:ext cx="17413888" cy="923330"/>
          </a:xfrm>
          <a:prstGeom prst="rect">
            <a:avLst/>
          </a:prstGeom>
          <a:noFill/>
          <a:ln w="69850">
            <a:solidFill>
              <a:schemeClr val="tx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Countermeasures to Address Non-frontal Kinematics</a:t>
            </a:r>
          </a:p>
        </p:txBody>
      </p:sp>
      <p:grpSp>
        <p:nvGrpSpPr>
          <p:cNvPr id="87" name="Group 86"/>
          <p:cNvGrpSpPr>
            <a:grpSpLocks noChangeAspect="1"/>
          </p:cNvGrpSpPr>
          <p:nvPr/>
        </p:nvGrpSpPr>
        <p:grpSpPr>
          <a:xfrm>
            <a:off x="5757422" y="29178945"/>
            <a:ext cx="13061552" cy="3429711"/>
            <a:chOff x="14708020" y="25727007"/>
            <a:chExt cx="3395943" cy="891709"/>
          </a:xfrm>
        </p:grpSpPr>
        <p:pic>
          <p:nvPicPr>
            <p:cNvPr id="88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5938782" y="25735937"/>
              <a:ext cx="964636" cy="8738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9" name="Picture 8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708020" y="25733949"/>
              <a:ext cx="1124712" cy="877824"/>
            </a:xfrm>
            <a:prstGeom prst="rect">
              <a:avLst/>
            </a:prstGeom>
          </p:spPr>
        </p:pic>
        <p:pic>
          <p:nvPicPr>
            <p:cNvPr id="90" name="Picture 89"/>
            <p:cNvPicPr>
              <a:picLocks noChangeAspect="1"/>
            </p:cNvPicPr>
            <p:nvPr/>
          </p:nvPicPr>
          <p:blipFill rotWithShape="1">
            <a:blip r:embed="rId8"/>
            <a:srcRect b="6511"/>
            <a:stretch/>
          </p:blipFill>
          <p:spPr>
            <a:xfrm>
              <a:off x="17009468" y="25727007"/>
              <a:ext cx="1094495" cy="891709"/>
            </a:xfrm>
            <a:prstGeom prst="rect">
              <a:avLst/>
            </a:prstGeom>
          </p:spPr>
        </p:pic>
      </p:grpSp>
      <p:pic>
        <p:nvPicPr>
          <p:cNvPr id="91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8952617" y="29213292"/>
            <a:ext cx="3046831" cy="3290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7" name="Picture 96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33" y="23664303"/>
            <a:ext cx="4561460" cy="4211117"/>
          </a:xfrm>
          <a:prstGeom prst="rect">
            <a:avLst/>
          </a:prstGeom>
        </p:spPr>
      </p:pic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5827181" y="23501888"/>
            <a:ext cx="10270914" cy="4254704"/>
            <a:chOff x="15697200" y="23250590"/>
            <a:chExt cx="11428322" cy="4734158"/>
          </a:xfrm>
        </p:grpSpPr>
        <p:pic>
          <p:nvPicPr>
            <p:cNvPr id="964" name="Picture 963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006"/>
            <a:stretch/>
          </p:blipFill>
          <p:spPr>
            <a:xfrm>
              <a:off x="23514076" y="23250590"/>
              <a:ext cx="3611446" cy="4692700"/>
            </a:xfrm>
            <a:prstGeom prst="rect">
              <a:avLst/>
            </a:prstGeom>
          </p:spPr>
        </p:pic>
        <p:pic>
          <p:nvPicPr>
            <p:cNvPr id="965" name="Picture 964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09" t="21544" r="31671" b="21543"/>
            <a:stretch/>
          </p:blipFill>
          <p:spPr>
            <a:xfrm>
              <a:off x="19802484" y="23292048"/>
              <a:ext cx="3711592" cy="4692700"/>
            </a:xfrm>
            <a:prstGeom prst="rect">
              <a:avLst/>
            </a:prstGeom>
          </p:spPr>
        </p:pic>
        <p:pic>
          <p:nvPicPr>
            <p:cNvPr id="968" name="Picture 967"/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646" t="19173" r="1" b="20907"/>
            <a:stretch/>
          </p:blipFill>
          <p:spPr>
            <a:xfrm>
              <a:off x="15697200" y="23254333"/>
              <a:ext cx="4237528" cy="4730415"/>
            </a:xfrm>
            <a:prstGeom prst="rect">
              <a:avLst/>
            </a:prstGeom>
          </p:spPr>
        </p:pic>
      </p:grpSp>
      <p:sp>
        <p:nvSpPr>
          <p:cNvPr id="44" name="TextBox 43"/>
          <p:cNvSpPr txBox="1"/>
          <p:nvPr/>
        </p:nvSpPr>
        <p:spPr>
          <a:xfrm>
            <a:off x="7380999" y="14116635"/>
            <a:ext cx="13786346" cy="1754326"/>
          </a:xfrm>
          <a:prstGeom prst="rect">
            <a:avLst/>
          </a:prstGeom>
          <a:noFill/>
          <a:ln w="69850">
            <a:solidFill>
              <a:schemeClr val="tx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Need Test Procedure to Address Injuries and Non-frontal Kinematics</a:t>
            </a:r>
          </a:p>
        </p:txBody>
      </p:sp>
      <p:sp>
        <p:nvSpPr>
          <p:cNvPr id="42" name="Rectangle 41"/>
          <p:cNvSpPr/>
          <p:nvPr/>
        </p:nvSpPr>
        <p:spPr>
          <a:xfrm>
            <a:off x="23617192" y="7702436"/>
            <a:ext cx="400586" cy="3368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23631729" y="8195147"/>
            <a:ext cx="386049" cy="396075"/>
          </a:xfrm>
          <a:prstGeom prst="rect">
            <a:avLst/>
          </a:prstGeom>
          <a:pattFill prst="wdDnDiag">
            <a:fgClr>
              <a:schemeClr val="tx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4109892" y="7477170"/>
            <a:ext cx="14398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Chest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24107116" y="8039242"/>
            <a:ext cx="13532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Head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6096323" y="7071389"/>
            <a:ext cx="722218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16096323" y="7463432"/>
            <a:ext cx="722218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16098560" y="7883048"/>
            <a:ext cx="722218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16116338" y="8301821"/>
            <a:ext cx="722218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>
            <a:off x="16116338" y="8736996"/>
            <a:ext cx="722218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>
            <a:off x="16098560" y="9153023"/>
            <a:ext cx="722218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>
            <a:off x="16098560" y="9590011"/>
            <a:ext cx="722218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>
            <a:off x="16098560" y="10015415"/>
            <a:ext cx="722218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>
            <a:off x="16098560" y="10432629"/>
            <a:ext cx="722218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>
            <a:off x="16116338" y="10858092"/>
            <a:ext cx="722218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>
            <a:off x="16098560" y="11272870"/>
            <a:ext cx="722218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16210337" y="10780674"/>
            <a:ext cx="320040" cy="4921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6591335" y="10603834"/>
            <a:ext cx="320040" cy="669036"/>
          </a:xfrm>
          <a:prstGeom prst="rect">
            <a:avLst/>
          </a:prstGeom>
          <a:pattFill prst="wdDnDiag">
            <a:fgClr>
              <a:schemeClr val="tx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7481923" y="9604353"/>
            <a:ext cx="320040" cy="1668517"/>
          </a:xfrm>
          <a:prstGeom prst="rect">
            <a:avLst/>
          </a:prstGeom>
          <a:pattFill prst="wdDnDiag">
            <a:fgClr>
              <a:schemeClr val="tx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8129623" y="7579335"/>
            <a:ext cx="320040" cy="36935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18512208" y="10931450"/>
            <a:ext cx="320040" cy="341419"/>
          </a:xfrm>
          <a:prstGeom prst="rect">
            <a:avLst/>
          </a:prstGeom>
          <a:pattFill prst="wdDnDiag">
            <a:fgClr>
              <a:schemeClr val="tx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19254392" y="10261424"/>
            <a:ext cx="320040" cy="1011445"/>
          </a:xfrm>
          <a:prstGeom prst="rect">
            <a:avLst/>
          </a:prstGeom>
          <a:pattFill prst="wdDnDiag">
            <a:fgClr>
              <a:schemeClr val="tx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9939469" y="9048133"/>
            <a:ext cx="320040" cy="221424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21090887" y="10603834"/>
            <a:ext cx="320040" cy="669036"/>
          </a:xfrm>
          <a:prstGeom prst="rect">
            <a:avLst/>
          </a:prstGeom>
          <a:pattFill prst="wdDnDiag">
            <a:fgClr>
              <a:schemeClr val="tx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22002559" y="10603834"/>
            <a:ext cx="320040" cy="669036"/>
          </a:xfrm>
          <a:prstGeom prst="rect">
            <a:avLst/>
          </a:prstGeom>
          <a:pattFill prst="wdDnDiag">
            <a:fgClr>
              <a:schemeClr val="tx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22630184" y="9190739"/>
            <a:ext cx="320040" cy="20821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22974038" y="8567254"/>
            <a:ext cx="320040" cy="2705615"/>
          </a:xfrm>
          <a:prstGeom prst="rect">
            <a:avLst/>
          </a:prstGeom>
          <a:pattFill prst="wdDnDiag">
            <a:fgClr>
              <a:schemeClr val="tx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TextBox 101"/>
          <p:cNvSpPr txBox="1"/>
          <p:nvPr/>
        </p:nvSpPr>
        <p:spPr>
          <a:xfrm rot="18540000">
            <a:off x="15290835" y="11594136"/>
            <a:ext cx="17235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Airbag</a:t>
            </a:r>
          </a:p>
        </p:txBody>
      </p:sp>
      <p:sp>
        <p:nvSpPr>
          <p:cNvPr id="103" name="TextBox 102"/>
          <p:cNvSpPr txBox="1"/>
          <p:nvPr/>
        </p:nvSpPr>
        <p:spPr>
          <a:xfrm rot="18540000">
            <a:off x="16278215" y="11617787"/>
            <a:ext cx="19239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A-pillar</a:t>
            </a:r>
          </a:p>
        </p:txBody>
      </p:sp>
      <p:sp>
        <p:nvSpPr>
          <p:cNvPr id="104" name="TextBox 103"/>
          <p:cNvSpPr txBox="1"/>
          <p:nvPr/>
        </p:nvSpPr>
        <p:spPr>
          <a:xfrm rot="18540000">
            <a:off x="17658431" y="11485863"/>
            <a:ext cx="10679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Belt</a:t>
            </a:r>
          </a:p>
        </p:txBody>
      </p:sp>
      <p:sp>
        <p:nvSpPr>
          <p:cNvPr id="105" name="TextBox 104"/>
          <p:cNvSpPr txBox="1"/>
          <p:nvPr/>
        </p:nvSpPr>
        <p:spPr>
          <a:xfrm rot="18540000">
            <a:off x="17996938" y="11797260"/>
            <a:ext cx="18950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B-pillar</a:t>
            </a:r>
          </a:p>
        </p:txBody>
      </p:sp>
      <p:sp>
        <p:nvSpPr>
          <p:cNvPr id="106" name="TextBox 105"/>
          <p:cNvSpPr txBox="1"/>
          <p:nvPr/>
        </p:nvSpPr>
        <p:spPr>
          <a:xfrm rot="18540000">
            <a:off x="19279764" y="11531976"/>
            <a:ext cx="12955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Door</a:t>
            </a:r>
          </a:p>
        </p:txBody>
      </p:sp>
      <p:sp>
        <p:nvSpPr>
          <p:cNvPr id="107" name="TextBox 106"/>
          <p:cNvSpPr txBox="1"/>
          <p:nvPr/>
        </p:nvSpPr>
        <p:spPr>
          <a:xfrm rot="18540000">
            <a:off x="20613826" y="11292764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IP</a:t>
            </a:r>
          </a:p>
        </p:txBody>
      </p:sp>
      <p:sp>
        <p:nvSpPr>
          <p:cNvPr id="108" name="TextBox 107"/>
          <p:cNvSpPr txBox="1"/>
          <p:nvPr/>
        </p:nvSpPr>
        <p:spPr>
          <a:xfrm rot="18540000">
            <a:off x="20392878" y="11461374"/>
            <a:ext cx="29847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Roof Rail Side</a:t>
            </a:r>
          </a:p>
        </p:txBody>
      </p:sp>
      <p:sp>
        <p:nvSpPr>
          <p:cNvPr id="109" name="TextBox 108"/>
          <p:cNvSpPr txBox="1"/>
          <p:nvPr/>
        </p:nvSpPr>
        <p:spPr>
          <a:xfrm rot="18527560">
            <a:off x="22261589" y="11418580"/>
            <a:ext cx="9829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SW</a:t>
            </a:r>
          </a:p>
        </p:txBody>
      </p:sp>
      <p:sp>
        <p:nvSpPr>
          <p:cNvPr id="110" name="TextBox 109"/>
          <p:cNvSpPr txBox="1"/>
          <p:nvPr/>
        </p:nvSpPr>
        <p:spPr>
          <a:xfrm rot="16200000">
            <a:off x="11389069" y="8836795"/>
            <a:ext cx="66536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Percentage of AIS 3+ Injuries</a:t>
            </a:r>
          </a:p>
        </p:txBody>
      </p:sp>
      <p:sp>
        <p:nvSpPr>
          <p:cNvPr id="111" name="TextBox 110"/>
          <p:cNvSpPr txBox="1"/>
          <p:nvPr/>
        </p:nvSpPr>
        <p:spPr>
          <a:xfrm>
            <a:off x="14982435" y="6684949"/>
            <a:ext cx="1210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50%</a:t>
            </a:r>
          </a:p>
        </p:txBody>
      </p:sp>
      <p:sp>
        <p:nvSpPr>
          <p:cNvPr id="112" name="TextBox 111"/>
          <p:cNvSpPr txBox="1"/>
          <p:nvPr/>
        </p:nvSpPr>
        <p:spPr>
          <a:xfrm>
            <a:off x="14975773" y="7127359"/>
            <a:ext cx="1210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45%</a:t>
            </a:r>
          </a:p>
        </p:txBody>
      </p:sp>
      <p:sp>
        <p:nvSpPr>
          <p:cNvPr id="113" name="TextBox 112"/>
          <p:cNvSpPr txBox="1"/>
          <p:nvPr/>
        </p:nvSpPr>
        <p:spPr>
          <a:xfrm>
            <a:off x="15004212" y="7520439"/>
            <a:ext cx="1210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40%</a:t>
            </a:r>
          </a:p>
        </p:txBody>
      </p:sp>
      <p:sp>
        <p:nvSpPr>
          <p:cNvPr id="114" name="TextBox 113"/>
          <p:cNvSpPr txBox="1"/>
          <p:nvPr/>
        </p:nvSpPr>
        <p:spPr>
          <a:xfrm>
            <a:off x="14988938" y="7941184"/>
            <a:ext cx="1210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35%</a:t>
            </a:r>
          </a:p>
        </p:txBody>
      </p:sp>
      <p:sp>
        <p:nvSpPr>
          <p:cNvPr id="115" name="TextBox 114"/>
          <p:cNvSpPr txBox="1"/>
          <p:nvPr/>
        </p:nvSpPr>
        <p:spPr>
          <a:xfrm>
            <a:off x="14975772" y="8376599"/>
            <a:ext cx="1210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30%</a:t>
            </a:r>
          </a:p>
        </p:txBody>
      </p:sp>
      <p:sp>
        <p:nvSpPr>
          <p:cNvPr id="116" name="TextBox 115"/>
          <p:cNvSpPr txBox="1"/>
          <p:nvPr/>
        </p:nvSpPr>
        <p:spPr>
          <a:xfrm>
            <a:off x="14975771" y="8796712"/>
            <a:ext cx="1210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25%</a:t>
            </a:r>
          </a:p>
        </p:txBody>
      </p:sp>
      <p:sp>
        <p:nvSpPr>
          <p:cNvPr id="117" name="TextBox 116"/>
          <p:cNvSpPr txBox="1"/>
          <p:nvPr/>
        </p:nvSpPr>
        <p:spPr>
          <a:xfrm>
            <a:off x="14988938" y="9201221"/>
            <a:ext cx="1210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20%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14975770" y="9639303"/>
            <a:ext cx="1210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15%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14975916" y="10056749"/>
            <a:ext cx="1210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10%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14946438" y="10436668"/>
            <a:ext cx="10823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5%</a:t>
            </a:r>
          </a:p>
        </p:txBody>
      </p:sp>
      <p:sp>
        <p:nvSpPr>
          <p:cNvPr id="121" name="TextBox 120"/>
          <p:cNvSpPr txBox="1"/>
          <p:nvPr/>
        </p:nvSpPr>
        <p:spPr>
          <a:xfrm>
            <a:off x="14888659" y="10858050"/>
            <a:ext cx="10823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0%</a:t>
            </a:r>
          </a:p>
        </p:txBody>
      </p:sp>
      <p:sp>
        <p:nvSpPr>
          <p:cNvPr id="124" name="TextBox 123"/>
          <p:cNvSpPr txBox="1"/>
          <p:nvPr/>
        </p:nvSpPr>
        <p:spPr>
          <a:xfrm>
            <a:off x="17306398" y="9071084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**</a:t>
            </a:r>
          </a:p>
        </p:txBody>
      </p:sp>
      <p:sp>
        <p:nvSpPr>
          <p:cNvPr id="125" name="TextBox 124"/>
          <p:cNvSpPr txBox="1"/>
          <p:nvPr/>
        </p:nvSpPr>
        <p:spPr>
          <a:xfrm>
            <a:off x="19080914" y="9872203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**</a:t>
            </a:r>
          </a:p>
        </p:txBody>
      </p:sp>
      <p:sp>
        <p:nvSpPr>
          <p:cNvPr id="126" name="TextBox 125"/>
          <p:cNvSpPr txBox="1"/>
          <p:nvPr/>
        </p:nvSpPr>
        <p:spPr>
          <a:xfrm>
            <a:off x="19764537" y="8632806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**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20890884" y="10250185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**</a:t>
            </a:r>
          </a:p>
        </p:txBody>
      </p:sp>
      <p:sp>
        <p:nvSpPr>
          <p:cNvPr id="128" name="TextBox 127"/>
          <p:cNvSpPr txBox="1"/>
          <p:nvPr/>
        </p:nvSpPr>
        <p:spPr>
          <a:xfrm>
            <a:off x="21814436" y="10212079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**</a:t>
            </a:r>
          </a:p>
        </p:txBody>
      </p:sp>
      <p:pic>
        <p:nvPicPr>
          <p:cNvPr id="131" name="Picture 130"/>
          <p:cNvPicPr>
            <a:picLocks noChangeAspect="1"/>
          </p:cNvPicPr>
          <p:nvPr/>
        </p:nvPicPr>
        <p:blipFill rotWithShape="1">
          <a:blip r:embed="rId14"/>
          <a:srcRect l="21711" r="24003"/>
          <a:stretch/>
        </p:blipFill>
        <p:spPr>
          <a:xfrm>
            <a:off x="2893020" y="16608396"/>
            <a:ext cx="7598186" cy="4721204"/>
          </a:xfrm>
          <a:prstGeom prst="rect">
            <a:avLst/>
          </a:prstGeom>
        </p:spPr>
      </p:pic>
      <p:sp>
        <p:nvSpPr>
          <p:cNvPr id="137" name="TextBox 136"/>
          <p:cNvSpPr txBox="1"/>
          <p:nvPr/>
        </p:nvSpPr>
        <p:spPr>
          <a:xfrm rot="16200000">
            <a:off x="604572" y="17816200"/>
            <a:ext cx="27402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OMDB</a:t>
            </a:r>
            <a:endParaRPr lang="en-US" sz="54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8" name="TextBox 137"/>
          <p:cNvSpPr txBox="1"/>
          <p:nvPr/>
        </p:nvSpPr>
        <p:spPr>
          <a:xfrm rot="16200000">
            <a:off x="11788467" y="18205731"/>
            <a:ext cx="41180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THOR-</a:t>
            </a:r>
            <a:r>
              <a:rPr lang="en-US" sz="5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50M</a:t>
            </a:r>
            <a:endParaRPr lang="en-US" sz="54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9" name="TextBox 138"/>
          <p:cNvSpPr txBox="1"/>
          <p:nvPr/>
        </p:nvSpPr>
        <p:spPr>
          <a:xfrm>
            <a:off x="17858029" y="16337772"/>
            <a:ext cx="9267493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Human-like response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Neck that bends, twists, and stretches for realistic head motion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Flexible spine to allow proper upper body motion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Advanced instrumentation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Ribcage motion at four locations and three dimensions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0" name="TextBox 139"/>
          <p:cNvSpPr txBox="1"/>
          <p:nvPr/>
        </p:nvSpPr>
        <p:spPr>
          <a:xfrm>
            <a:off x="4117672" y="21459868"/>
            <a:ext cx="22739879" cy="923330"/>
          </a:xfrm>
          <a:prstGeom prst="rect">
            <a:avLst/>
          </a:prstGeom>
          <a:noFill/>
          <a:ln w="69850">
            <a:solidFill>
              <a:schemeClr val="tx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Non-frontal Kinematics and Contacts Produced by Test Procedure</a:t>
            </a:r>
          </a:p>
        </p:txBody>
      </p:sp>
      <p:sp>
        <p:nvSpPr>
          <p:cNvPr id="141" name="TextBox 140"/>
          <p:cNvSpPr txBox="1"/>
          <p:nvPr/>
        </p:nvSpPr>
        <p:spPr>
          <a:xfrm>
            <a:off x="20676790" y="27217022"/>
            <a:ext cx="3629969" cy="707886"/>
          </a:xfrm>
          <a:prstGeom prst="rect">
            <a:avLst/>
          </a:prstGeom>
          <a:solidFill>
            <a:schemeClr val="bg1"/>
          </a:solidFill>
          <a:ln w="69850">
            <a:solidFill>
              <a:schemeClr val="tx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Contact IP</a:t>
            </a:r>
          </a:p>
        </p:txBody>
      </p:sp>
      <p:pic>
        <p:nvPicPr>
          <p:cNvPr id="143" name="Picture 142"/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-2" b="1061"/>
          <a:stretch/>
        </p:blipFill>
        <p:spPr>
          <a:xfrm flipH="1">
            <a:off x="14706402" y="16118081"/>
            <a:ext cx="3007870" cy="5470975"/>
          </a:xfrm>
          <a:prstGeom prst="rect">
            <a:avLst/>
          </a:prstGeom>
        </p:spPr>
      </p:pic>
      <p:cxnSp>
        <p:nvCxnSpPr>
          <p:cNvPr id="969" name="Straight Arrow Connector 968"/>
          <p:cNvCxnSpPr/>
          <p:nvPr/>
        </p:nvCxnSpPr>
        <p:spPr>
          <a:xfrm flipV="1">
            <a:off x="22897689" y="25921740"/>
            <a:ext cx="1120089" cy="1235442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TextBox 145"/>
          <p:cNvSpPr txBox="1"/>
          <p:nvPr/>
        </p:nvSpPr>
        <p:spPr>
          <a:xfrm>
            <a:off x="3678492" y="27070849"/>
            <a:ext cx="10492783" cy="707886"/>
          </a:xfrm>
          <a:prstGeom prst="rect">
            <a:avLst/>
          </a:prstGeom>
          <a:solidFill>
            <a:schemeClr val="bg1"/>
          </a:solidFill>
          <a:ln w="69850">
            <a:solidFill>
              <a:schemeClr val="tx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Head passes between frontal and side airbag</a:t>
            </a:r>
          </a:p>
        </p:txBody>
      </p:sp>
      <p:cxnSp>
        <p:nvCxnSpPr>
          <p:cNvPr id="147" name="Straight Arrow Connector 146"/>
          <p:cNvCxnSpPr/>
          <p:nvPr/>
        </p:nvCxnSpPr>
        <p:spPr>
          <a:xfrm flipV="1">
            <a:off x="9762617" y="26013066"/>
            <a:ext cx="1043740" cy="1057783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al 2"/>
          <p:cNvSpPr/>
          <p:nvPr/>
        </p:nvSpPr>
        <p:spPr>
          <a:xfrm rot="785205">
            <a:off x="3534147" y="18818587"/>
            <a:ext cx="457200" cy="30082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/>
          <p:cNvSpPr/>
          <p:nvPr/>
        </p:nvSpPr>
        <p:spPr>
          <a:xfrm>
            <a:off x="4205288" y="18745200"/>
            <a:ext cx="595312" cy="785813"/>
          </a:xfrm>
          <a:custGeom>
            <a:avLst/>
            <a:gdLst>
              <a:gd name="connsiteX0" fmla="*/ 595312 w 595312"/>
              <a:gd name="connsiteY0" fmla="*/ 180975 h 785813"/>
              <a:gd name="connsiteX1" fmla="*/ 595312 w 595312"/>
              <a:gd name="connsiteY1" fmla="*/ 61913 h 785813"/>
              <a:gd name="connsiteX2" fmla="*/ 528637 w 595312"/>
              <a:gd name="connsiteY2" fmla="*/ 71438 h 785813"/>
              <a:gd name="connsiteX3" fmla="*/ 428625 w 595312"/>
              <a:gd name="connsiteY3" fmla="*/ 66675 h 785813"/>
              <a:gd name="connsiteX4" fmla="*/ 342900 w 595312"/>
              <a:gd name="connsiteY4" fmla="*/ 23813 h 785813"/>
              <a:gd name="connsiteX5" fmla="*/ 295275 w 595312"/>
              <a:gd name="connsiteY5" fmla="*/ 0 h 785813"/>
              <a:gd name="connsiteX6" fmla="*/ 133350 w 595312"/>
              <a:gd name="connsiteY6" fmla="*/ 38100 h 785813"/>
              <a:gd name="connsiteX7" fmla="*/ 33337 w 595312"/>
              <a:gd name="connsiteY7" fmla="*/ 433388 h 785813"/>
              <a:gd name="connsiteX8" fmla="*/ 0 w 595312"/>
              <a:gd name="connsiteY8" fmla="*/ 661988 h 785813"/>
              <a:gd name="connsiteX9" fmla="*/ 138112 w 595312"/>
              <a:gd name="connsiteY9" fmla="*/ 785813 h 785813"/>
              <a:gd name="connsiteX10" fmla="*/ 285750 w 595312"/>
              <a:gd name="connsiteY10" fmla="*/ 785813 h 785813"/>
              <a:gd name="connsiteX11" fmla="*/ 471487 w 595312"/>
              <a:gd name="connsiteY11" fmla="*/ 666750 h 785813"/>
              <a:gd name="connsiteX12" fmla="*/ 595312 w 595312"/>
              <a:gd name="connsiteY12" fmla="*/ 180975 h 785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5312" h="785813">
                <a:moveTo>
                  <a:pt x="595312" y="180975"/>
                </a:moveTo>
                <a:lnTo>
                  <a:pt x="595312" y="61913"/>
                </a:lnTo>
                <a:lnTo>
                  <a:pt x="528637" y="71438"/>
                </a:lnTo>
                <a:lnTo>
                  <a:pt x="428625" y="66675"/>
                </a:lnTo>
                <a:lnTo>
                  <a:pt x="342900" y="23813"/>
                </a:lnTo>
                <a:lnTo>
                  <a:pt x="295275" y="0"/>
                </a:lnTo>
                <a:lnTo>
                  <a:pt x="133350" y="38100"/>
                </a:lnTo>
                <a:lnTo>
                  <a:pt x="33337" y="433388"/>
                </a:lnTo>
                <a:lnTo>
                  <a:pt x="0" y="661988"/>
                </a:lnTo>
                <a:lnTo>
                  <a:pt x="138112" y="785813"/>
                </a:lnTo>
                <a:lnTo>
                  <a:pt x="285750" y="785813"/>
                </a:lnTo>
                <a:lnTo>
                  <a:pt x="471487" y="666750"/>
                </a:lnTo>
                <a:lnTo>
                  <a:pt x="595312" y="18097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 rot="20561925">
            <a:off x="3995059" y="18743459"/>
            <a:ext cx="541376" cy="148395"/>
          </a:xfrm>
          <a:prstGeom prst="rightArrow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700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267</TotalTime>
  <Words>172</Words>
  <Application>Microsoft Office PowerPoint</Application>
  <PresentationFormat>Custom</PresentationFormat>
  <Paragraphs>52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Times New Roman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Saunders, James (NHTSA)</dc:creator>
  <cp:lastModifiedBy>Saunders, James (NHTSA)</cp:lastModifiedBy>
  <cp:revision>27</cp:revision>
  <dcterms:created xsi:type="dcterms:W3CDTF">2018-03-01T15:48:28Z</dcterms:created>
  <dcterms:modified xsi:type="dcterms:W3CDTF">2018-03-01T22:29:38Z</dcterms:modified>
</cp:coreProperties>
</file>