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8" r:id="rId2"/>
  </p:sldIdLst>
  <p:sldSz cx="27432000" cy="36576000"/>
  <p:notesSz cx="27578050" cy="3758565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Narkisim" panose="020E0502050101010101" pitchFamily="34" charset="-79"/>
      <p:regular r:id="rId8"/>
    </p:embeddedFont>
    <p:embeddedFont>
      <p:font typeface="Trebuchet MS" panose="020B060302020202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FDE700"/>
    <a:srgbClr val="FDDF00"/>
    <a:srgbClr val="000000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8" autoAdjust="0"/>
    <p:restoredTop sz="95976" autoAdjust="0"/>
  </p:normalViewPr>
  <p:slideViewPr>
    <p:cSldViewPr>
      <p:cViewPr varScale="1">
        <p:scale>
          <a:sx n="15" d="100"/>
          <a:sy n="15" d="100"/>
        </p:scale>
        <p:origin x="2914" y="96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62100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8D282-912C-48C0-9411-CD07643DE68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75" y="4699000"/>
            <a:ext cx="9512300" cy="1268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757488" y="18087975"/>
            <a:ext cx="22063075" cy="14800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62100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D948D-B637-442A-B057-4015BBAF6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4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D948D-B637-442A-B057-4015BBAF6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6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id="{A02A45E0-7EE0-4B73-B643-1E67988C5216}"/>
              </a:ext>
            </a:extLst>
          </p:cNvPr>
          <p:cNvSpPr/>
          <p:nvPr/>
        </p:nvSpPr>
        <p:spPr bwMode="auto">
          <a:xfrm>
            <a:off x="609600" y="8763000"/>
            <a:ext cx="26212800" cy="1881084"/>
          </a:xfrm>
          <a:prstGeom prst="notchedRightArrow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BE0C000-4F76-4F6A-AB80-755BE3423368}"/>
              </a:ext>
            </a:extLst>
          </p:cNvPr>
          <p:cNvSpPr/>
          <p:nvPr/>
        </p:nvSpPr>
        <p:spPr bwMode="auto">
          <a:xfrm>
            <a:off x="21528356" y="8121156"/>
            <a:ext cx="3861912" cy="3287489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C340F9E-4BC5-4E98-B984-AAE0C135B350}"/>
              </a:ext>
            </a:extLst>
          </p:cNvPr>
          <p:cNvSpPr/>
          <p:nvPr/>
        </p:nvSpPr>
        <p:spPr bwMode="auto">
          <a:xfrm>
            <a:off x="16247484" y="8649475"/>
            <a:ext cx="4728086" cy="220705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53B7184-384F-40E0-A17C-025CB2931552}"/>
              </a:ext>
            </a:extLst>
          </p:cNvPr>
          <p:cNvSpPr/>
          <p:nvPr/>
        </p:nvSpPr>
        <p:spPr bwMode="auto">
          <a:xfrm>
            <a:off x="11715738" y="8437033"/>
            <a:ext cx="4012391" cy="309256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4FAB02B-2E6C-4BD8-A2F1-81B04BA19742}"/>
              </a:ext>
            </a:extLst>
          </p:cNvPr>
          <p:cNvSpPr/>
          <p:nvPr/>
        </p:nvSpPr>
        <p:spPr bwMode="auto">
          <a:xfrm>
            <a:off x="6446303" y="7420960"/>
            <a:ext cx="4663979" cy="456207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1219200"/>
            <a:ext cx="2209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Pedestrian Biomechanics &amp; Crashworthiness</a:t>
            </a:r>
            <a:endParaRPr lang="en-US" sz="1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839A056-601A-42F6-9620-E16724F09391}"/>
              </a:ext>
            </a:extLst>
          </p:cNvPr>
          <p:cNvSpPr/>
          <p:nvPr/>
        </p:nvSpPr>
        <p:spPr bwMode="auto">
          <a:xfrm>
            <a:off x="1447800" y="7578313"/>
            <a:ext cx="4432347" cy="412123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AA97DB-3FFF-4CA0-982A-B4B5E461981F}"/>
              </a:ext>
            </a:extLst>
          </p:cNvPr>
          <p:cNvSpPr txBox="1"/>
          <p:nvPr/>
        </p:nvSpPr>
        <p:spPr>
          <a:xfrm>
            <a:off x="9401150" y="12467412"/>
            <a:ext cx="3855190" cy="10495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PELVIS/UPPER LEG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common injury with larger vehicles especially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Tool: EEVC/TRL upper legform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2330F4-EB6A-4C33-BF30-705135939959}"/>
              </a:ext>
            </a:extLst>
          </p:cNvPr>
          <p:cNvSpPr txBox="1"/>
          <p:nvPr/>
        </p:nvSpPr>
        <p:spPr>
          <a:xfrm>
            <a:off x="522044" y="25708609"/>
            <a:ext cx="26298499" cy="618630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RESEARCH</a:t>
            </a: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pPr algn="ctr"/>
            <a:endParaRPr lang="en-US" sz="360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803A7-1AA4-4635-BC56-CBB04C3BCE9A}"/>
              </a:ext>
            </a:extLst>
          </p:cNvPr>
          <p:cNvSpPr txBox="1"/>
          <p:nvPr/>
        </p:nvSpPr>
        <p:spPr>
          <a:xfrm>
            <a:off x="648250" y="26458729"/>
            <a:ext cx="7124271" cy="526297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Legforms with Upper Body Mass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accurate femur injury measurement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FlexPLI/upper legform tests with just one test to assess overall leg protection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5837049-D8D6-4FB2-9BC6-BBDCE25D5A7A}"/>
              </a:ext>
            </a:extLst>
          </p:cNvPr>
          <p:cNvSpPr txBox="1"/>
          <p:nvPr/>
        </p:nvSpPr>
        <p:spPr>
          <a:xfrm>
            <a:off x="14134085" y="26420363"/>
            <a:ext cx="6439278" cy="526297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Pedestrian Thorax 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vehicle countermeasures that protect the head/leg also reducing thoracic injury risk?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approach to evaluate thorax risk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D164F6-FBA1-494A-AE31-03B7CB944FF0}"/>
              </a:ext>
            </a:extLst>
          </p:cNvPr>
          <p:cNvSpPr txBox="1"/>
          <p:nvPr/>
        </p:nvSpPr>
        <p:spPr>
          <a:xfrm>
            <a:off x="7950132" y="26428223"/>
            <a:ext cx="6074043" cy="526297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 Pedestrian Injury Trends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Knee cruciate/collateral ligament injury patterns: 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a need for a cruciate injury metric in the FlexPLI or does a collateral injury metric alone adequately protect the cruciate ligaments?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Prevalence of pedestrian countermeasures in U.S. vehicles: 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newer model year vehicles less likely to produce serious/fatal injuries than older model year vehicles?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28328-3F91-494E-B1C8-B33A04DDFCB4}"/>
              </a:ext>
            </a:extLst>
          </p:cNvPr>
          <p:cNvSpPr txBox="1"/>
          <p:nvPr/>
        </p:nvSpPr>
        <p:spPr>
          <a:xfrm>
            <a:off x="1940174" y="7869216"/>
            <a:ext cx="41040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1970s-80s: Seminal research to understand how pedestrian kinematics are affected by vehicle geometry and how head injury risk is affected by underhood clearance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CAA27B9-CA1F-46EF-B8C4-2094517770A8}"/>
              </a:ext>
            </a:extLst>
          </p:cNvPr>
          <p:cNvSpPr txBox="1"/>
          <p:nvPr/>
        </p:nvSpPr>
        <p:spPr>
          <a:xfrm>
            <a:off x="6853310" y="7653772"/>
            <a:ext cx="4140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1990s: International collaboration to examine the relationship between vehicle contact sources and injuries to various body regions; develop harmonized test procedures to measure head/leg injury risk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B653FD-974D-4E88-BE21-9A0693DF8806}"/>
              </a:ext>
            </a:extLst>
          </p:cNvPr>
          <p:cNvSpPr/>
          <p:nvPr/>
        </p:nvSpPr>
        <p:spPr>
          <a:xfrm>
            <a:off x="16697236" y="8804883"/>
            <a:ext cx="40362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2010-2015: Testing to assess industry-proposed amendments to test procedures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AF33A38-F158-417A-83B5-F6D8C6E25484}"/>
              </a:ext>
            </a:extLst>
          </p:cNvPr>
          <p:cNvGrpSpPr/>
          <p:nvPr/>
        </p:nvGrpSpPr>
        <p:grpSpPr>
          <a:xfrm>
            <a:off x="21639242" y="8164371"/>
            <a:ext cx="3799616" cy="3384259"/>
            <a:chOff x="8464795" y="6683045"/>
            <a:chExt cx="2976822" cy="476438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B8F240E-9E1C-44E2-82F3-181CF45B2192}"/>
                </a:ext>
              </a:extLst>
            </p:cNvPr>
            <p:cNvSpPr/>
            <p:nvPr/>
          </p:nvSpPr>
          <p:spPr>
            <a:xfrm>
              <a:off x="8464795" y="6683045"/>
              <a:ext cx="2938755" cy="476438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35FBE43-6C63-4176-A6F5-12B56433CD1E}"/>
                </a:ext>
              </a:extLst>
            </p:cNvPr>
            <p:cNvSpPr txBox="1"/>
            <p:nvPr/>
          </p:nvSpPr>
          <p:spPr>
            <a:xfrm>
              <a:off x="8502862" y="6888099"/>
              <a:ext cx="2938755" cy="3478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t" anchorCtr="0">
              <a:noAutofit/>
            </a:bodyPr>
            <a:lstStyle/>
            <a:p>
              <a:pPr lvl="0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2015 – Present: Research and testing to evaluate, finalize, and document tools and test procedures for US vehicles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B4B08DF-5B3E-4105-9F82-2B10F50C23EB}"/>
              </a:ext>
            </a:extLst>
          </p:cNvPr>
          <p:cNvGrpSpPr/>
          <p:nvPr/>
        </p:nvGrpSpPr>
        <p:grpSpPr>
          <a:xfrm>
            <a:off x="11834736" y="8028279"/>
            <a:ext cx="3751027" cy="5173196"/>
            <a:chOff x="8205309" y="6683045"/>
            <a:chExt cx="3751027" cy="517319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0972AB9-BD44-4BC1-A1FE-13A1887175AA}"/>
                </a:ext>
              </a:extLst>
            </p:cNvPr>
            <p:cNvSpPr/>
            <p:nvPr/>
          </p:nvSpPr>
          <p:spPr>
            <a:xfrm>
              <a:off x="8464795" y="6683045"/>
              <a:ext cx="2938755" cy="476438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308F989-90AD-4225-B4D5-BE44507DBF14}"/>
                </a:ext>
              </a:extLst>
            </p:cNvPr>
            <p:cNvSpPr txBox="1"/>
            <p:nvPr/>
          </p:nvSpPr>
          <p:spPr>
            <a:xfrm>
              <a:off x="8205309" y="7091860"/>
              <a:ext cx="3751027" cy="4764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t" anchorCtr="0">
              <a:noAutofit/>
            </a:bodyPr>
            <a:lstStyle/>
            <a:p>
              <a:pPr lvl="0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2000s: Vehicle testing and research to evaluate US fleet performance using newly developed test procedures/tools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541897" y="12472434"/>
            <a:ext cx="4279893" cy="100027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most common serious/fatal injury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Tools: Adult and child-sized headforms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FC1B82D-760B-4CDB-B428-ECF41391C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21236" r="29674" b="8928"/>
          <a:stretch/>
        </p:blipFill>
        <p:spPr>
          <a:xfrm>
            <a:off x="21815448" y="12445023"/>
            <a:ext cx="4968302" cy="529048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5C2A6FA-670D-4AF8-B60A-EFD0414A2771}"/>
              </a:ext>
            </a:extLst>
          </p:cNvPr>
          <p:cNvSpPr txBox="1"/>
          <p:nvPr/>
        </p:nvSpPr>
        <p:spPr>
          <a:xfrm>
            <a:off x="17496825" y="16700620"/>
            <a:ext cx="9327976" cy="6555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Headforms are durable &amp; repeatable tools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HIC improvements in newer vs. older MY vehicles; trying to link to real world data (see below)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benefit provided by active hoods varies by vehicle in laboratory; unclear from real world data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good lab-to-lab consistency in global platform vehicles tested at VRTC and EuroNCAP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591" y="12436012"/>
            <a:ext cx="3514918" cy="95102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LEG/KNEE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most common pedestrian injury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Tool: FlexPLI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246A43B-CBA4-487E-BF60-9F7C739458F2}"/>
              </a:ext>
            </a:extLst>
          </p:cNvPr>
          <p:cNvPicPr>
            <a:picLocks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5" t="27633" r="19634"/>
          <a:stretch/>
        </p:blipFill>
        <p:spPr>
          <a:xfrm>
            <a:off x="4108663" y="12414584"/>
            <a:ext cx="4826451" cy="4718029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D7AABE87-C648-46C7-9424-2A7C6AD2C57B}"/>
              </a:ext>
            </a:extLst>
          </p:cNvPr>
          <p:cNvSpPr txBox="1"/>
          <p:nvPr/>
        </p:nvSpPr>
        <p:spPr>
          <a:xfrm>
            <a:off x="2456654" y="16750057"/>
            <a:ext cx="6535576" cy="526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FlexPLI is a durable &amp; repeatable tool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that front end designs can be both pedestrian-friendly and limit cosmetic damage in low speed bumper impacts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 that global platform vehicles tend to do better than US-only vehicles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E53447E-3D96-4843-BBFF-90DB2DBC77AD}"/>
              </a:ext>
            </a:extLst>
          </p:cNvPr>
          <p:cNvSpPr txBox="1"/>
          <p:nvPr/>
        </p:nvSpPr>
        <p:spPr>
          <a:xfrm>
            <a:off x="12036735" y="16067146"/>
            <a:ext cx="5090026" cy="827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Legform is a durable &amp; repeatable tool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vehicles performed better than larger vehicles, reflecting real world trend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though lab-specific measurements &amp; environmental conditions were found to influence test results, VRTC results matched EuroNCAP scores 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AEB1C96-07EE-4B77-AC0E-3B82798DC3CB}"/>
              </a:ext>
            </a:extLst>
          </p:cNvPr>
          <p:cNvSpPr txBox="1"/>
          <p:nvPr/>
        </p:nvSpPr>
        <p:spPr>
          <a:xfrm>
            <a:off x="20683272" y="26415669"/>
            <a:ext cx="6033112" cy="526297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Assessment of CA/CW                         Technologies in a Vehicle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crash avoidance technologies (pre-crash warning systems) and crashworthiness countermeasures work together in a given vehicle to reduce injury severity?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 CW countermeasure performance at various levels of CA effectiveness to get an overall pedestrian performance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43535-12BE-411B-9EB9-DE02CAE7C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81" b="10053"/>
          <a:stretch/>
        </p:blipFill>
        <p:spPr>
          <a:xfrm>
            <a:off x="16872278" y="28781063"/>
            <a:ext cx="3686134" cy="2897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CC4A3-A4C3-4923-A6D6-9A6CA8A9E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2041" y="29010655"/>
            <a:ext cx="1952625" cy="2438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26A98-5F4C-410A-9837-A2226DD9B69D}"/>
              </a:ext>
            </a:extLst>
          </p:cNvPr>
          <p:cNvGrpSpPr/>
          <p:nvPr/>
        </p:nvGrpSpPr>
        <p:grpSpPr>
          <a:xfrm>
            <a:off x="522045" y="21544853"/>
            <a:ext cx="8477575" cy="4026264"/>
            <a:chOff x="19720824" y="21859204"/>
            <a:chExt cx="6569220" cy="27716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74558F-38D9-4C53-8DA4-7488D352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20824" y="21859204"/>
              <a:ext cx="3338445" cy="27716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649E24-4760-4D3E-8A09-2BC618C1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025057" y="21859206"/>
              <a:ext cx="3264987" cy="2771651"/>
            </a:xfrm>
            <a:prstGeom prst="rect">
              <a:avLst/>
            </a:prstGeom>
          </p:spPr>
        </p:pic>
      </p:grpSp>
      <p:pic>
        <p:nvPicPr>
          <p:cNvPr id="46" name="Picture 9" descr="D:\Documents and Settings\brian.suntay\Local Settings\Temporary Internet Files\Content.Word\P3140011.jpg">
            <a:extLst>
              <a:ext uri="{FF2B5EF4-FFF2-40B4-BE49-F238E27FC236}">
                <a16:creationId xmlns:a16="http://schemas.microsoft.com/office/drawing/2014/main" id="{3253BA2D-47C3-4626-8D9B-EA3F7071D4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376"/>
          <a:stretch>
            <a:fillRect/>
          </a:stretch>
        </p:blipFill>
        <p:spPr bwMode="auto">
          <a:xfrm>
            <a:off x="1227480" y="15497111"/>
            <a:ext cx="1016607" cy="5788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3F6108-0079-45FF-A065-3FED8D17DEAA}"/>
              </a:ext>
            </a:extLst>
          </p:cNvPr>
          <p:cNvGrpSpPr/>
          <p:nvPr/>
        </p:nvGrpSpPr>
        <p:grpSpPr>
          <a:xfrm>
            <a:off x="9387632" y="21570489"/>
            <a:ext cx="7729132" cy="4040971"/>
            <a:chOff x="9387632" y="21530143"/>
            <a:chExt cx="7729132" cy="40409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F66BE9-D1C2-475F-BB2E-FC8347EC6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" r="29506"/>
            <a:stretch/>
          </p:blipFill>
          <p:spPr>
            <a:xfrm>
              <a:off x="9387632" y="21542145"/>
              <a:ext cx="3973068" cy="40289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338ED4-BA66-4D43-8E31-807AFC5D8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14659" t="-381" r="29997" b="381"/>
            <a:stretch/>
          </p:blipFill>
          <p:spPr>
            <a:xfrm>
              <a:off x="12400547" y="21530143"/>
              <a:ext cx="4716217" cy="404097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6BBCF0-22F7-44CE-B316-01F2C4540490}"/>
              </a:ext>
            </a:extLst>
          </p:cNvPr>
          <p:cNvGrpSpPr/>
          <p:nvPr/>
        </p:nvGrpSpPr>
        <p:grpSpPr>
          <a:xfrm>
            <a:off x="17492567" y="21329196"/>
            <a:ext cx="9327976" cy="4269747"/>
            <a:chOff x="7510960" y="22021800"/>
            <a:chExt cx="5226018" cy="1951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9332DF-A657-4AE4-9CA6-F85FEF14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20519" y="22021801"/>
              <a:ext cx="2616459" cy="19513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25F7C1-2270-4B4F-A159-7672DB28A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10960" y="22021800"/>
              <a:ext cx="2643188" cy="1951445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2A822DF-5712-4872-905D-A7FA4C1708D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6878" b="19508"/>
          <a:stretch/>
        </p:blipFill>
        <p:spPr>
          <a:xfrm flipH="1">
            <a:off x="9656154" y="16125147"/>
            <a:ext cx="2165218" cy="1572515"/>
          </a:xfrm>
          <a:prstGeom prst="rect">
            <a:avLst/>
          </a:prstGeom>
          <a:ln w="1905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B1340F2-148E-4F89-853D-2A5ABB5F83B0}"/>
              </a:ext>
            </a:extLst>
          </p:cNvPr>
          <p:cNvPicPr>
            <a:picLocks/>
          </p:cNvPicPr>
          <p:nvPr/>
        </p:nvPicPr>
        <p:blipFill rotWithShape="1"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1" t="26449" r="21098"/>
          <a:stretch/>
        </p:blipFill>
        <p:spPr>
          <a:xfrm>
            <a:off x="12900203" y="12451283"/>
            <a:ext cx="4216561" cy="3889038"/>
          </a:xfrm>
          <a:prstGeom prst="rect">
            <a:avLst/>
          </a:prstGeom>
        </p:spPr>
      </p:pic>
      <p:pic>
        <p:nvPicPr>
          <p:cNvPr id="49" name="Picture 48" descr="B:\ARCHIVE\DML\J.McFadden\Convention Photos\3_12_12\Headform1.jpg">
            <a:extLst>
              <a:ext uri="{FF2B5EF4-FFF2-40B4-BE49-F238E27FC236}">
                <a16:creationId xmlns:a16="http://schemas.microsoft.com/office/drawing/2014/main" id="{B3B1F198-41A8-43C1-A3F7-02F682186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/>
          <a:srcRect l="11972" t="9355" r="9916" b="15587"/>
          <a:stretch/>
        </p:blipFill>
        <p:spPr bwMode="auto">
          <a:xfrm>
            <a:off x="18624866" y="15155814"/>
            <a:ext cx="2108588" cy="19768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E88FC1-7D2C-4DB4-9C1D-F5E999B70FD1}"/>
              </a:ext>
            </a:extLst>
          </p:cNvPr>
          <p:cNvGrpSpPr/>
          <p:nvPr/>
        </p:nvGrpSpPr>
        <p:grpSpPr>
          <a:xfrm>
            <a:off x="1243954" y="28309379"/>
            <a:ext cx="6145848" cy="3309633"/>
            <a:chOff x="1243954" y="28309379"/>
            <a:chExt cx="6145848" cy="330963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0A9E4C-E2A9-4541-851A-14EDD4CCA682}"/>
                </a:ext>
              </a:extLst>
            </p:cNvPr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433824" y="28309379"/>
              <a:ext cx="2955978" cy="330963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DA24918-FB2A-4650-8862-EB886290EC74}"/>
                </a:ext>
              </a:extLst>
            </p:cNvPr>
            <p:cNvPicPr/>
            <p:nvPr/>
          </p:nvPicPr>
          <p:blipFill rotWithShape="1">
            <a:blip r:embed="rId18">
              <a:lum bright="20000" contrast="40000"/>
            </a:blip>
            <a:srcRect l="5783" t="16717" r="32698" b="7462"/>
            <a:stretch/>
          </p:blipFill>
          <p:spPr bwMode="auto">
            <a:xfrm>
              <a:off x="1243954" y="28309380"/>
              <a:ext cx="3012258" cy="33096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2EAA79-DDAC-4D48-918A-DE80B1EDADA9}"/>
                </a:ext>
              </a:extLst>
            </p:cNvPr>
            <p:cNvSpPr/>
            <p:nvPr/>
          </p:nvSpPr>
          <p:spPr bwMode="auto">
            <a:xfrm>
              <a:off x="1332903" y="29489400"/>
              <a:ext cx="745447" cy="64070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FB258D-17ED-4730-87E4-C625CCD571A9}"/>
                </a:ext>
              </a:extLst>
            </p:cNvPr>
            <p:cNvSpPr/>
            <p:nvPr/>
          </p:nvSpPr>
          <p:spPr bwMode="auto">
            <a:xfrm rot="627398">
              <a:off x="5035883" y="29275469"/>
              <a:ext cx="617661" cy="5163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CBA0899-3631-4053-8802-6EDEBA3DFBD4}"/>
              </a:ext>
            </a:extLst>
          </p:cNvPr>
          <p:cNvSpPr/>
          <p:nvPr/>
        </p:nvSpPr>
        <p:spPr bwMode="auto">
          <a:xfrm>
            <a:off x="522046" y="12414584"/>
            <a:ext cx="8423172" cy="131565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22F2737-8BAC-4DA0-8F4B-5C5889BE67E1}"/>
              </a:ext>
            </a:extLst>
          </p:cNvPr>
          <p:cNvSpPr/>
          <p:nvPr/>
        </p:nvSpPr>
        <p:spPr bwMode="auto">
          <a:xfrm>
            <a:off x="9350249" y="12446570"/>
            <a:ext cx="7776511" cy="131565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F55F32-CE5E-4AAA-ACD7-169E75BDA596}"/>
              </a:ext>
            </a:extLst>
          </p:cNvPr>
          <p:cNvSpPr/>
          <p:nvPr/>
        </p:nvSpPr>
        <p:spPr bwMode="auto">
          <a:xfrm>
            <a:off x="17492568" y="12442414"/>
            <a:ext cx="9291182" cy="1315652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657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6B8CCA7-AC28-4FE2-83D0-BCB4BEB45B8B}"/>
              </a:ext>
            </a:extLst>
          </p:cNvPr>
          <p:cNvSpPr/>
          <p:nvPr/>
        </p:nvSpPr>
        <p:spPr>
          <a:xfrm>
            <a:off x="34002" y="32079742"/>
            <a:ext cx="27363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For more information see Docket ID 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NHTSA-2019-0112 </a:t>
            </a:r>
            <a:r>
              <a:rPr lang="en-US" sz="2800" dirty="0">
                <a:latin typeface="Trebuchet MS" panose="020B0603020202020204" pitchFamily="34" charset="0"/>
              </a:rPr>
              <a:t>NHTSA Crashworthiness Research – Pedestrian Protection Documentation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5274</TotalTime>
  <Words>474</Words>
  <Application>Microsoft Office PowerPoint</Application>
  <PresentationFormat>Custom</PresentationFormat>
  <Paragraphs>110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Trebuchet MS</vt:lpstr>
      <vt:lpstr>Times New Roman</vt:lpstr>
      <vt:lpstr>Wingdings</vt:lpstr>
      <vt:lpstr>Narkisim</vt:lpstr>
      <vt:lpstr>Calibri</vt:lpstr>
      <vt:lpstr>Default Design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Stammen, Jason (NHTSA)</cp:lastModifiedBy>
  <cp:revision>310</cp:revision>
  <cp:lastPrinted>2016-05-11T18:32:21Z</cp:lastPrinted>
  <dcterms:created xsi:type="dcterms:W3CDTF">2009-01-06T14:06:59Z</dcterms:created>
  <dcterms:modified xsi:type="dcterms:W3CDTF">2019-10-28T15:46:31Z</dcterms:modified>
</cp:coreProperties>
</file>