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
  </p:notesMasterIdLst>
  <p:sldIdLst>
    <p:sldId id="268" r:id="rId2"/>
  </p:sldIdLst>
  <p:sldSz cx="27432000" cy="36576000"/>
  <p:notesSz cx="27578050" cy="37585650"/>
  <p:embeddedFontLst>
    <p:embeddedFont>
      <p:font typeface="Calibri" panose="020F0502020204030204" pitchFamily="34" charset="0"/>
      <p:regular r:id="rId4"/>
      <p:bold r:id="rId5"/>
      <p:italic r:id="rId6"/>
      <p:boldItalic r:id="rId7"/>
    </p:embeddedFont>
    <p:embeddedFont>
      <p:font typeface="Narkisim" panose="020E0502050101010101" pitchFamily="34" charset="-79"/>
      <p:regular r:id="rId8"/>
    </p:embeddedFont>
    <p:embeddedFont>
      <p:font typeface="Trebuchet MS" panose="020B0603020202020204" pitchFamily="34" charset="0"/>
      <p:regular r:id="rId9"/>
      <p:bold r:id="rId10"/>
      <p:italic r:id="rId11"/>
      <p:boldItalic r:id="rId12"/>
    </p:embeddedFont>
  </p:embeddedFontLst>
  <p:defaultTextStyle>
    <a:defPPr>
      <a:defRPr lang="en-US"/>
    </a:defPPr>
    <a:lvl1pPr algn="l" rtl="0" fontAlgn="base">
      <a:spcBef>
        <a:spcPct val="0"/>
      </a:spcBef>
      <a:spcAft>
        <a:spcPct val="0"/>
      </a:spcAft>
      <a:defRPr sz="7200" b="1" kern="1200">
        <a:solidFill>
          <a:schemeClr val="tx1"/>
        </a:solidFill>
        <a:latin typeface="Arial" charset="0"/>
        <a:ea typeface="+mn-ea"/>
        <a:cs typeface="+mn-cs"/>
      </a:defRPr>
    </a:lvl1pPr>
    <a:lvl2pPr marL="457200" algn="l" rtl="0" fontAlgn="base">
      <a:spcBef>
        <a:spcPct val="0"/>
      </a:spcBef>
      <a:spcAft>
        <a:spcPct val="0"/>
      </a:spcAft>
      <a:defRPr sz="7200" b="1" kern="1200">
        <a:solidFill>
          <a:schemeClr val="tx1"/>
        </a:solidFill>
        <a:latin typeface="Arial" charset="0"/>
        <a:ea typeface="+mn-ea"/>
        <a:cs typeface="+mn-cs"/>
      </a:defRPr>
    </a:lvl2pPr>
    <a:lvl3pPr marL="914400" algn="l" rtl="0" fontAlgn="base">
      <a:spcBef>
        <a:spcPct val="0"/>
      </a:spcBef>
      <a:spcAft>
        <a:spcPct val="0"/>
      </a:spcAft>
      <a:defRPr sz="7200" b="1" kern="1200">
        <a:solidFill>
          <a:schemeClr val="tx1"/>
        </a:solidFill>
        <a:latin typeface="Arial" charset="0"/>
        <a:ea typeface="+mn-ea"/>
        <a:cs typeface="+mn-cs"/>
      </a:defRPr>
    </a:lvl3pPr>
    <a:lvl4pPr marL="1371600" algn="l" rtl="0" fontAlgn="base">
      <a:spcBef>
        <a:spcPct val="0"/>
      </a:spcBef>
      <a:spcAft>
        <a:spcPct val="0"/>
      </a:spcAft>
      <a:defRPr sz="7200" b="1" kern="1200">
        <a:solidFill>
          <a:schemeClr val="tx1"/>
        </a:solidFill>
        <a:latin typeface="Arial" charset="0"/>
        <a:ea typeface="+mn-ea"/>
        <a:cs typeface="+mn-cs"/>
      </a:defRPr>
    </a:lvl4pPr>
    <a:lvl5pPr marL="1828800" algn="l" rtl="0" fontAlgn="base">
      <a:spcBef>
        <a:spcPct val="0"/>
      </a:spcBef>
      <a:spcAft>
        <a:spcPct val="0"/>
      </a:spcAft>
      <a:defRPr sz="7200" b="1" kern="1200">
        <a:solidFill>
          <a:schemeClr val="tx1"/>
        </a:solidFill>
        <a:latin typeface="Arial" charset="0"/>
        <a:ea typeface="+mn-ea"/>
        <a:cs typeface="+mn-cs"/>
      </a:defRPr>
    </a:lvl5pPr>
    <a:lvl6pPr marL="2286000" algn="l" defTabSz="914400" rtl="0" eaLnBrk="1" latinLnBrk="0" hangingPunct="1">
      <a:defRPr sz="7200" b="1" kern="1200">
        <a:solidFill>
          <a:schemeClr val="tx1"/>
        </a:solidFill>
        <a:latin typeface="Arial" charset="0"/>
        <a:ea typeface="+mn-ea"/>
        <a:cs typeface="+mn-cs"/>
      </a:defRPr>
    </a:lvl6pPr>
    <a:lvl7pPr marL="2743200" algn="l" defTabSz="914400" rtl="0" eaLnBrk="1" latinLnBrk="0" hangingPunct="1">
      <a:defRPr sz="7200" b="1" kern="1200">
        <a:solidFill>
          <a:schemeClr val="tx1"/>
        </a:solidFill>
        <a:latin typeface="Arial" charset="0"/>
        <a:ea typeface="+mn-ea"/>
        <a:cs typeface="+mn-cs"/>
      </a:defRPr>
    </a:lvl7pPr>
    <a:lvl8pPr marL="3200400" algn="l" defTabSz="914400" rtl="0" eaLnBrk="1" latinLnBrk="0" hangingPunct="1">
      <a:defRPr sz="7200" b="1" kern="1200">
        <a:solidFill>
          <a:schemeClr val="tx1"/>
        </a:solidFill>
        <a:latin typeface="Arial" charset="0"/>
        <a:ea typeface="+mn-ea"/>
        <a:cs typeface="+mn-cs"/>
      </a:defRPr>
    </a:lvl8pPr>
    <a:lvl9pPr marL="3657600" algn="l" defTabSz="914400" rtl="0" eaLnBrk="1" latinLnBrk="0" hangingPunct="1">
      <a:defRPr sz="7200"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1520">
          <p15:clr>
            <a:srgbClr val="A4A3A4"/>
          </p15:clr>
        </p15:guide>
        <p15:guide id="2" pos="86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DE700"/>
    <a:srgbClr val="FDDF00"/>
    <a:srgbClr val="000000"/>
    <a:srgbClr val="000066"/>
    <a:srgbClr val="FF0000"/>
    <a:srgbClr val="FFFF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288" autoAdjust="0"/>
    <p:restoredTop sz="95976" autoAdjust="0"/>
  </p:normalViewPr>
  <p:slideViewPr>
    <p:cSldViewPr>
      <p:cViewPr varScale="1">
        <p:scale>
          <a:sx n="15" d="100"/>
          <a:sy n="15" d="100"/>
        </p:scale>
        <p:origin x="2914" y="96"/>
      </p:cViewPr>
      <p:guideLst>
        <p:guide orient="horz" pos="11520"/>
        <p:guide pos="8640"/>
      </p:guideLst>
    </p:cSldViewPr>
  </p:slideViewPr>
  <p:notesTextViewPr>
    <p:cViewPr>
      <p:scale>
        <a:sx n="100" d="100"/>
        <a:sy n="100" d="100"/>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presProps" Target="presProps.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theme" Target="theme/theme1.xml"/><Relationship Id="rId10" Type="http://schemas.openxmlformats.org/officeDocument/2006/relationships/font" Target="fonts/font7.fntdata"/><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11950700" cy="18843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5621000" y="0"/>
            <a:ext cx="11950700" cy="1884363"/>
          </a:xfrm>
          <a:prstGeom prst="rect">
            <a:avLst/>
          </a:prstGeom>
        </p:spPr>
        <p:txBody>
          <a:bodyPr vert="horz" lIns="91440" tIns="45720" rIns="91440" bIns="45720" rtlCol="0"/>
          <a:lstStyle>
            <a:lvl1pPr algn="r">
              <a:defRPr sz="1200"/>
            </a:lvl1pPr>
          </a:lstStyle>
          <a:p>
            <a:fld id="{7F08D282-912C-48C0-9411-CD07643DE686}" type="datetimeFigureOut">
              <a:rPr lang="en-US" smtClean="0"/>
              <a:t>10/28/2019</a:t>
            </a:fld>
            <a:endParaRPr lang="en-US"/>
          </a:p>
        </p:txBody>
      </p:sp>
      <p:sp>
        <p:nvSpPr>
          <p:cNvPr id="4" name="Slide Image Placeholder 3"/>
          <p:cNvSpPr>
            <a:spLocks noGrp="1" noRot="1" noChangeAspect="1"/>
          </p:cNvSpPr>
          <p:nvPr>
            <p:ph type="sldImg" idx="2"/>
          </p:nvPr>
        </p:nvSpPr>
        <p:spPr>
          <a:xfrm>
            <a:off x="9032875" y="4699000"/>
            <a:ext cx="9512300" cy="126841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757488" y="18087975"/>
            <a:ext cx="22063075" cy="14800263"/>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35701288"/>
            <a:ext cx="11950700" cy="188436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5621000" y="35701288"/>
            <a:ext cx="11950700" cy="1884362"/>
          </a:xfrm>
          <a:prstGeom prst="rect">
            <a:avLst/>
          </a:prstGeom>
        </p:spPr>
        <p:txBody>
          <a:bodyPr vert="horz" lIns="91440" tIns="45720" rIns="91440" bIns="45720" rtlCol="0" anchor="b"/>
          <a:lstStyle>
            <a:lvl1pPr algn="r">
              <a:defRPr sz="1200"/>
            </a:lvl1pPr>
          </a:lstStyle>
          <a:p>
            <a:fld id="{36AD948D-B637-442A-B057-4015BBAF6F6A}" type="slidenum">
              <a:rPr lang="en-US" smtClean="0"/>
              <a:t>‹#›</a:t>
            </a:fld>
            <a:endParaRPr lang="en-US"/>
          </a:p>
        </p:txBody>
      </p:sp>
    </p:spTree>
    <p:extLst>
      <p:ext uri="{BB962C8B-B14F-4D97-AF65-F5344CB8AC3E}">
        <p14:creationId xmlns:p14="http://schemas.microsoft.com/office/powerpoint/2010/main" val="3522946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D948D-B637-442A-B057-4015BBAF6F6A}" type="slidenum">
              <a:rPr lang="en-US" smtClean="0"/>
              <a:t>1</a:t>
            </a:fld>
            <a:endParaRPr lang="en-US"/>
          </a:p>
        </p:txBody>
      </p:sp>
    </p:spTree>
    <p:extLst>
      <p:ext uri="{BB962C8B-B14F-4D97-AF65-F5344CB8AC3E}">
        <p14:creationId xmlns:p14="http://schemas.microsoft.com/office/powerpoint/2010/main" val="1688360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11361738"/>
            <a:ext cx="23317200" cy="7840662"/>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4114800" y="20726400"/>
            <a:ext cx="19202400" cy="93472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99701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1465263"/>
            <a:ext cx="24688800" cy="6096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371600" y="8534400"/>
            <a:ext cx="24688800" cy="241379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161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9888200" y="1465263"/>
            <a:ext cx="6172200" cy="3120707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1465263"/>
            <a:ext cx="18364200" cy="31207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4286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371600" y="1465263"/>
            <a:ext cx="24688800" cy="31207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8882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1465263"/>
            <a:ext cx="24688800" cy="6096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371600" y="8534400"/>
            <a:ext cx="24688800" cy="241379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7345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66938" y="23502938"/>
            <a:ext cx="23317200" cy="7264400"/>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166938" y="15501938"/>
            <a:ext cx="23317200" cy="80010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73645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1465263"/>
            <a:ext cx="24688800" cy="6096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371600" y="8534400"/>
            <a:ext cx="12268200"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3792200" y="8534400"/>
            <a:ext cx="12268200"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8815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1465263"/>
            <a:ext cx="24688800" cy="6096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371600" y="8186738"/>
            <a:ext cx="12120563"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11599863"/>
            <a:ext cx="12120563"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3935075" y="8186738"/>
            <a:ext cx="12125325"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3935075" y="11599863"/>
            <a:ext cx="12125325"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3361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71600" y="1465263"/>
            <a:ext cx="24688800" cy="6096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418094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0081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1600" y="1455738"/>
            <a:ext cx="9024938" cy="619760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10725150" y="1455738"/>
            <a:ext cx="15335250" cy="312166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371600" y="7653338"/>
            <a:ext cx="9024938" cy="25019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21064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76863" y="25603200"/>
            <a:ext cx="16459200" cy="3022600"/>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5376863" y="3268663"/>
            <a:ext cx="16459200" cy="21945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5376863" y="28625800"/>
            <a:ext cx="16459200" cy="4292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43403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47"/>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 y="29718000"/>
            <a:ext cx="27431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1" name="Picture 47"/>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 y="0"/>
            <a:ext cx="27431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userDrawn="1"/>
        </p:nvGrpSpPr>
        <p:grpSpPr>
          <a:xfrm>
            <a:off x="0" y="6477000"/>
            <a:ext cx="27432000" cy="609600"/>
            <a:chOff x="0" y="7086600"/>
            <a:chExt cx="27432000" cy="609600"/>
          </a:xfrm>
        </p:grpSpPr>
        <p:sp>
          <p:nvSpPr>
            <p:cNvPr id="1036" name="Rectangle 12"/>
            <p:cNvSpPr>
              <a:spLocks noChangeArrowheads="1"/>
            </p:cNvSpPr>
            <p:nvPr userDrawn="1"/>
          </p:nvSpPr>
          <p:spPr bwMode="auto">
            <a:xfrm>
              <a:off x="0" y="7086600"/>
              <a:ext cx="27432000" cy="2286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3657600">
                <a:defRPr>
                  <a:solidFill>
                    <a:schemeClr val="tx1"/>
                  </a:solidFill>
                  <a:latin typeface="Arial" charset="0"/>
                </a:defRPr>
              </a:lvl1pPr>
              <a:lvl2pPr defTabSz="3657600">
                <a:defRPr>
                  <a:solidFill>
                    <a:schemeClr val="tx1"/>
                  </a:solidFill>
                  <a:latin typeface="Arial" charset="0"/>
                </a:defRPr>
              </a:lvl2pPr>
              <a:lvl3pPr defTabSz="3657600">
                <a:defRPr>
                  <a:solidFill>
                    <a:schemeClr val="tx1"/>
                  </a:solidFill>
                  <a:latin typeface="Arial" charset="0"/>
                </a:defRPr>
              </a:lvl3pPr>
              <a:lvl4pPr defTabSz="3657600">
                <a:defRPr>
                  <a:solidFill>
                    <a:schemeClr val="tx1"/>
                  </a:solidFill>
                  <a:latin typeface="Arial" charset="0"/>
                </a:defRPr>
              </a:lvl4pPr>
              <a:lvl5pPr defTabSz="3657600">
                <a:defRPr>
                  <a:solidFill>
                    <a:schemeClr val="tx1"/>
                  </a:solidFill>
                  <a:latin typeface="Arial" charset="0"/>
                </a:defRPr>
              </a:lvl5pPr>
              <a:lvl6pPr defTabSz="3657600" fontAlgn="base">
                <a:spcBef>
                  <a:spcPct val="0"/>
                </a:spcBef>
                <a:spcAft>
                  <a:spcPct val="0"/>
                </a:spcAft>
                <a:defRPr>
                  <a:solidFill>
                    <a:schemeClr val="tx1"/>
                  </a:solidFill>
                  <a:latin typeface="Arial" charset="0"/>
                </a:defRPr>
              </a:lvl6pPr>
              <a:lvl7pPr defTabSz="3657600" fontAlgn="base">
                <a:spcBef>
                  <a:spcPct val="0"/>
                </a:spcBef>
                <a:spcAft>
                  <a:spcPct val="0"/>
                </a:spcAft>
                <a:defRPr>
                  <a:solidFill>
                    <a:schemeClr val="tx1"/>
                  </a:solidFill>
                  <a:latin typeface="Arial" charset="0"/>
                </a:defRPr>
              </a:lvl7pPr>
              <a:lvl8pPr defTabSz="3657600" fontAlgn="base">
                <a:spcBef>
                  <a:spcPct val="0"/>
                </a:spcBef>
                <a:spcAft>
                  <a:spcPct val="0"/>
                </a:spcAft>
                <a:defRPr>
                  <a:solidFill>
                    <a:schemeClr val="tx1"/>
                  </a:solidFill>
                  <a:latin typeface="Arial" charset="0"/>
                </a:defRPr>
              </a:lvl8pPr>
              <a:lvl9pPr defTabSz="3657600" fontAlgn="base">
                <a:spcBef>
                  <a:spcPct val="0"/>
                </a:spcBef>
                <a:spcAft>
                  <a:spcPct val="0"/>
                </a:spcAft>
                <a:defRPr>
                  <a:solidFill>
                    <a:schemeClr val="tx1"/>
                  </a:solidFill>
                  <a:latin typeface="Arial" charset="0"/>
                </a:defRPr>
              </a:lvl9pPr>
            </a:lstStyle>
            <a:p>
              <a:pPr algn="ctr"/>
              <a:endParaRPr lang="en-US" altLang="en-US" dirty="0"/>
            </a:p>
          </p:txBody>
        </p:sp>
        <p:sp>
          <p:nvSpPr>
            <p:cNvPr id="1037" name="Rectangle 13"/>
            <p:cNvSpPr>
              <a:spLocks noChangeArrowheads="1"/>
            </p:cNvSpPr>
            <p:nvPr userDrawn="1"/>
          </p:nvSpPr>
          <p:spPr bwMode="auto">
            <a:xfrm>
              <a:off x="0" y="7467600"/>
              <a:ext cx="27432000" cy="2286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3657600">
                <a:defRPr>
                  <a:solidFill>
                    <a:schemeClr val="tx1"/>
                  </a:solidFill>
                  <a:latin typeface="Arial" charset="0"/>
                </a:defRPr>
              </a:lvl1pPr>
              <a:lvl2pPr defTabSz="3657600">
                <a:defRPr>
                  <a:solidFill>
                    <a:schemeClr val="tx1"/>
                  </a:solidFill>
                  <a:latin typeface="Arial" charset="0"/>
                </a:defRPr>
              </a:lvl2pPr>
              <a:lvl3pPr defTabSz="3657600">
                <a:defRPr>
                  <a:solidFill>
                    <a:schemeClr val="tx1"/>
                  </a:solidFill>
                  <a:latin typeface="Arial" charset="0"/>
                </a:defRPr>
              </a:lvl3pPr>
              <a:lvl4pPr defTabSz="3657600">
                <a:defRPr>
                  <a:solidFill>
                    <a:schemeClr val="tx1"/>
                  </a:solidFill>
                  <a:latin typeface="Arial" charset="0"/>
                </a:defRPr>
              </a:lvl4pPr>
              <a:lvl5pPr defTabSz="3657600">
                <a:defRPr>
                  <a:solidFill>
                    <a:schemeClr val="tx1"/>
                  </a:solidFill>
                  <a:latin typeface="Arial" charset="0"/>
                </a:defRPr>
              </a:lvl5pPr>
              <a:lvl6pPr defTabSz="3657600" fontAlgn="base">
                <a:spcBef>
                  <a:spcPct val="0"/>
                </a:spcBef>
                <a:spcAft>
                  <a:spcPct val="0"/>
                </a:spcAft>
                <a:defRPr>
                  <a:solidFill>
                    <a:schemeClr val="tx1"/>
                  </a:solidFill>
                  <a:latin typeface="Arial" charset="0"/>
                </a:defRPr>
              </a:lvl6pPr>
              <a:lvl7pPr defTabSz="3657600" fontAlgn="base">
                <a:spcBef>
                  <a:spcPct val="0"/>
                </a:spcBef>
                <a:spcAft>
                  <a:spcPct val="0"/>
                </a:spcAft>
                <a:defRPr>
                  <a:solidFill>
                    <a:schemeClr val="tx1"/>
                  </a:solidFill>
                  <a:latin typeface="Arial" charset="0"/>
                </a:defRPr>
              </a:lvl7pPr>
              <a:lvl8pPr defTabSz="3657600" fontAlgn="base">
                <a:spcBef>
                  <a:spcPct val="0"/>
                </a:spcBef>
                <a:spcAft>
                  <a:spcPct val="0"/>
                </a:spcAft>
                <a:defRPr>
                  <a:solidFill>
                    <a:schemeClr val="tx1"/>
                  </a:solidFill>
                  <a:latin typeface="Arial" charset="0"/>
                </a:defRPr>
              </a:lvl8pPr>
              <a:lvl9pPr defTabSz="3657600" fontAlgn="base">
                <a:spcBef>
                  <a:spcPct val="0"/>
                </a:spcBef>
                <a:spcAft>
                  <a:spcPct val="0"/>
                </a:spcAft>
                <a:defRPr>
                  <a:solidFill>
                    <a:schemeClr val="tx1"/>
                  </a:solidFill>
                  <a:latin typeface="Arial" charset="0"/>
                </a:defRPr>
              </a:lvl9pPr>
            </a:lstStyle>
            <a:p>
              <a:pPr algn="ctr"/>
              <a:endParaRPr lang="en-US" altLang="en-US" dirty="0"/>
            </a:p>
          </p:txBody>
        </p:sp>
      </p:grpSp>
      <p:pic>
        <p:nvPicPr>
          <p:cNvPr id="1067" name="Picture 43"/>
          <p:cNvPicPr>
            <a:picLocks noChangeAspect="1" noChangeArrowheads="1"/>
          </p:cNvPicPr>
          <p:nvPr userDrawn="1"/>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7086601"/>
            <a:ext cx="27432000" cy="25042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0" name="Picture 2"/>
          <p:cNvPicPr>
            <a:picLocks noChangeAspect="1" noChangeArrowheads="1"/>
          </p:cNvPicPr>
          <p:nvPr userDrawn="1"/>
        </p:nvPicPr>
        <p:blipFill>
          <a:blip r:embed="rId1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352445" y="32887047"/>
            <a:ext cx="10727109" cy="2723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3657600" rtl="0" fontAlgn="base">
        <a:spcBef>
          <a:spcPct val="0"/>
        </a:spcBef>
        <a:spcAft>
          <a:spcPct val="0"/>
        </a:spcAft>
        <a:defRPr sz="17600">
          <a:solidFill>
            <a:schemeClr val="tx2"/>
          </a:solidFill>
          <a:latin typeface="+mj-lt"/>
          <a:ea typeface="+mj-ea"/>
          <a:cs typeface="+mj-cs"/>
        </a:defRPr>
      </a:lvl1pPr>
      <a:lvl2pPr algn="ctr" defTabSz="3657600" rtl="0" fontAlgn="base">
        <a:spcBef>
          <a:spcPct val="0"/>
        </a:spcBef>
        <a:spcAft>
          <a:spcPct val="0"/>
        </a:spcAft>
        <a:defRPr sz="17600">
          <a:solidFill>
            <a:schemeClr val="tx2"/>
          </a:solidFill>
          <a:latin typeface="Arial" charset="0"/>
        </a:defRPr>
      </a:lvl2pPr>
      <a:lvl3pPr algn="ctr" defTabSz="3657600" rtl="0" fontAlgn="base">
        <a:spcBef>
          <a:spcPct val="0"/>
        </a:spcBef>
        <a:spcAft>
          <a:spcPct val="0"/>
        </a:spcAft>
        <a:defRPr sz="17600">
          <a:solidFill>
            <a:schemeClr val="tx2"/>
          </a:solidFill>
          <a:latin typeface="Arial" charset="0"/>
        </a:defRPr>
      </a:lvl3pPr>
      <a:lvl4pPr algn="ctr" defTabSz="3657600" rtl="0" fontAlgn="base">
        <a:spcBef>
          <a:spcPct val="0"/>
        </a:spcBef>
        <a:spcAft>
          <a:spcPct val="0"/>
        </a:spcAft>
        <a:defRPr sz="17600">
          <a:solidFill>
            <a:schemeClr val="tx2"/>
          </a:solidFill>
          <a:latin typeface="Arial" charset="0"/>
        </a:defRPr>
      </a:lvl4pPr>
      <a:lvl5pPr algn="ctr" defTabSz="3657600" rtl="0" fontAlgn="base">
        <a:spcBef>
          <a:spcPct val="0"/>
        </a:spcBef>
        <a:spcAft>
          <a:spcPct val="0"/>
        </a:spcAft>
        <a:defRPr sz="17600">
          <a:solidFill>
            <a:schemeClr val="tx2"/>
          </a:solidFill>
          <a:latin typeface="Arial" charset="0"/>
        </a:defRPr>
      </a:lvl5pPr>
      <a:lvl6pPr marL="457200" algn="ctr" defTabSz="3657600" rtl="0" fontAlgn="base">
        <a:spcBef>
          <a:spcPct val="0"/>
        </a:spcBef>
        <a:spcAft>
          <a:spcPct val="0"/>
        </a:spcAft>
        <a:defRPr sz="17600">
          <a:solidFill>
            <a:schemeClr val="tx2"/>
          </a:solidFill>
          <a:latin typeface="Arial" charset="0"/>
        </a:defRPr>
      </a:lvl6pPr>
      <a:lvl7pPr marL="914400" algn="ctr" defTabSz="3657600" rtl="0" fontAlgn="base">
        <a:spcBef>
          <a:spcPct val="0"/>
        </a:spcBef>
        <a:spcAft>
          <a:spcPct val="0"/>
        </a:spcAft>
        <a:defRPr sz="17600">
          <a:solidFill>
            <a:schemeClr val="tx2"/>
          </a:solidFill>
          <a:latin typeface="Arial" charset="0"/>
        </a:defRPr>
      </a:lvl7pPr>
      <a:lvl8pPr marL="1371600" algn="ctr" defTabSz="3657600" rtl="0" fontAlgn="base">
        <a:spcBef>
          <a:spcPct val="0"/>
        </a:spcBef>
        <a:spcAft>
          <a:spcPct val="0"/>
        </a:spcAft>
        <a:defRPr sz="17600">
          <a:solidFill>
            <a:schemeClr val="tx2"/>
          </a:solidFill>
          <a:latin typeface="Arial" charset="0"/>
        </a:defRPr>
      </a:lvl8pPr>
      <a:lvl9pPr marL="1828800" algn="ctr" defTabSz="3657600" rtl="0" fontAlgn="base">
        <a:spcBef>
          <a:spcPct val="0"/>
        </a:spcBef>
        <a:spcAft>
          <a:spcPct val="0"/>
        </a:spcAft>
        <a:defRPr sz="17600">
          <a:solidFill>
            <a:schemeClr val="tx2"/>
          </a:solidFill>
          <a:latin typeface="Arial" charset="0"/>
        </a:defRPr>
      </a:lvl9pPr>
    </p:titleStyle>
    <p:bodyStyle>
      <a:lvl1pPr marL="1371600" indent="-1371600" algn="l" defTabSz="3657600" rtl="0" fontAlgn="base">
        <a:spcBef>
          <a:spcPct val="20000"/>
        </a:spcBef>
        <a:spcAft>
          <a:spcPct val="0"/>
        </a:spcAft>
        <a:buChar char="•"/>
        <a:defRPr sz="12800">
          <a:solidFill>
            <a:schemeClr val="tx1"/>
          </a:solidFill>
          <a:latin typeface="+mn-lt"/>
          <a:ea typeface="+mn-ea"/>
          <a:cs typeface="+mn-cs"/>
        </a:defRPr>
      </a:lvl1pPr>
      <a:lvl2pPr marL="2971800" indent="-1143000" algn="l" defTabSz="3657600" rtl="0" fontAlgn="base">
        <a:spcBef>
          <a:spcPct val="20000"/>
        </a:spcBef>
        <a:spcAft>
          <a:spcPct val="0"/>
        </a:spcAft>
        <a:buChar char="–"/>
        <a:defRPr sz="11200">
          <a:solidFill>
            <a:schemeClr val="tx1"/>
          </a:solidFill>
          <a:latin typeface="+mn-lt"/>
        </a:defRPr>
      </a:lvl2pPr>
      <a:lvl3pPr marL="4572000" indent="-914400" algn="l" defTabSz="3657600" rtl="0" fontAlgn="base">
        <a:spcBef>
          <a:spcPct val="20000"/>
        </a:spcBef>
        <a:spcAft>
          <a:spcPct val="0"/>
        </a:spcAft>
        <a:buChar char="•"/>
        <a:defRPr sz="9600">
          <a:solidFill>
            <a:schemeClr val="tx1"/>
          </a:solidFill>
          <a:latin typeface="+mn-lt"/>
        </a:defRPr>
      </a:lvl3pPr>
      <a:lvl4pPr marL="6400800" indent="-914400" algn="l" defTabSz="3657600" rtl="0" fontAlgn="base">
        <a:spcBef>
          <a:spcPct val="20000"/>
        </a:spcBef>
        <a:spcAft>
          <a:spcPct val="0"/>
        </a:spcAft>
        <a:buChar char="–"/>
        <a:defRPr sz="8000">
          <a:solidFill>
            <a:schemeClr val="tx1"/>
          </a:solidFill>
          <a:latin typeface="+mn-lt"/>
        </a:defRPr>
      </a:lvl4pPr>
      <a:lvl5pPr marL="8229600" indent="-914400" algn="l" defTabSz="3657600" rtl="0" fontAlgn="base">
        <a:spcBef>
          <a:spcPct val="20000"/>
        </a:spcBef>
        <a:spcAft>
          <a:spcPct val="0"/>
        </a:spcAft>
        <a:buChar char="»"/>
        <a:defRPr sz="8000">
          <a:solidFill>
            <a:schemeClr val="tx1"/>
          </a:solidFill>
          <a:latin typeface="+mn-lt"/>
        </a:defRPr>
      </a:lvl5pPr>
      <a:lvl6pPr marL="8686800" indent="-914400" algn="l" defTabSz="3657600" rtl="0" fontAlgn="base">
        <a:spcBef>
          <a:spcPct val="20000"/>
        </a:spcBef>
        <a:spcAft>
          <a:spcPct val="0"/>
        </a:spcAft>
        <a:buChar char="»"/>
        <a:defRPr sz="8000">
          <a:solidFill>
            <a:schemeClr val="tx1"/>
          </a:solidFill>
          <a:latin typeface="+mn-lt"/>
        </a:defRPr>
      </a:lvl6pPr>
      <a:lvl7pPr marL="9144000" indent="-914400" algn="l" defTabSz="3657600" rtl="0" fontAlgn="base">
        <a:spcBef>
          <a:spcPct val="20000"/>
        </a:spcBef>
        <a:spcAft>
          <a:spcPct val="0"/>
        </a:spcAft>
        <a:buChar char="»"/>
        <a:defRPr sz="8000">
          <a:solidFill>
            <a:schemeClr val="tx1"/>
          </a:solidFill>
          <a:latin typeface="+mn-lt"/>
        </a:defRPr>
      </a:lvl7pPr>
      <a:lvl8pPr marL="9601200" indent="-914400" algn="l" defTabSz="3657600" rtl="0" fontAlgn="base">
        <a:spcBef>
          <a:spcPct val="20000"/>
        </a:spcBef>
        <a:spcAft>
          <a:spcPct val="0"/>
        </a:spcAft>
        <a:buChar char="»"/>
        <a:defRPr sz="8000">
          <a:solidFill>
            <a:schemeClr val="tx1"/>
          </a:solidFill>
          <a:latin typeface="+mn-lt"/>
        </a:defRPr>
      </a:lvl8pPr>
      <a:lvl9pPr marL="10058400" indent="-914400" algn="l" defTabSz="3657600" rtl="0" fontAlgn="base">
        <a:spcBef>
          <a:spcPct val="20000"/>
        </a:spcBef>
        <a:spcAft>
          <a:spcPct val="0"/>
        </a:spcAft>
        <a:buChar char="»"/>
        <a:defRPr sz="8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1.wdp"/><Relationship Id="rId18" Type="http://schemas.openxmlformats.org/officeDocument/2006/relationships/image" Target="../media/image18.PN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7.jpeg"/><Relationship Id="rId2" Type="http://schemas.openxmlformats.org/officeDocument/2006/relationships/notesSlide" Target="../notesSlides/notesSlide1.xml"/><Relationship Id="rId16" Type="http://schemas.openxmlformats.org/officeDocument/2006/relationships/image" Target="../media/image16.jpeg"/><Relationship Id="rId1" Type="http://schemas.openxmlformats.org/officeDocument/2006/relationships/slideLayout" Target="../slideLayouts/slideLayout1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5.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jpeg"/><Relationship Id="rId1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4600" y="1219200"/>
            <a:ext cx="22098000" cy="4862870"/>
          </a:xfrm>
          <a:prstGeom prst="rect">
            <a:avLst/>
          </a:prstGeom>
          <a:noFill/>
        </p:spPr>
        <p:txBody>
          <a:bodyPr wrap="square" rtlCol="0">
            <a:spAutoFit/>
          </a:bodyPr>
          <a:lstStyle/>
          <a:p>
            <a:pPr algn="ctr"/>
            <a:r>
              <a:rPr lang="en-US" altLang="en-US" sz="15000" dirty="0">
                <a:solidFill>
                  <a:schemeClr val="bg1"/>
                </a:solidFill>
                <a:latin typeface="Narkisim" pitchFamily="34" charset="-79"/>
              </a:rPr>
              <a:t>Large Omnidirectional Child (LODC) ATD</a:t>
            </a:r>
            <a:endParaRPr lang="en-US" sz="15000" dirty="0">
              <a:solidFill>
                <a:schemeClr val="bg1"/>
              </a:solidFill>
              <a:latin typeface="Narkisim" panose="020E0502050101010101" pitchFamily="34" charset="-79"/>
              <a:cs typeface="Narkisim" panose="020E0502050101010101" pitchFamily="34" charset="-79"/>
            </a:endParaRPr>
          </a:p>
        </p:txBody>
      </p:sp>
      <p:sp>
        <p:nvSpPr>
          <p:cNvPr id="4" name="TextBox 3"/>
          <p:cNvSpPr txBox="1"/>
          <p:nvPr/>
        </p:nvSpPr>
        <p:spPr>
          <a:xfrm>
            <a:off x="918646" y="7360871"/>
            <a:ext cx="25374600" cy="3416320"/>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The Large Omnidirectional Child (LODC) anthropomorphic test device (ATD) is the first ever child ATD designed and built fully in-house by NHTSA.  It has features such as a flexible thoracic spine, human-like ribcage, and instrumented abdomen that make it behave more like a large child occupant than other 10 year old sized child ATDs currently used to evaluate both booster seat and vehicle rear seat restraint systems.  Because of this improved biofidelity, the risk of injuries that are typical for improperly restrained children can be more comprehensively assessed by the sensors contained within the LODC.  NHTSA is evaluating the LODC in a wide array of test conditions to assure its performance.  A finite element model of LODC is also under construction.</a:t>
            </a:r>
          </a:p>
        </p:txBody>
      </p:sp>
      <p:pic>
        <p:nvPicPr>
          <p:cNvPr id="5" name="Picture 4"/>
          <p:cNvPicPr/>
          <p:nvPr/>
        </p:nvPicPr>
        <p:blipFill rotWithShape="1">
          <a:blip r:embed="rId3">
            <a:extLst>
              <a:ext uri="{28A0092B-C50C-407E-A947-70E740481C1C}">
                <a14:useLocalDpi xmlns:a14="http://schemas.microsoft.com/office/drawing/2010/main" val="0"/>
              </a:ext>
            </a:extLst>
          </a:blip>
          <a:srcRect l="30112" r="29676"/>
          <a:stretch/>
        </p:blipFill>
        <p:spPr bwMode="auto">
          <a:xfrm>
            <a:off x="8267464" y="11219105"/>
            <a:ext cx="9878101" cy="16563215"/>
          </a:xfrm>
          <a:prstGeom prst="rect">
            <a:avLst/>
          </a:prstGeom>
          <a:ln>
            <a:solidFill>
              <a:schemeClr val="tx1"/>
            </a:solidFill>
          </a:ln>
          <a:effectLst>
            <a:outerShdw blurRad="215900" dist="254000" dir="8100000" algn="tr" rotWithShape="0">
              <a:prstClr val="black">
                <a:alpha val="31000"/>
              </a:prstClr>
            </a:outerShdw>
          </a:effectLst>
          <a:extLst>
            <a:ext uri="{53640926-AAD7-44D8-BBD7-CCE9431645EC}">
              <a14:shadowObscured xmlns:a14="http://schemas.microsoft.com/office/drawing/2010/main"/>
            </a:ext>
          </a:extLst>
        </p:spPr>
      </p:pic>
      <p:sp>
        <p:nvSpPr>
          <p:cNvPr id="7" name="TextBox 6"/>
          <p:cNvSpPr txBox="1"/>
          <p:nvPr/>
        </p:nvSpPr>
        <p:spPr>
          <a:xfrm>
            <a:off x="8267463" y="28052973"/>
            <a:ext cx="9878101" cy="3693319"/>
          </a:xfrm>
          <a:prstGeom prst="rect">
            <a:avLst/>
          </a:prstGeom>
          <a:solidFill>
            <a:schemeClr val="bg1"/>
          </a:solid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sz="3200" dirty="0">
                <a:latin typeface="Times New Roman" panose="02020603050405020304" pitchFamily="18" charset="0"/>
                <a:cs typeface="Times New Roman" panose="02020603050405020304" pitchFamily="18" charset="0"/>
              </a:rPr>
              <a:t>LODC anthropometry is based directly on seated child occupant data:</a:t>
            </a:r>
          </a:p>
          <a:p>
            <a:endParaRPr lang="en-US" sz="3600" dirty="0">
              <a:latin typeface="Narkisim" panose="020E0502050101010101" pitchFamily="34" charset="-79"/>
              <a:cs typeface="Narkisim" panose="020E0502050101010101" pitchFamily="34" charset="-79"/>
            </a:endParaRPr>
          </a:p>
          <a:p>
            <a:endParaRPr lang="en-US" sz="3600" dirty="0">
              <a:latin typeface="Narkisim" panose="020E0502050101010101" pitchFamily="34" charset="-79"/>
              <a:cs typeface="Narkisim" panose="020E0502050101010101" pitchFamily="34" charset="-79"/>
            </a:endParaRPr>
          </a:p>
          <a:p>
            <a:endParaRPr lang="en-US" sz="3600" dirty="0">
              <a:latin typeface="Narkisim" panose="020E0502050101010101" pitchFamily="34" charset="-79"/>
              <a:cs typeface="Narkisim" panose="020E0502050101010101" pitchFamily="34" charset="-79"/>
            </a:endParaRPr>
          </a:p>
          <a:p>
            <a:endParaRPr lang="en-US" sz="3600" dirty="0">
              <a:latin typeface="Narkisim" panose="020E0502050101010101" pitchFamily="34" charset="-79"/>
              <a:cs typeface="Narkisim" panose="020E0502050101010101" pitchFamily="34" charset="-79"/>
            </a:endParaRPr>
          </a:p>
          <a:p>
            <a:endParaRPr lang="en-US" sz="1800" dirty="0">
              <a:latin typeface="Narkisim" panose="020E0502050101010101" pitchFamily="34" charset="-79"/>
              <a:cs typeface="Narkisim" panose="020E0502050101010101" pitchFamily="34" charset="-79"/>
            </a:endParaRPr>
          </a:p>
        </p:txBody>
      </p:sp>
      <p:sp>
        <p:nvSpPr>
          <p:cNvPr id="19" name="TextBox 18"/>
          <p:cNvSpPr txBox="1"/>
          <p:nvPr/>
        </p:nvSpPr>
        <p:spPr>
          <a:xfrm>
            <a:off x="18713380" y="10950221"/>
            <a:ext cx="8490020" cy="6494085"/>
          </a:xfrm>
          <a:prstGeom prst="rect">
            <a:avLst/>
          </a:prstGeom>
          <a:solidFill>
            <a:schemeClr val="bg1"/>
          </a:solid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sz="3200" dirty="0">
                <a:latin typeface="Times New Roman" panose="02020603050405020304" pitchFamily="18" charset="0"/>
                <a:cs typeface="Times New Roman" panose="02020603050405020304" pitchFamily="18" charset="0"/>
              </a:rPr>
              <a:t>Overall, the LODC has much improved biofidelity over the Hybrid III 10 year old (lower number means better biofidelity):</a:t>
            </a:r>
          </a:p>
          <a:p>
            <a:endParaRPr lang="en-US" sz="3200" dirty="0">
              <a:latin typeface="Times New Roman" panose="02020603050405020304" pitchFamily="18" charset="0"/>
              <a:cs typeface="Times New Roman" panose="02020603050405020304" pitchFamily="18" charset="0"/>
            </a:endParaRPr>
          </a:p>
          <a:p>
            <a:endParaRPr lang="en-US" sz="3600" dirty="0">
              <a:latin typeface="Narkisim" panose="020E0502050101010101" pitchFamily="34" charset="-79"/>
              <a:cs typeface="Narkisim" panose="020E0502050101010101" pitchFamily="34" charset="-79"/>
            </a:endParaRPr>
          </a:p>
          <a:p>
            <a:endParaRPr lang="en-US" sz="3600" dirty="0">
              <a:latin typeface="Narkisim" panose="020E0502050101010101" pitchFamily="34" charset="-79"/>
              <a:cs typeface="Narkisim" panose="020E0502050101010101" pitchFamily="34" charset="-79"/>
            </a:endParaRPr>
          </a:p>
          <a:p>
            <a:endParaRPr lang="en-US" sz="3600" dirty="0">
              <a:latin typeface="Narkisim" panose="020E0502050101010101" pitchFamily="34" charset="-79"/>
              <a:cs typeface="Narkisim" panose="020E0502050101010101" pitchFamily="34" charset="-79"/>
            </a:endParaRPr>
          </a:p>
          <a:p>
            <a:endParaRPr lang="en-US" sz="3600" dirty="0">
              <a:latin typeface="Narkisim" panose="020E0502050101010101" pitchFamily="34" charset="-79"/>
              <a:cs typeface="Narkisim" panose="020E0502050101010101" pitchFamily="34" charset="-79"/>
            </a:endParaRPr>
          </a:p>
          <a:p>
            <a:endParaRPr lang="en-US" sz="3600" dirty="0">
              <a:latin typeface="Narkisim" panose="020E0502050101010101" pitchFamily="34" charset="-79"/>
              <a:cs typeface="Narkisim" panose="020E0502050101010101" pitchFamily="34" charset="-79"/>
            </a:endParaRPr>
          </a:p>
          <a:p>
            <a:endParaRPr lang="en-US" sz="3600" dirty="0">
              <a:latin typeface="Narkisim" panose="020E0502050101010101" pitchFamily="34" charset="-79"/>
              <a:cs typeface="Narkisim" panose="020E0502050101010101" pitchFamily="34" charset="-79"/>
            </a:endParaRPr>
          </a:p>
          <a:p>
            <a:endParaRPr lang="en-US" sz="3600" dirty="0">
              <a:latin typeface="Narkisim" panose="020E0502050101010101" pitchFamily="34" charset="-79"/>
              <a:cs typeface="Narkisim" panose="020E0502050101010101" pitchFamily="34" charset="-79"/>
            </a:endParaRPr>
          </a:p>
          <a:p>
            <a:endParaRPr lang="en-US" sz="3600" dirty="0">
              <a:latin typeface="Narkisim" panose="020E0502050101010101" pitchFamily="34" charset="-79"/>
              <a:cs typeface="Narkisim" panose="020E0502050101010101" pitchFamily="34" charset="-79"/>
            </a:endParaRPr>
          </a:p>
        </p:txBody>
      </p:sp>
      <p:pic>
        <p:nvPicPr>
          <p:cNvPr id="41" name="Picture 40"/>
          <p:cNvPicPr>
            <a:picLocks noChangeAspect="1"/>
          </p:cNvPicPr>
          <p:nvPr/>
        </p:nvPicPr>
        <p:blipFill>
          <a:blip r:embed="rId4"/>
          <a:stretch>
            <a:fillRect/>
          </a:stretch>
        </p:blipFill>
        <p:spPr>
          <a:xfrm>
            <a:off x="19511499" y="12583523"/>
            <a:ext cx="6885516" cy="4637184"/>
          </a:xfrm>
          <a:prstGeom prst="rect">
            <a:avLst/>
          </a:prstGeom>
        </p:spPr>
      </p:pic>
      <p:grpSp>
        <p:nvGrpSpPr>
          <p:cNvPr id="54" name="Group 53"/>
          <p:cNvGrpSpPr/>
          <p:nvPr/>
        </p:nvGrpSpPr>
        <p:grpSpPr>
          <a:xfrm>
            <a:off x="345224" y="10908327"/>
            <a:ext cx="7372150" cy="7848302"/>
            <a:chOff x="230540" y="16150345"/>
            <a:chExt cx="7372150" cy="7848302"/>
          </a:xfrm>
        </p:grpSpPr>
        <p:sp>
          <p:nvSpPr>
            <p:cNvPr id="13" name="TextBox 12"/>
            <p:cNvSpPr txBox="1"/>
            <p:nvPr/>
          </p:nvSpPr>
          <p:spPr>
            <a:xfrm>
              <a:off x="230540" y="16150345"/>
              <a:ext cx="7372150" cy="7848302"/>
            </a:xfrm>
            <a:prstGeom prst="rect">
              <a:avLst/>
            </a:prstGeom>
            <a:solidFill>
              <a:schemeClr val="bg1"/>
            </a:solid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sz="3200" dirty="0">
                  <a:latin typeface="Times New Roman" panose="02020603050405020304" pitchFamily="18" charset="0"/>
                  <a:cs typeface="Times New Roman" panose="02020603050405020304" pitchFamily="18" charset="0"/>
                </a:rPr>
                <a:t>Head injuries from contact with the vehicle interior are the most common serious injuries for child occupants.  The Hybrid III 10 year old ATD often exhibits hard chin-chest contacts due to a rigid spine.  The LODC has a flexible spine as well as pediatric head and neck properties resulting in more realistic head &amp; upper body kinematics:</a:t>
              </a:r>
            </a:p>
            <a:p>
              <a:endParaRPr lang="en-US" sz="3600" dirty="0">
                <a:latin typeface="Narkisim" panose="020E0502050101010101" pitchFamily="34" charset="-79"/>
                <a:cs typeface="Narkisim" panose="020E0502050101010101" pitchFamily="34" charset="-79"/>
              </a:endParaRPr>
            </a:p>
            <a:p>
              <a:endParaRPr lang="en-US" sz="3600" dirty="0">
                <a:latin typeface="Narkisim" panose="020E0502050101010101" pitchFamily="34" charset="-79"/>
                <a:cs typeface="Narkisim" panose="020E0502050101010101" pitchFamily="34" charset="-79"/>
              </a:endParaRPr>
            </a:p>
            <a:p>
              <a:endParaRPr lang="en-US" sz="3600" dirty="0">
                <a:latin typeface="Narkisim" panose="020E0502050101010101" pitchFamily="34" charset="-79"/>
                <a:cs typeface="Narkisim" panose="020E0502050101010101" pitchFamily="34" charset="-79"/>
              </a:endParaRPr>
            </a:p>
            <a:p>
              <a:endParaRPr lang="en-US" sz="3600" dirty="0">
                <a:latin typeface="Narkisim" panose="020E0502050101010101" pitchFamily="34" charset="-79"/>
                <a:cs typeface="Narkisim" panose="020E0502050101010101" pitchFamily="34" charset="-79"/>
              </a:endParaRPr>
            </a:p>
            <a:p>
              <a:endParaRPr lang="en-US" sz="3600" dirty="0">
                <a:latin typeface="Narkisim" panose="020E0502050101010101" pitchFamily="34" charset="-79"/>
                <a:cs typeface="Narkisim" panose="020E0502050101010101" pitchFamily="34" charset="-79"/>
              </a:endParaRPr>
            </a:p>
            <a:p>
              <a:endParaRPr lang="en-US" sz="3600" dirty="0">
                <a:latin typeface="Narkisim" panose="020E0502050101010101" pitchFamily="34" charset="-79"/>
                <a:cs typeface="Narkisim" panose="020E0502050101010101" pitchFamily="34" charset="-79"/>
              </a:endParaRPr>
            </a:p>
          </p:txBody>
        </p:sp>
        <p:grpSp>
          <p:nvGrpSpPr>
            <p:cNvPr id="50" name="Group 49"/>
            <p:cNvGrpSpPr/>
            <p:nvPr/>
          </p:nvGrpSpPr>
          <p:grpSpPr>
            <a:xfrm>
              <a:off x="316175" y="20777061"/>
              <a:ext cx="7188584" cy="3059561"/>
              <a:chOff x="563158" y="20234973"/>
              <a:chExt cx="7075952" cy="3059561"/>
            </a:xfrm>
          </p:grpSpPr>
          <p:grpSp>
            <p:nvGrpSpPr>
              <p:cNvPr id="31" name="Group 30"/>
              <p:cNvGrpSpPr/>
              <p:nvPr/>
            </p:nvGrpSpPr>
            <p:grpSpPr>
              <a:xfrm>
                <a:off x="563158" y="20234973"/>
                <a:ext cx="7075952" cy="3059561"/>
                <a:chOff x="860706" y="3509509"/>
                <a:chExt cx="8998766" cy="3579686"/>
              </a:xfrm>
            </p:grpSpPr>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0706" y="3509509"/>
                  <a:ext cx="4457701" cy="3579082"/>
                </a:xfrm>
                <a:prstGeom prst="rect">
                  <a:avLst/>
                </a:prstGeom>
              </p:spPr>
            </p:pic>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381180" y="3510113"/>
                  <a:ext cx="4478292" cy="3579082"/>
                </a:xfrm>
                <a:prstGeom prst="rect">
                  <a:avLst/>
                </a:prstGeom>
              </p:spPr>
            </p:pic>
          </p:grpSp>
          <p:sp>
            <p:nvSpPr>
              <p:cNvPr id="38" name="TextBox 37"/>
              <p:cNvSpPr txBox="1"/>
              <p:nvPr/>
            </p:nvSpPr>
            <p:spPr>
              <a:xfrm>
                <a:off x="1984019" y="22438589"/>
                <a:ext cx="1752600" cy="584775"/>
              </a:xfrm>
              <a:prstGeom prst="rect">
                <a:avLst/>
              </a:prstGeom>
              <a:solidFill>
                <a:schemeClr val="bg1"/>
              </a:solidFill>
            </p:spPr>
            <p:txBody>
              <a:bodyPr wrap="square" rtlCol="0">
                <a:spAutoFit/>
              </a:bodyPr>
              <a:lstStyle/>
              <a:p>
                <a:pPr algn="ctr"/>
                <a:r>
                  <a:rPr lang="en-US" sz="3200" dirty="0">
                    <a:solidFill>
                      <a:srgbClr val="FF0000"/>
                    </a:solidFill>
                  </a:rPr>
                  <a:t>LODC</a:t>
                </a:r>
              </a:p>
            </p:txBody>
          </p:sp>
          <p:sp>
            <p:nvSpPr>
              <p:cNvPr id="39" name="TextBox 38"/>
              <p:cNvSpPr txBox="1"/>
              <p:nvPr/>
            </p:nvSpPr>
            <p:spPr>
              <a:xfrm>
                <a:off x="5632981" y="22438588"/>
                <a:ext cx="1752600" cy="584775"/>
              </a:xfrm>
              <a:prstGeom prst="rect">
                <a:avLst/>
              </a:prstGeom>
              <a:solidFill>
                <a:schemeClr val="bg1"/>
              </a:solidFill>
            </p:spPr>
            <p:txBody>
              <a:bodyPr wrap="square" rtlCol="0">
                <a:spAutoFit/>
              </a:bodyPr>
              <a:lstStyle/>
              <a:p>
                <a:pPr algn="ctr"/>
                <a:r>
                  <a:rPr lang="en-US" sz="3200" dirty="0">
                    <a:solidFill>
                      <a:srgbClr val="0033CC"/>
                    </a:solidFill>
                  </a:rPr>
                  <a:t>HIII-10C</a:t>
                </a:r>
              </a:p>
            </p:txBody>
          </p:sp>
          <p:sp>
            <p:nvSpPr>
              <p:cNvPr id="43" name="Freeform 42"/>
              <p:cNvSpPr/>
              <p:nvPr/>
            </p:nvSpPr>
            <p:spPr bwMode="auto">
              <a:xfrm>
                <a:off x="1461216" y="21259422"/>
                <a:ext cx="536649" cy="819150"/>
              </a:xfrm>
              <a:custGeom>
                <a:avLst/>
                <a:gdLst>
                  <a:gd name="connsiteX0" fmla="*/ 269949 w 536649"/>
                  <a:gd name="connsiteY0" fmla="*/ 819150 h 819150"/>
                  <a:gd name="connsiteX1" fmla="*/ 241374 w 536649"/>
                  <a:gd name="connsiteY1" fmla="*/ 771525 h 819150"/>
                  <a:gd name="connsiteX2" fmla="*/ 212799 w 536649"/>
                  <a:gd name="connsiteY2" fmla="*/ 742950 h 819150"/>
                  <a:gd name="connsiteX3" fmla="*/ 174699 w 536649"/>
                  <a:gd name="connsiteY3" fmla="*/ 695325 h 819150"/>
                  <a:gd name="connsiteX4" fmla="*/ 165174 w 536649"/>
                  <a:gd name="connsiteY4" fmla="*/ 666750 h 819150"/>
                  <a:gd name="connsiteX5" fmla="*/ 136599 w 536649"/>
                  <a:gd name="connsiteY5" fmla="*/ 657225 h 819150"/>
                  <a:gd name="connsiteX6" fmla="*/ 98499 w 536649"/>
                  <a:gd name="connsiteY6" fmla="*/ 571500 h 819150"/>
                  <a:gd name="connsiteX7" fmla="*/ 69924 w 536649"/>
                  <a:gd name="connsiteY7" fmla="*/ 552450 h 819150"/>
                  <a:gd name="connsiteX8" fmla="*/ 60399 w 536649"/>
                  <a:gd name="connsiteY8" fmla="*/ 514350 h 819150"/>
                  <a:gd name="connsiteX9" fmla="*/ 50874 w 536649"/>
                  <a:gd name="connsiteY9" fmla="*/ 466725 h 819150"/>
                  <a:gd name="connsiteX10" fmla="*/ 41349 w 536649"/>
                  <a:gd name="connsiteY10" fmla="*/ 438150 h 819150"/>
                  <a:gd name="connsiteX11" fmla="*/ 31824 w 536649"/>
                  <a:gd name="connsiteY11" fmla="*/ 400050 h 819150"/>
                  <a:gd name="connsiteX12" fmla="*/ 12774 w 536649"/>
                  <a:gd name="connsiteY12" fmla="*/ 342900 h 819150"/>
                  <a:gd name="connsiteX13" fmla="*/ 3249 w 536649"/>
                  <a:gd name="connsiteY13" fmla="*/ 314325 h 819150"/>
                  <a:gd name="connsiteX14" fmla="*/ 31824 w 536649"/>
                  <a:gd name="connsiteY14" fmla="*/ 114300 h 819150"/>
                  <a:gd name="connsiteX15" fmla="*/ 60399 w 536649"/>
                  <a:gd name="connsiteY15" fmla="*/ 95250 h 819150"/>
                  <a:gd name="connsiteX16" fmla="*/ 108024 w 536649"/>
                  <a:gd name="connsiteY16" fmla="*/ 38100 h 819150"/>
                  <a:gd name="connsiteX17" fmla="*/ 136599 w 536649"/>
                  <a:gd name="connsiteY17" fmla="*/ 28575 h 819150"/>
                  <a:gd name="connsiteX18" fmla="*/ 193749 w 536649"/>
                  <a:gd name="connsiteY18" fmla="*/ 0 h 819150"/>
                  <a:gd name="connsiteX19" fmla="*/ 403299 w 536649"/>
                  <a:gd name="connsiteY19" fmla="*/ 9525 h 819150"/>
                  <a:gd name="connsiteX20" fmla="*/ 460449 w 536649"/>
                  <a:gd name="connsiteY20" fmla="*/ 28575 h 819150"/>
                  <a:gd name="connsiteX21" fmla="*/ 489024 w 536649"/>
                  <a:gd name="connsiteY21" fmla="*/ 38100 h 819150"/>
                  <a:gd name="connsiteX22" fmla="*/ 517599 w 536649"/>
                  <a:gd name="connsiteY22" fmla="*/ 47625 h 819150"/>
                  <a:gd name="connsiteX23" fmla="*/ 536649 w 536649"/>
                  <a:gd name="connsiteY23" fmla="*/ 57150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6649" h="819150">
                    <a:moveTo>
                      <a:pt x="269949" y="819150"/>
                    </a:moveTo>
                    <a:cubicBezTo>
                      <a:pt x="260424" y="803275"/>
                      <a:pt x="252482" y="786336"/>
                      <a:pt x="241374" y="771525"/>
                    </a:cubicBezTo>
                    <a:cubicBezTo>
                      <a:pt x="233292" y="760749"/>
                      <a:pt x="220271" y="754158"/>
                      <a:pt x="212799" y="742950"/>
                    </a:cubicBezTo>
                    <a:cubicBezTo>
                      <a:pt x="175993" y="687741"/>
                      <a:pt x="238606" y="737930"/>
                      <a:pt x="174699" y="695325"/>
                    </a:cubicBezTo>
                    <a:cubicBezTo>
                      <a:pt x="171524" y="685800"/>
                      <a:pt x="172274" y="673850"/>
                      <a:pt x="165174" y="666750"/>
                    </a:cubicBezTo>
                    <a:cubicBezTo>
                      <a:pt x="158074" y="659650"/>
                      <a:pt x="142435" y="665395"/>
                      <a:pt x="136599" y="657225"/>
                    </a:cubicBezTo>
                    <a:cubicBezTo>
                      <a:pt x="89442" y="591205"/>
                      <a:pt x="142648" y="615649"/>
                      <a:pt x="98499" y="571500"/>
                    </a:cubicBezTo>
                    <a:cubicBezTo>
                      <a:pt x="90404" y="563405"/>
                      <a:pt x="79449" y="558800"/>
                      <a:pt x="69924" y="552450"/>
                    </a:cubicBezTo>
                    <a:cubicBezTo>
                      <a:pt x="66749" y="539750"/>
                      <a:pt x="63239" y="527129"/>
                      <a:pt x="60399" y="514350"/>
                    </a:cubicBezTo>
                    <a:cubicBezTo>
                      <a:pt x="56887" y="498546"/>
                      <a:pt x="54801" y="482431"/>
                      <a:pt x="50874" y="466725"/>
                    </a:cubicBezTo>
                    <a:cubicBezTo>
                      <a:pt x="48439" y="456985"/>
                      <a:pt x="44107" y="447804"/>
                      <a:pt x="41349" y="438150"/>
                    </a:cubicBezTo>
                    <a:cubicBezTo>
                      <a:pt x="37753" y="425563"/>
                      <a:pt x="35586" y="412589"/>
                      <a:pt x="31824" y="400050"/>
                    </a:cubicBezTo>
                    <a:cubicBezTo>
                      <a:pt x="26054" y="380816"/>
                      <a:pt x="19124" y="361950"/>
                      <a:pt x="12774" y="342900"/>
                    </a:cubicBezTo>
                    <a:lnTo>
                      <a:pt x="3249" y="314325"/>
                    </a:lnTo>
                    <a:cubicBezTo>
                      <a:pt x="5938" y="265916"/>
                      <a:pt x="-17482" y="163606"/>
                      <a:pt x="31824" y="114300"/>
                    </a:cubicBezTo>
                    <a:cubicBezTo>
                      <a:pt x="39919" y="106205"/>
                      <a:pt x="50874" y="101600"/>
                      <a:pt x="60399" y="95250"/>
                    </a:cubicBezTo>
                    <a:cubicBezTo>
                      <a:pt x="74456" y="74165"/>
                      <a:pt x="86022" y="52768"/>
                      <a:pt x="108024" y="38100"/>
                    </a:cubicBezTo>
                    <a:cubicBezTo>
                      <a:pt x="116378" y="32531"/>
                      <a:pt x="127619" y="33065"/>
                      <a:pt x="136599" y="28575"/>
                    </a:cubicBezTo>
                    <a:cubicBezTo>
                      <a:pt x="210457" y="-8354"/>
                      <a:pt x="121925" y="23941"/>
                      <a:pt x="193749" y="0"/>
                    </a:cubicBezTo>
                    <a:cubicBezTo>
                      <a:pt x="263599" y="3175"/>
                      <a:pt x="333775" y="2076"/>
                      <a:pt x="403299" y="9525"/>
                    </a:cubicBezTo>
                    <a:cubicBezTo>
                      <a:pt x="423265" y="11664"/>
                      <a:pt x="441399" y="22225"/>
                      <a:pt x="460449" y="28575"/>
                    </a:cubicBezTo>
                    <a:lnTo>
                      <a:pt x="489024" y="38100"/>
                    </a:lnTo>
                    <a:cubicBezTo>
                      <a:pt x="498549" y="41275"/>
                      <a:pt x="508619" y="43135"/>
                      <a:pt x="517599" y="47625"/>
                    </a:cubicBezTo>
                    <a:lnTo>
                      <a:pt x="536649" y="57150"/>
                    </a:lnTo>
                  </a:path>
                </a:pathLst>
              </a:custGeom>
              <a:noFill/>
              <a:ln w="57150" cap="flat" cmpd="sng" algn="ctr">
                <a:solidFill>
                  <a:srgbClr val="FFFF0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3657600" rtl="0" eaLnBrk="1" fontAlgn="base" latinLnBrk="0" hangingPunct="1">
                  <a:lnSpc>
                    <a:spcPct val="100000"/>
                  </a:lnSpc>
                  <a:spcBef>
                    <a:spcPct val="0"/>
                  </a:spcBef>
                  <a:spcAft>
                    <a:spcPct val="0"/>
                  </a:spcAft>
                  <a:buClrTx/>
                  <a:buSzTx/>
                  <a:buFontTx/>
                  <a:buNone/>
                  <a:tabLst/>
                </a:pPr>
                <a:endParaRPr kumimoji="0" lang="en-US" sz="7200" b="1" i="0" u="none" strike="noStrike" cap="none" normalizeH="0" baseline="0">
                  <a:ln>
                    <a:noFill/>
                  </a:ln>
                  <a:solidFill>
                    <a:schemeClr val="tx1"/>
                  </a:solidFill>
                  <a:effectLst/>
                  <a:latin typeface="Arial" charset="0"/>
                </a:endParaRPr>
              </a:p>
            </p:txBody>
          </p:sp>
          <p:cxnSp>
            <p:nvCxnSpPr>
              <p:cNvPr id="45" name="Straight Connector 44"/>
              <p:cNvCxnSpPr/>
              <p:nvPr/>
            </p:nvCxnSpPr>
            <p:spPr bwMode="auto">
              <a:xfrm flipH="1" flipV="1">
                <a:off x="5165097" y="21242734"/>
                <a:ext cx="304800" cy="819150"/>
              </a:xfrm>
              <a:prstGeom prst="line">
                <a:avLst/>
              </a:prstGeom>
              <a:solidFill>
                <a:schemeClr val="accent1"/>
              </a:solidFill>
              <a:ln w="57150" cap="flat" cmpd="sng" algn="ctr">
                <a:solidFill>
                  <a:srgbClr val="FFFF0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Straight Connector 45"/>
              <p:cNvCxnSpPr/>
              <p:nvPr/>
            </p:nvCxnSpPr>
            <p:spPr bwMode="auto">
              <a:xfrm flipH="1">
                <a:off x="5191844" y="21117244"/>
                <a:ext cx="390827" cy="212638"/>
              </a:xfrm>
              <a:prstGeom prst="line">
                <a:avLst/>
              </a:prstGeom>
              <a:solidFill>
                <a:schemeClr val="accent1"/>
              </a:solidFill>
              <a:ln w="57150" cap="flat" cmpd="sng" algn="ctr">
                <a:solidFill>
                  <a:srgbClr val="FFFF0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70" name="Group 69"/>
          <p:cNvGrpSpPr/>
          <p:nvPr/>
        </p:nvGrpSpPr>
        <p:grpSpPr>
          <a:xfrm>
            <a:off x="345224" y="19040921"/>
            <a:ext cx="7372150" cy="7786747"/>
            <a:chOff x="230540" y="25032389"/>
            <a:chExt cx="7372150" cy="7786747"/>
          </a:xfrm>
        </p:grpSpPr>
        <p:sp>
          <p:nvSpPr>
            <p:cNvPr id="22" name="TextBox 21"/>
            <p:cNvSpPr txBox="1"/>
            <p:nvPr/>
          </p:nvSpPr>
          <p:spPr>
            <a:xfrm>
              <a:off x="230540" y="25032389"/>
              <a:ext cx="7372150" cy="7786747"/>
            </a:xfrm>
            <a:prstGeom prst="rect">
              <a:avLst/>
            </a:prstGeom>
            <a:solidFill>
              <a:schemeClr val="bg1"/>
            </a:solid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sz="3200" dirty="0">
                  <a:latin typeface="Times New Roman" panose="02020603050405020304" pitchFamily="18" charset="0"/>
                  <a:cs typeface="Times New Roman" panose="02020603050405020304" pitchFamily="18" charset="0"/>
                </a:rPr>
                <a:t>The LODC shoulder, spine, and ribcage are assembled according to human anatomy, resulting in realistic shoulder belt engagement and load distribution within the upper thorax, in both frontal and oblique crash scenarios.  We are evaluating alternative chest deflection measurement systems to more accurately monitor thoracic injury risk:</a:t>
              </a:r>
            </a:p>
            <a:p>
              <a:endParaRPr lang="en-US" sz="3200" dirty="0">
                <a:latin typeface="Times New Roman" panose="02020603050405020304" pitchFamily="18" charset="0"/>
                <a:cs typeface="Times New Roman" panose="02020603050405020304" pitchFamily="18" charset="0"/>
              </a:endParaRPr>
            </a:p>
            <a:p>
              <a:endParaRPr lang="en-US" sz="3600" dirty="0">
                <a:latin typeface="Narkisim" panose="020E0502050101010101" pitchFamily="34" charset="-79"/>
                <a:cs typeface="Narkisim" panose="020E0502050101010101" pitchFamily="34" charset="-79"/>
              </a:endParaRPr>
            </a:p>
            <a:p>
              <a:endParaRPr lang="en-US" sz="3600" dirty="0">
                <a:latin typeface="Narkisim" panose="020E0502050101010101" pitchFamily="34" charset="-79"/>
                <a:cs typeface="Narkisim" panose="020E0502050101010101" pitchFamily="34" charset="-79"/>
              </a:endParaRPr>
            </a:p>
            <a:p>
              <a:endParaRPr lang="en-US" sz="3600" dirty="0">
                <a:latin typeface="Narkisim" panose="020E0502050101010101" pitchFamily="34" charset="-79"/>
                <a:cs typeface="Narkisim" panose="020E0502050101010101" pitchFamily="34" charset="-79"/>
              </a:endParaRPr>
            </a:p>
            <a:p>
              <a:endParaRPr lang="en-US" sz="3600" dirty="0">
                <a:latin typeface="Narkisim" panose="020E0502050101010101" pitchFamily="34" charset="-79"/>
                <a:cs typeface="Narkisim" panose="020E0502050101010101" pitchFamily="34" charset="-79"/>
              </a:endParaRPr>
            </a:p>
            <a:p>
              <a:endParaRPr lang="en-US" sz="3600" dirty="0">
                <a:latin typeface="Narkisim" panose="020E0502050101010101" pitchFamily="34" charset="-79"/>
                <a:cs typeface="Narkisim" panose="020E0502050101010101" pitchFamily="34" charset="-79"/>
              </a:endParaRPr>
            </a:p>
          </p:txBody>
        </p:sp>
        <p:pic>
          <p:nvPicPr>
            <p:cNvPr id="56" name="Picture 55"/>
            <p:cNvPicPr>
              <a:picLocks noChangeAspect="1"/>
            </p:cNvPicPr>
            <p:nvPr/>
          </p:nvPicPr>
          <p:blipFill>
            <a:blip r:embed="rId7"/>
            <a:stretch>
              <a:fillRect/>
            </a:stretch>
          </p:blipFill>
          <p:spPr>
            <a:xfrm>
              <a:off x="733179" y="29689800"/>
              <a:ext cx="3698362" cy="2766172"/>
            </a:xfrm>
            <a:prstGeom prst="rect">
              <a:avLst/>
            </a:prstGeom>
          </p:spPr>
        </p:pic>
      </p:grpSp>
      <p:grpSp>
        <p:nvGrpSpPr>
          <p:cNvPr id="67" name="Group 66"/>
          <p:cNvGrpSpPr/>
          <p:nvPr/>
        </p:nvGrpSpPr>
        <p:grpSpPr>
          <a:xfrm>
            <a:off x="18724081" y="17575441"/>
            <a:ext cx="8481756" cy="14373165"/>
            <a:chOff x="18721644" y="17697323"/>
            <a:chExt cx="8481756" cy="15056012"/>
          </a:xfrm>
        </p:grpSpPr>
        <p:sp>
          <p:nvSpPr>
            <p:cNvPr id="25" name="TextBox 24"/>
            <p:cNvSpPr txBox="1"/>
            <p:nvPr/>
          </p:nvSpPr>
          <p:spPr>
            <a:xfrm>
              <a:off x="18721644" y="17697323"/>
              <a:ext cx="8481756" cy="15056012"/>
            </a:xfrm>
            <a:prstGeom prst="rect">
              <a:avLst/>
            </a:prstGeom>
            <a:solidFill>
              <a:schemeClr val="bg1"/>
            </a:solid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sz="3200" dirty="0">
                  <a:latin typeface="Times New Roman" panose="02020603050405020304" pitchFamily="18" charset="0"/>
                  <a:cs typeface="Times New Roman" panose="02020603050405020304" pitchFamily="18" charset="0"/>
                </a:rPr>
                <a:t>Abdomen injuries due to lap belt penetration, a situation known as “submarining”, are common for children transitioning from a child restraint system (CRS) or belt-positioning booster (BPB) seat into a vehicle restraint.  The Hybrid III 10 year old abdomen is less biofidelic and doesn’t contain any instrumentation to measure injury risk.  The LODC abdomen is tuned to match pediatric response and also equipped with pressure sensors that measure the risk of injury:</a:t>
              </a:r>
            </a:p>
            <a:p>
              <a:endParaRPr lang="en-US" sz="3200" dirty="0">
                <a:latin typeface="Times New Roman" panose="02020603050405020304" pitchFamily="18" charset="0"/>
                <a:cs typeface="Times New Roman" panose="02020603050405020304" pitchFamily="18" charset="0"/>
              </a:endParaRPr>
            </a:p>
            <a:p>
              <a:endParaRPr lang="en-US" sz="8000" dirty="0">
                <a:latin typeface="Narkisim" panose="020E0502050101010101" pitchFamily="34" charset="-79"/>
                <a:cs typeface="Narkisim" panose="020E0502050101010101" pitchFamily="34" charset="-79"/>
              </a:endParaRPr>
            </a:p>
            <a:p>
              <a:endParaRPr lang="en-US" sz="3600" dirty="0">
                <a:latin typeface="Narkisim" panose="020E0502050101010101" pitchFamily="34" charset="-79"/>
                <a:cs typeface="Narkisim" panose="020E0502050101010101" pitchFamily="34" charset="-79"/>
              </a:endParaRPr>
            </a:p>
            <a:p>
              <a:endParaRPr lang="en-US" sz="3600" dirty="0">
                <a:latin typeface="Narkisim" panose="020E0502050101010101" pitchFamily="34" charset="-79"/>
                <a:cs typeface="Narkisim" panose="020E0502050101010101" pitchFamily="34" charset="-79"/>
              </a:endParaRPr>
            </a:p>
            <a:p>
              <a:endParaRPr lang="en-US" sz="3600" dirty="0">
                <a:latin typeface="Narkisim" panose="020E0502050101010101" pitchFamily="34" charset="-79"/>
                <a:cs typeface="Narkisim" panose="020E0502050101010101" pitchFamily="34" charset="-79"/>
              </a:endParaRPr>
            </a:p>
            <a:p>
              <a:endParaRPr lang="en-US" sz="3600" dirty="0">
                <a:latin typeface="Narkisim" panose="020E0502050101010101" pitchFamily="34" charset="-79"/>
                <a:cs typeface="Narkisim" panose="020E0502050101010101" pitchFamily="34" charset="-79"/>
              </a:endParaRPr>
            </a:p>
            <a:p>
              <a:endParaRPr lang="en-US" sz="3600" dirty="0">
                <a:latin typeface="Narkisim" panose="020E0502050101010101" pitchFamily="34" charset="-79"/>
                <a:cs typeface="Narkisim" panose="020E0502050101010101" pitchFamily="34" charset="-79"/>
              </a:endParaRPr>
            </a:p>
            <a:p>
              <a:endParaRPr lang="en-US" sz="3600" dirty="0">
                <a:latin typeface="Narkisim" panose="020E0502050101010101" pitchFamily="34" charset="-79"/>
                <a:cs typeface="Narkisim" panose="020E0502050101010101" pitchFamily="34" charset="-79"/>
              </a:endParaRPr>
            </a:p>
            <a:p>
              <a:endParaRPr lang="en-US" sz="3600" dirty="0">
                <a:latin typeface="Narkisim" panose="020E0502050101010101" pitchFamily="34" charset="-79"/>
                <a:cs typeface="Narkisim" panose="020E0502050101010101" pitchFamily="34" charset="-79"/>
              </a:endParaRPr>
            </a:p>
            <a:p>
              <a:endParaRPr lang="en-US" sz="3600" dirty="0">
                <a:latin typeface="Narkisim" panose="020E0502050101010101" pitchFamily="34" charset="-79"/>
                <a:cs typeface="Narkisim" panose="020E0502050101010101" pitchFamily="34" charset="-79"/>
              </a:endParaRPr>
            </a:p>
            <a:p>
              <a:endParaRPr lang="en-US" sz="3600" dirty="0">
                <a:latin typeface="Narkisim" panose="020E0502050101010101" pitchFamily="34" charset="-79"/>
                <a:cs typeface="Narkisim" panose="020E0502050101010101" pitchFamily="34" charset="-79"/>
              </a:endParaRPr>
            </a:p>
            <a:p>
              <a:endParaRPr lang="en-US" sz="3600" dirty="0">
                <a:latin typeface="Narkisim" panose="020E0502050101010101" pitchFamily="34" charset="-79"/>
                <a:cs typeface="Narkisim" panose="020E0502050101010101" pitchFamily="34" charset="-79"/>
              </a:endParaRPr>
            </a:p>
            <a:p>
              <a:endParaRPr lang="en-US" sz="3600" dirty="0">
                <a:latin typeface="Narkisim" panose="020E0502050101010101" pitchFamily="34" charset="-79"/>
                <a:cs typeface="Narkisim" panose="020E0502050101010101" pitchFamily="34" charset="-79"/>
              </a:endParaRPr>
            </a:p>
            <a:p>
              <a:endParaRPr lang="en-US" sz="3600" dirty="0">
                <a:latin typeface="Narkisim" panose="020E0502050101010101" pitchFamily="34" charset="-79"/>
                <a:cs typeface="Narkisim" panose="020E0502050101010101" pitchFamily="34" charset="-79"/>
              </a:endParaRPr>
            </a:p>
          </p:txBody>
        </p:sp>
        <p:grpSp>
          <p:nvGrpSpPr>
            <p:cNvPr id="66" name="Group 65"/>
            <p:cNvGrpSpPr/>
            <p:nvPr/>
          </p:nvGrpSpPr>
          <p:grpSpPr>
            <a:xfrm>
              <a:off x="18727406" y="27185263"/>
              <a:ext cx="8470231" cy="4979209"/>
              <a:chOff x="18727406" y="27185263"/>
              <a:chExt cx="8470231" cy="4979209"/>
            </a:xfrm>
          </p:grpSpPr>
          <p:pic>
            <p:nvPicPr>
              <p:cNvPr id="60" name="Picture 59"/>
              <p:cNvPicPr>
                <a:picLocks noChangeAspect="1"/>
              </p:cNvPicPr>
              <p:nvPr/>
            </p:nvPicPr>
            <p:blipFill>
              <a:blip r:embed="rId8"/>
              <a:stretch>
                <a:fillRect/>
              </a:stretch>
            </p:blipFill>
            <p:spPr>
              <a:xfrm>
                <a:off x="18727406" y="27195575"/>
                <a:ext cx="8470231" cy="4968897"/>
              </a:xfrm>
              <a:prstGeom prst="rect">
                <a:avLst/>
              </a:prstGeom>
            </p:spPr>
          </p:pic>
          <p:cxnSp>
            <p:nvCxnSpPr>
              <p:cNvPr id="62" name="Straight Connector 61"/>
              <p:cNvCxnSpPr/>
              <p:nvPr/>
            </p:nvCxnSpPr>
            <p:spPr bwMode="auto">
              <a:xfrm>
                <a:off x="19272844" y="30058005"/>
                <a:ext cx="7772400" cy="0"/>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3" name="TextBox 62"/>
              <p:cNvSpPr txBox="1"/>
              <p:nvPr/>
            </p:nvSpPr>
            <p:spPr>
              <a:xfrm>
                <a:off x="21596944" y="28441688"/>
                <a:ext cx="3124200" cy="584775"/>
              </a:xfrm>
              <a:prstGeom prst="rect">
                <a:avLst/>
              </a:prstGeom>
              <a:noFill/>
            </p:spPr>
            <p:txBody>
              <a:bodyPr wrap="square" rtlCol="0">
                <a:spAutoFit/>
              </a:bodyPr>
              <a:lstStyle/>
              <a:p>
                <a:r>
                  <a:rPr lang="en-US" sz="1600" dirty="0"/>
                  <a:t>Submarining was observed (high risk of abdominal injury)</a:t>
                </a:r>
              </a:p>
            </p:txBody>
          </p:sp>
          <p:sp>
            <p:nvSpPr>
              <p:cNvPr id="64" name="TextBox 63"/>
              <p:cNvSpPr txBox="1"/>
              <p:nvPr/>
            </p:nvSpPr>
            <p:spPr>
              <a:xfrm>
                <a:off x="19958644" y="30110539"/>
                <a:ext cx="3276600" cy="338554"/>
              </a:xfrm>
              <a:prstGeom prst="rect">
                <a:avLst/>
              </a:prstGeom>
              <a:noFill/>
            </p:spPr>
            <p:txBody>
              <a:bodyPr wrap="square" rtlCol="0">
                <a:spAutoFit/>
              </a:bodyPr>
              <a:lstStyle/>
              <a:p>
                <a:r>
                  <a:rPr lang="en-US" sz="1600" dirty="0"/>
                  <a:t>No submarining was observed</a:t>
                </a:r>
              </a:p>
            </p:txBody>
          </p:sp>
          <p:sp>
            <p:nvSpPr>
              <p:cNvPr id="65" name="TextBox 64"/>
              <p:cNvSpPr txBox="1"/>
              <p:nvPr/>
            </p:nvSpPr>
            <p:spPr>
              <a:xfrm>
                <a:off x="20333453" y="27185263"/>
                <a:ext cx="5651182" cy="548077"/>
              </a:xfrm>
              <a:prstGeom prst="rect">
                <a:avLst/>
              </a:prstGeom>
              <a:solidFill>
                <a:schemeClr val="bg1"/>
              </a:solidFill>
            </p:spPr>
            <p:txBody>
              <a:bodyPr wrap="square" rtlCol="0">
                <a:spAutoFit/>
              </a:bodyPr>
              <a:lstStyle/>
              <a:p>
                <a:pPr algn="ctr"/>
                <a:r>
                  <a:rPr lang="en-US" sz="2800" dirty="0"/>
                  <a:t>LODC Abdomen Pressure (kPa)</a:t>
                </a:r>
              </a:p>
            </p:txBody>
          </p:sp>
        </p:grpSp>
      </p:grpSp>
      <p:grpSp>
        <p:nvGrpSpPr>
          <p:cNvPr id="69" name="Group 68"/>
          <p:cNvGrpSpPr/>
          <p:nvPr/>
        </p:nvGrpSpPr>
        <p:grpSpPr>
          <a:xfrm>
            <a:off x="327497" y="27129644"/>
            <a:ext cx="7372150" cy="4616648"/>
            <a:chOff x="230540" y="11239764"/>
            <a:chExt cx="7372150" cy="4616648"/>
          </a:xfrm>
        </p:grpSpPr>
        <p:sp>
          <p:nvSpPr>
            <p:cNvPr id="10" name="TextBox 9"/>
            <p:cNvSpPr txBox="1"/>
            <p:nvPr/>
          </p:nvSpPr>
          <p:spPr>
            <a:xfrm>
              <a:off x="230540" y="11239764"/>
              <a:ext cx="7372150" cy="4616648"/>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olSlant"/>
            </a:sp3d>
          </p:spPr>
          <p:txBody>
            <a:bodyPr wrap="square" rtlCol="0">
              <a:spAutoFit/>
            </a:bodyPr>
            <a:lstStyle/>
            <a:p>
              <a:r>
                <a:rPr lang="en-US" sz="3200" dirty="0">
                  <a:latin typeface="Times New Roman" panose="02020603050405020304" pitchFamily="18" charset="0"/>
                  <a:cs typeface="Times New Roman" panose="02020603050405020304" pitchFamily="18" charset="0"/>
                </a:rPr>
                <a:t>The LODC is soft and flexible enough to be biofidelic while still exhibiting excellent repeatability and durability:</a:t>
              </a:r>
            </a:p>
            <a:p>
              <a:endParaRPr lang="en-US" sz="3600" dirty="0">
                <a:latin typeface="Narkisim" panose="020E0502050101010101" pitchFamily="34" charset="-79"/>
                <a:cs typeface="Narkisim" panose="020E0502050101010101" pitchFamily="34" charset="-79"/>
              </a:endParaRPr>
            </a:p>
            <a:p>
              <a:endParaRPr lang="en-US" sz="5400" dirty="0">
                <a:latin typeface="Narkisim" panose="020E0502050101010101" pitchFamily="34" charset="-79"/>
                <a:cs typeface="Narkisim" panose="020E0502050101010101" pitchFamily="34" charset="-79"/>
              </a:endParaRPr>
            </a:p>
            <a:p>
              <a:endParaRPr lang="en-US" sz="3600" dirty="0">
                <a:latin typeface="Narkisim" panose="020E0502050101010101" pitchFamily="34" charset="-79"/>
                <a:cs typeface="Narkisim" panose="020E0502050101010101" pitchFamily="34" charset="-79"/>
              </a:endParaRPr>
            </a:p>
            <a:p>
              <a:endParaRPr lang="en-US" sz="3600" dirty="0">
                <a:latin typeface="Narkisim" panose="020E0502050101010101" pitchFamily="34" charset="-79"/>
                <a:cs typeface="Narkisim" panose="020E0502050101010101" pitchFamily="34" charset="-79"/>
              </a:endParaRPr>
            </a:p>
            <a:p>
              <a:endParaRPr lang="en-US" sz="3600" dirty="0">
                <a:latin typeface="Narkisim" panose="020E0502050101010101" pitchFamily="34" charset="-79"/>
                <a:cs typeface="Narkisim" panose="020E0502050101010101" pitchFamily="34" charset="-79"/>
              </a:endParaRPr>
            </a:p>
          </p:txBody>
        </p:sp>
        <p:pic>
          <p:nvPicPr>
            <p:cNvPr id="68" name="Picture 67"/>
            <p:cNvPicPr>
              <a:picLocks noChangeAspect="1"/>
            </p:cNvPicPr>
            <p:nvPr/>
          </p:nvPicPr>
          <p:blipFill rotWithShape="1">
            <a:blip r:embed="rId9" cstate="print">
              <a:extLst>
                <a:ext uri="{28A0092B-C50C-407E-A947-70E740481C1C}">
                  <a14:useLocalDpi xmlns:a14="http://schemas.microsoft.com/office/drawing/2010/main" val="0"/>
                </a:ext>
              </a:extLst>
            </a:blip>
            <a:srcRect l="16315" t="18168" r="23684"/>
            <a:stretch/>
          </p:blipFill>
          <p:spPr>
            <a:xfrm>
              <a:off x="546320" y="12903286"/>
              <a:ext cx="2656064" cy="2716876"/>
            </a:xfrm>
            <a:prstGeom prst="rect">
              <a:avLst/>
            </a:prstGeom>
          </p:spPr>
        </p:pic>
      </p:grpSp>
      <p:pic>
        <p:nvPicPr>
          <p:cNvPr id="74" name="Picture 7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066731" y="23549194"/>
            <a:ext cx="3786675" cy="3029340"/>
          </a:xfrm>
          <a:prstGeom prst="rect">
            <a:avLst/>
          </a:prstGeom>
        </p:spPr>
      </p:pic>
      <p:pic>
        <p:nvPicPr>
          <p:cNvPr id="76" name="Picture 7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165967" y="23563970"/>
            <a:ext cx="3791786" cy="3029340"/>
          </a:xfrm>
          <a:prstGeom prst="rect">
            <a:avLst/>
          </a:prstGeom>
        </p:spPr>
      </p:pic>
      <p:sp>
        <p:nvSpPr>
          <p:cNvPr id="77" name="TextBox 76"/>
          <p:cNvSpPr txBox="1"/>
          <p:nvPr/>
        </p:nvSpPr>
        <p:spPr>
          <a:xfrm>
            <a:off x="23910253" y="25876882"/>
            <a:ext cx="2362200" cy="584775"/>
          </a:xfrm>
          <a:prstGeom prst="rect">
            <a:avLst/>
          </a:prstGeom>
          <a:solidFill>
            <a:schemeClr val="bg1"/>
          </a:solidFill>
        </p:spPr>
        <p:txBody>
          <a:bodyPr wrap="square" rtlCol="0">
            <a:spAutoFit/>
          </a:bodyPr>
          <a:lstStyle/>
          <a:p>
            <a:pPr algn="ctr"/>
            <a:r>
              <a:rPr lang="en-US" sz="1600" dirty="0"/>
              <a:t>Submarining (lap belt enters abdomen)</a:t>
            </a:r>
          </a:p>
        </p:txBody>
      </p:sp>
      <p:sp>
        <p:nvSpPr>
          <p:cNvPr id="78" name="TextBox 77"/>
          <p:cNvSpPr txBox="1"/>
          <p:nvPr/>
        </p:nvSpPr>
        <p:spPr>
          <a:xfrm>
            <a:off x="19647184" y="25907190"/>
            <a:ext cx="3048000" cy="584775"/>
          </a:xfrm>
          <a:prstGeom prst="rect">
            <a:avLst/>
          </a:prstGeom>
          <a:solidFill>
            <a:schemeClr val="bg1"/>
          </a:solidFill>
        </p:spPr>
        <p:txBody>
          <a:bodyPr wrap="square" rtlCol="0">
            <a:spAutoFit/>
          </a:bodyPr>
          <a:lstStyle/>
          <a:p>
            <a:pPr algn="ctr"/>
            <a:r>
              <a:rPr lang="en-US" sz="1600" dirty="0"/>
              <a:t>No submarining (CRS maintains lap belt on pelvis</a:t>
            </a:r>
          </a:p>
        </p:txBody>
      </p:sp>
      <p:pic>
        <p:nvPicPr>
          <p:cNvPr id="81" name="Picture 80"/>
          <p:cNvPicPr>
            <a:picLocks noChangeAspect="1"/>
          </p:cNvPicPr>
          <p:nvPr/>
        </p:nvPicPr>
        <p:blipFill>
          <a:blip r:embed="rId12">
            <a:extLst>
              <a:ext uri="{BEBA8EAE-BF5A-486C-A8C5-ECC9F3942E4B}">
                <a14:imgProps xmlns:a14="http://schemas.microsoft.com/office/drawing/2010/main">
                  <a14:imgLayer r:embed="rId13">
                    <a14:imgEffect>
                      <a14:brightnessContrast bright="-5000"/>
                    </a14:imgEffect>
                  </a14:imgLayer>
                </a14:imgProps>
              </a:ext>
              <a:ext uri="{28A0092B-C50C-407E-A947-70E740481C1C}">
                <a14:useLocalDpi xmlns:a14="http://schemas.microsoft.com/office/drawing/2010/main" val="0"/>
              </a:ext>
            </a:extLst>
          </a:blip>
          <a:stretch>
            <a:fillRect/>
          </a:stretch>
        </p:blipFill>
        <p:spPr>
          <a:xfrm>
            <a:off x="3589397" y="28745124"/>
            <a:ext cx="3805030" cy="2716876"/>
          </a:xfrm>
          <a:prstGeom prst="rect">
            <a:avLst/>
          </a:prstGeom>
        </p:spPr>
      </p:pic>
      <p:pic>
        <p:nvPicPr>
          <p:cNvPr id="82" name="Picture 81"/>
          <p:cNvPicPr>
            <a:picLocks noChangeAspect="1"/>
          </p:cNvPicPr>
          <p:nvPr/>
        </p:nvPicPr>
        <p:blipFill rotWithShape="1">
          <a:blip r:embed="rId14" cstate="print">
            <a:extLst>
              <a:ext uri="{28A0092B-C50C-407E-A947-70E740481C1C}">
                <a14:useLocalDpi xmlns:a14="http://schemas.microsoft.com/office/drawing/2010/main" val="0"/>
              </a:ext>
            </a:extLst>
          </a:blip>
          <a:srcRect l="25285" t="7349" r="26893"/>
          <a:stretch/>
        </p:blipFill>
        <p:spPr>
          <a:xfrm>
            <a:off x="11457565" y="28761912"/>
            <a:ext cx="2038615" cy="2875629"/>
          </a:xfrm>
          <a:prstGeom prst="rect">
            <a:avLst/>
          </a:prstGeom>
        </p:spPr>
      </p:pic>
      <p:pic>
        <p:nvPicPr>
          <p:cNvPr id="83" name="Picture 82"/>
          <p:cNvPicPr>
            <a:picLocks noChangeAspect="1"/>
          </p:cNvPicPr>
          <p:nvPr/>
        </p:nvPicPr>
        <p:blipFill rotWithShape="1">
          <a:blip r:embed="rId15" cstate="print">
            <a:extLst>
              <a:ext uri="{28A0092B-C50C-407E-A947-70E740481C1C}">
                <a14:useLocalDpi xmlns:a14="http://schemas.microsoft.com/office/drawing/2010/main" val="0"/>
              </a:ext>
            </a:extLst>
          </a:blip>
          <a:srcRect l="17708" r="26894" b="7328"/>
          <a:stretch/>
        </p:blipFill>
        <p:spPr>
          <a:xfrm>
            <a:off x="9089857" y="29323038"/>
            <a:ext cx="1845942" cy="2248264"/>
          </a:xfrm>
          <a:prstGeom prst="rect">
            <a:avLst/>
          </a:prstGeom>
        </p:spPr>
      </p:pic>
      <p:pic>
        <p:nvPicPr>
          <p:cNvPr id="84" name="Picture 83"/>
          <p:cNvPicPr>
            <a:picLocks noChangeAspect="1"/>
          </p:cNvPicPr>
          <p:nvPr/>
        </p:nvPicPr>
        <p:blipFill rotWithShape="1">
          <a:blip r:embed="rId16" cstate="print">
            <a:extLst>
              <a:ext uri="{28A0092B-C50C-407E-A947-70E740481C1C}">
                <a14:useLocalDpi xmlns:a14="http://schemas.microsoft.com/office/drawing/2010/main" val="0"/>
              </a:ext>
            </a:extLst>
          </a:blip>
          <a:srcRect l="8986" t="10370" r="42708"/>
          <a:stretch/>
        </p:blipFill>
        <p:spPr>
          <a:xfrm>
            <a:off x="13605946" y="28830032"/>
            <a:ext cx="2006894" cy="2737323"/>
          </a:xfrm>
          <a:prstGeom prst="rect">
            <a:avLst/>
          </a:prstGeom>
        </p:spPr>
      </p:pic>
      <p:pic>
        <p:nvPicPr>
          <p:cNvPr id="85" name="Picture 84"/>
          <p:cNvPicPr>
            <a:picLocks noChangeAspect="1"/>
          </p:cNvPicPr>
          <p:nvPr/>
        </p:nvPicPr>
        <p:blipFill rotWithShape="1">
          <a:blip r:embed="rId17" cstate="print">
            <a:extLst>
              <a:ext uri="{28A0092B-C50C-407E-A947-70E740481C1C}">
                <a14:useLocalDpi xmlns:a14="http://schemas.microsoft.com/office/drawing/2010/main" val="0"/>
              </a:ext>
            </a:extLst>
          </a:blip>
          <a:srcRect l="12847" t="7279" r="34280"/>
          <a:stretch/>
        </p:blipFill>
        <p:spPr>
          <a:xfrm>
            <a:off x="15863889" y="28850479"/>
            <a:ext cx="2152692" cy="2775030"/>
          </a:xfrm>
          <a:prstGeom prst="rect">
            <a:avLst/>
          </a:prstGeom>
        </p:spPr>
      </p:pic>
      <p:pic>
        <p:nvPicPr>
          <p:cNvPr id="6" name="Picture 5">
            <a:extLst>
              <a:ext uri="{FF2B5EF4-FFF2-40B4-BE49-F238E27FC236}">
                <a16:creationId xmlns:a16="http://schemas.microsoft.com/office/drawing/2014/main" id="{C3F10588-B71B-4294-85F7-6D0AE76AB6C5}"/>
              </a:ext>
            </a:extLst>
          </p:cNvPr>
          <p:cNvPicPr>
            <a:picLocks noChangeAspect="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20436" y="23370620"/>
            <a:ext cx="2313015" cy="3474732"/>
          </a:xfrm>
          <a:prstGeom prst="rect">
            <a:avLst/>
          </a:prstGeom>
        </p:spPr>
      </p:pic>
      <p:sp>
        <p:nvSpPr>
          <p:cNvPr id="44" name="Rectangle 43">
            <a:extLst>
              <a:ext uri="{FF2B5EF4-FFF2-40B4-BE49-F238E27FC236}">
                <a16:creationId xmlns:a16="http://schemas.microsoft.com/office/drawing/2014/main" id="{4CDD06BE-33E2-42B6-B2FE-6198BAE52FF3}"/>
              </a:ext>
            </a:extLst>
          </p:cNvPr>
          <p:cNvSpPr/>
          <p:nvPr/>
        </p:nvSpPr>
        <p:spPr>
          <a:xfrm>
            <a:off x="34002" y="32079742"/>
            <a:ext cx="27363996" cy="523220"/>
          </a:xfrm>
          <a:prstGeom prst="rect">
            <a:avLst/>
          </a:prstGeom>
          <a:solidFill>
            <a:schemeClr val="bg1"/>
          </a:solidFill>
        </p:spPr>
        <p:txBody>
          <a:bodyPr wrap="square">
            <a:spAutoFit/>
          </a:bodyPr>
          <a:lstStyle/>
          <a:p>
            <a:pPr algn="ctr"/>
            <a:r>
              <a:rPr lang="en-US" sz="2800" dirty="0">
                <a:latin typeface="Trebuchet MS" panose="020B0603020202020204" pitchFamily="34" charset="0"/>
              </a:rPr>
              <a:t>For more information see Docket ID </a:t>
            </a:r>
            <a:r>
              <a:rPr lang="en-US" sz="2800" dirty="0">
                <a:solidFill>
                  <a:srgbClr val="C00000"/>
                </a:solidFill>
                <a:latin typeface="Trebuchet MS" panose="020B0603020202020204" pitchFamily="34" charset="0"/>
              </a:rPr>
              <a:t>NHTSA-2019-0110 </a:t>
            </a:r>
            <a:r>
              <a:rPr lang="en-US" sz="2800" dirty="0">
                <a:latin typeface="Trebuchet MS" panose="020B0603020202020204" pitchFamily="34" charset="0"/>
              </a:rPr>
              <a:t>NHTSA Crashworthiness Research – LODC Documentation</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3657600" rtl="0" eaLnBrk="1" fontAlgn="base" latinLnBrk="0" hangingPunct="1">
          <a:lnSpc>
            <a:spcPct val="100000"/>
          </a:lnSpc>
          <a:spcBef>
            <a:spcPct val="0"/>
          </a:spcBef>
          <a:spcAft>
            <a:spcPct val="0"/>
          </a:spcAft>
          <a:buClrTx/>
          <a:buSzTx/>
          <a:buFontTx/>
          <a:buNone/>
          <a:tabLst/>
          <a:defRPr kumimoji="0" lang="en-US" altLang="en-US" sz="72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3657600" rtl="0" eaLnBrk="1" fontAlgn="base" latinLnBrk="0" hangingPunct="1">
          <a:lnSpc>
            <a:spcPct val="100000"/>
          </a:lnSpc>
          <a:spcBef>
            <a:spcPct val="0"/>
          </a:spcBef>
          <a:spcAft>
            <a:spcPct val="0"/>
          </a:spcAft>
          <a:buClrTx/>
          <a:buSzTx/>
          <a:buFontTx/>
          <a:buNone/>
          <a:tabLst/>
          <a:defRPr kumimoji="0" lang="en-US" altLang="en-US" sz="72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4399</TotalTime>
  <Words>380</Words>
  <Application>Microsoft Office PowerPoint</Application>
  <PresentationFormat>Custom</PresentationFormat>
  <Paragraphs>50</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Trebuchet MS</vt:lpstr>
      <vt:lpstr>Times New Roman</vt:lpstr>
      <vt:lpstr>Narkisim</vt:lpstr>
      <vt:lpstr>Calibri</vt:lpstr>
      <vt:lpstr>Default Design</vt:lpstr>
      <vt:lpstr>PowerPoint Presentation</vt:lpstr>
    </vt:vector>
  </TitlesOfParts>
  <Company>USDOT / NHTSA / VRTC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Frank Barickman</dc:creator>
  <cp:lastModifiedBy>Stammen, Jason (NHTSA)</cp:lastModifiedBy>
  <cp:revision>242</cp:revision>
  <cp:lastPrinted>2016-05-11T18:32:21Z</cp:lastPrinted>
  <dcterms:created xsi:type="dcterms:W3CDTF">2009-01-06T14:06:59Z</dcterms:created>
  <dcterms:modified xsi:type="dcterms:W3CDTF">2019-10-28T15:47:16Z</dcterms:modified>
</cp:coreProperties>
</file>