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3"/>
  </p:notesMasterIdLst>
  <p:sldIdLst>
    <p:sldId id="275" r:id="rId2"/>
  </p:sldIdLst>
  <p:sldSz cx="27432000" cy="36576000"/>
  <p:notesSz cx="27578050" cy="37585650"/>
  <p:embeddedFontLst>
    <p:embeddedFont>
      <p:font typeface="Calibri" panose="020F0502020204030204" pitchFamily="34" charset="0"/>
      <p:regular r:id="rId4"/>
      <p:bold r:id="rId5"/>
      <p:italic r:id="rId6"/>
      <p:boldItalic r:id="rId7"/>
    </p:embeddedFont>
    <p:embeddedFont>
      <p:font typeface="Narkisim" panose="020E0502050101010101" pitchFamily="34" charset="-79"/>
      <p:regular r:id="rId8"/>
    </p:embeddedFont>
  </p:embeddedFontLst>
  <p:defaultTextStyle>
    <a:defPPr>
      <a:defRPr lang="en-US"/>
    </a:defPPr>
    <a:lvl1pPr algn="l" rtl="0" fontAlgn="base">
      <a:spcBef>
        <a:spcPct val="0"/>
      </a:spcBef>
      <a:spcAft>
        <a:spcPct val="0"/>
      </a:spcAft>
      <a:defRPr sz="7200" b="1" kern="1200">
        <a:solidFill>
          <a:schemeClr val="tx1"/>
        </a:solidFill>
        <a:latin typeface="Arial" charset="0"/>
        <a:ea typeface="+mn-ea"/>
        <a:cs typeface="+mn-cs"/>
      </a:defRPr>
    </a:lvl1pPr>
    <a:lvl2pPr marL="457200" algn="l" rtl="0" fontAlgn="base">
      <a:spcBef>
        <a:spcPct val="0"/>
      </a:spcBef>
      <a:spcAft>
        <a:spcPct val="0"/>
      </a:spcAft>
      <a:defRPr sz="7200" b="1" kern="1200">
        <a:solidFill>
          <a:schemeClr val="tx1"/>
        </a:solidFill>
        <a:latin typeface="Arial" charset="0"/>
        <a:ea typeface="+mn-ea"/>
        <a:cs typeface="+mn-cs"/>
      </a:defRPr>
    </a:lvl2pPr>
    <a:lvl3pPr marL="914400" algn="l" rtl="0" fontAlgn="base">
      <a:spcBef>
        <a:spcPct val="0"/>
      </a:spcBef>
      <a:spcAft>
        <a:spcPct val="0"/>
      </a:spcAft>
      <a:defRPr sz="7200" b="1" kern="1200">
        <a:solidFill>
          <a:schemeClr val="tx1"/>
        </a:solidFill>
        <a:latin typeface="Arial" charset="0"/>
        <a:ea typeface="+mn-ea"/>
        <a:cs typeface="+mn-cs"/>
      </a:defRPr>
    </a:lvl3pPr>
    <a:lvl4pPr marL="1371600" algn="l" rtl="0" fontAlgn="base">
      <a:spcBef>
        <a:spcPct val="0"/>
      </a:spcBef>
      <a:spcAft>
        <a:spcPct val="0"/>
      </a:spcAft>
      <a:defRPr sz="7200" b="1" kern="1200">
        <a:solidFill>
          <a:schemeClr val="tx1"/>
        </a:solidFill>
        <a:latin typeface="Arial" charset="0"/>
        <a:ea typeface="+mn-ea"/>
        <a:cs typeface="+mn-cs"/>
      </a:defRPr>
    </a:lvl4pPr>
    <a:lvl5pPr marL="1828800" algn="l" rtl="0" fontAlgn="base">
      <a:spcBef>
        <a:spcPct val="0"/>
      </a:spcBef>
      <a:spcAft>
        <a:spcPct val="0"/>
      </a:spcAft>
      <a:defRPr sz="7200" b="1" kern="1200">
        <a:solidFill>
          <a:schemeClr val="tx1"/>
        </a:solidFill>
        <a:latin typeface="Arial" charset="0"/>
        <a:ea typeface="+mn-ea"/>
        <a:cs typeface="+mn-cs"/>
      </a:defRPr>
    </a:lvl5pPr>
    <a:lvl6pPr marL="2286000" algn="l" defTabSz="914400" rtl="0" eaLnBrk="1" latinLnBrk="0" hangingPunct="1">
      <a:defRPr sz="7200" b="1" kern="1200">
        <a:solidFill>
          <a:schemeClr val="tx1"/>
        </a:solidFill>
        <a:latin typeface="Arial" charset="0"/>
        <a:ea typeface="+mn-ea"/>
        <a:cs typeface="+mn-cs"/>
      </a:defRPr>
    </a:lvl6pPr>
    <a:lvl7pPr marL="2743200" algn="l" defTabSz="914400" rtl="0" eaLnBrk="1" latinLnBrk="0" hangingPunct="1">
      <a:defRPr sz="7200" b="1" kern="1200">
        <a:solidFill>
          <a:schemeClr val="tx1"/>
        </a:solidFill>
        <a:latin typeface="Arial" charset="0"/>
        <a:ea typeface="+mn-ea"/>
        <a:cs typeface="+mn-cs"/>
      </a:defRPr>
    </a:lvl7pPr>
    <a:lvl8pPr marL="3200400" algn="l" defTabSz="914400" rtl="0" eaLnBrk="1" latinLnBrk="0" hangingPunct="1">
      <a:defRPr sz="7200" b="1" kern="1200">
        <a:solidFill>
          <a:schemeClr val="tx1"/>
        </a:solidFill>
        <a:latin typeface="Arial" charset="0"/>
        <a:ea typeface="+mn-ea"/>
        <a:cs typeface="+mn-cs"/>
      </a:defRPr>
    </a:lvl8pPr>
    <a:lvl9pPr marL="3657600" algn="l" defTabSz="914400" rtl="0" eaLnBrk="1" latinLnBrk="0" hangingPunct="1">
      <a:defRPr sz="7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FF6600"/>
    <a:srgbClr val="FF9933"/>
    <a:srgbClr val="FF9900"/>
    <a:srgbClr val="CC0000"/>
    <a:srgbClr val="000066"/>
    <a:srgbClr val="000099"/>
    <a:srgbClr val="FF0000"/>
    <a:srgbClr val="FDE700"/>
    <a:srgbClr val="FD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873" autoAdjust="0"/>
    <p:restoredTop sz="96850" autoAdjust="0"/>
  </p:normalViewPr>
  <p:slideViewPr>
    <p:cSldViewPr>
      <p:cViewPr varScale="1">
        <p:scale>
          <a:sx n="24" d="100"/>
          <a:sy n="24" d="100"/>
        </p:scale>
        <p:origin x="3426" y="114"/>
      </p:cViewPr>
      <p:guideLst>
        <p:guide orient="horz" pos="11520"/>
        <p:guide pos="864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heme" Target="theme/theme1.xml"/><Relationship Id="rId5" Type="http://schemas.openxmlformats.org/officeDocument/2006/relationships/font" Target="fonts/font2.fntdata"/><Relationship Id="rId10"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1950700" cy="1884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5621000" y="0"/>
            <a:ext cx="11950700" cy="1884363"/>
          </a:xfrm>
          <a:prstGeom prst="rect">
            <a:avLst/>
          </a:prstGeom>
        </p:spPr>
        <p:txBody>
          <a:bodyPr vert="horz" lIns="91440" tIns="45720" rIns="91440" bIns="45720" rtlCol="0"/>
          <a:lstStyle>
            <a:lvl1pPr algn="r">
              <a:defRPr sz="1200"/>
            </a:lvl1pPr>
          </a:lstStyle>
          <a:p>
            <a:fld id="{22FF68D3-C1B8-4F28-AE25-40569AFF36B7}" type="datetimeFigureOut">
              <a:rPr lang="en-US" smtClean="0"/>
              <a:t>10/24/2019</a:t>
            </a:fld>
            <a:endParaRPr lang="en-US"/>
          </a:p>
        </p:txBody>
      </p:sp>
      <p:sp>
        <p:nvSpPr>
          <p:cNvPr id="4" name="Slide Image Placeholder 3"/>
          <p:cNvSpPr>
            <a:spLocks noGrp="1" noRot="1" noChangeAspect="1"/>
          </p:cNvSpPr>
          <p:nvPr>
            <p:ph type="sldImg" idx="2"/>
          </p:nvPr>
        </p:nvSpPr>
        <p:spPr>
          <a:xfrm>
            <a:off x="9032875" y="4699000"/>
            <a:ext cx="9512300" cy="12684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757488" y="18087975"/>
            <a:ext cx="22063075" cy="148002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5701288"/>
            <a:ext cx="11950700" cy="18843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5621000" y="35701288"/>
            <a:ext cx="11950700" cy="1884362"/>
          </a:xfrm>
          <a:prstGeom prst="rect">
            <a:avLst/>
          </a:prstGeom>
        </p:spPr>
        <p:txBody>
          <a:bodyPr vert="horz" lIns="91440" tIns="45720" rIns="91440" bIns="45720" rtlCol="0" anchor="b"/>
          <a:lstStyle>
            <a:lvl1pPr algn="r">
              <a:defRPr sz="1200"/>
            </a:lvl1pPr>
          </a:lstStyle>
          <a:p>
            <a:fld id="{0E115C66-B549-46BE-B202-BC6B32167777}" type="slidenum">
              <a:rPr lang="en-US" smtClean="0"/>
              <a:t>‹#›</a:t>
            </a:fld>
            <a:endParaRPr lang="en-US"/>
          </a:p>
        </p:txBody>
      </p:sp>
    </p:spTree>
    <p:extLst>
      <p:ext uri="{BB962C8B-B14F-4D97-AF65-F5344CB8AC3E}">
        <p14:creationId xmlns:p14="http://schemas.microsoft.com/office/powerpoint/2010/main" val="1429989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Changed first sentence of background;</a:t>
            </a:r>
            <a:r>
              <a:rPr lang="en-US" baseline="0" dirty="0"/>
              <a:t>  made the three necessities for each countermeasure red font so that everything associated with countermeasures is in red; </a:t>
            </a:r>
          </a:p>
          <a:p>
            <a:r>
              <a:rPr lang="en-US" b="1" baseline="0" dirty="0"/>
              <a:t>AM: I have to admit I kind of preferred it in black … makes it stand out more as “methods” description and not get lost in the cloud of countermeasures.  But I defer to the poster presenter who is going to have to explain it 100 times </a:t>
            </a:r>
            <a:r>
              <a:rPr lang="en-US" b="1" baseline="0" dirty="0">
                <a:sym typeface="Wingdings" panose="05000000000000000000" pitchFamily="2" charset="2"/>
              </a:rPr>
              <a:t>.</a:t>
            </a:r>
            <a:endParaRPr lang="en-US" b="1" baseline="0" dirty="0"/>
          </a:p>
          <a:p>
            <a:endParaRPr lang="en-US" baseline="0" dirty="0"/>
          </a:p>
          <a:p>
            <a:r>
              <a:rPr lang="en-US" baseline="0" dirty="0"/>
              <a:t>Combined ‘FMVSS Updates’ &amp; ‘NCAP Upgrades’ into ‘FMVSS &amp; NCAP Updates’, similar to the research slide.  Then moved some countermeasures around to fit on the poster.</a:t>
            </a:r>
          </a:p>
          <a:p>
            <a:endParaRPr lang="en-US" baseline="0" dirty="0"/>
          </a:p>
          <a:p>
            <a:r>
              <a:rPr lang="en-US" baseline="0" dirty="0"/>
              <a:t>I’m thinking it would be more clear to encompass all blue trends in one giant blue box (including the bigger font word “Trends”); also put each individual trend in a small blue box to clearly separate them from one another.  Same concept for countermeasures in red.</a:t>
            </a:r>
          </a:p>
          <a:p>
            <a:r>
              <a:rPr lang="en-US" b="1" baseline="0" dirty="0"/>
              <a:t>AM: I spent crazy amount of time making the individual boxes and just couldn’t get them to look right.  (The boxes amplify any imprecision and if they weren’t all aligned in straight lines they looked really messy.)  So this version has wider spacing among all the listed trends and CMs, as well as the giant cloud box but no little boxes.  If you still think they need the individual boxes (I’ve been staring at it too long to have any opinion), let me know and I’ll enlist the help of somebody more graphically inclined to do it properly!  Let me know also if you think my giant boxes need professional help!</a:t>
            </a:r>
          </a:p>
          <a:p>
            <a:endParaRPr lang="en-US" b="1" baseline="0" dirty="0"/>
          </a:p>
          <a:p>
            <a:r>
              <a:rPr lang="en-US" b="1" baseline="0" dirty="0"/>
              <a:t>AM: All my text changes are highlighted.  The “crash, vehicle…” was just to make the lists consistent with each other.  In final bullet, revised without the word hypothetical (partly in response to Nat’s comments on slides but also I just like it better).  </a:t>
            </a:r>
          </a:p>
          <a:p>
            <a:endParaRPr lang="en-US" b="1" baseline="0" dirty="0"/>
          </a:p>
          <a:p>
            <a:r>
              <a:rPr lang="en-US" b="1" baseline="0" dirty="0"/>
              <a:t>AM: Looking for alternative to the “is difficult due to” phrasing.  Difficult doesn’t seem like a reason not to do something and it also sounds awkward to my ear.  I’m trying to think of something that gets at fact that retrospective data is just not very effective for this job.  I keep coming back to things like “complicated by” (Allison’s current vote, I think), “stymied by”, “rendered ineffective by”.  I have temporarily changed the text ere to the “made less effective by” phrasing that is consistent with Nat’s slide.</a:t>
            </a:r>
          </a:p>
          <a:p>
            <a:endParaRPr lang="en-US" b="1" baseline="0" dirty="0"/>
          </a:p>
          <a:p>
            <a:r>
              <a:rPr lang="en-US" b="1" baseline="0" dirty="0"/>
              <a:t>AM: I threw in a VRTC/TRC by-line just to see where it would fit if we were to </a:t>
            </a:r>
            <a:r>
              <a:rPr lang="en-US" b="1" baseline="0" dirty="0" err="1"/>
              <a:t>addd</a:t>
            </a:r>
            <a:r>
              <a:rPr lang="en-US" b="1" baseline="0" dirty="0"/>
              <a:t> it. Delete at will.</a:t>
            </a:r>
            <a:endParaRPr lang="en-US" b="1" dirty="0"/>
          </a:p>
        </p:txBody>
      </p:sp>
      <p:sp>
        <p:nvSpPr>
          <p:cNvPr id="4" name="Slide Number Placeholder 3"/>
          <p:cNvSpPr>
            <a:spLocks noGrp="1"/>
          </p:cNvSpPr>
          <p:nvPr>
            <p:ph type="sldNum" sz="quarter" idx="10"/>
          </p:nvPr>
        </p:nvSpPr>
        <p:spPr/>
        <p:txBody>
          <a:bodyPr/>
          <a:lstStyle/>
          <a:p>
            <a:fld id="{0E115C66-B549-46BE-B202-BC6B32167777}" type="slidenum">
              <a:rPr lang="en-US" smtClean="0"/>
              <a:t>1</a:t>
            </a:fld>
            <a:endParaRPr lang="en-US"/>
          </a:p>
        </p:txBody>
      </p:sp>
    </p:spTree>
    <p:extLst>
      <p:ext uri="{BB962C8B-B14F-4D97-AF65-F5344CB8AC3E}">
        <p14:creationId xmlns:p14="http://schemas.microsoft.com/office/powerpoint/2010/main" val="403572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1738"/>
            <a:ext cx="23317200" cy="784066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481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371600" y="8534400"/>
            <a:ext cx="24688800" cy="24137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90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465263"/>
            <a:ext cx="6172200" cy="312070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465263"/>
            <a:ext cx="18364200" cy="31207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66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1465263"/>
            <a:ext cx="24688800" cy="31207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96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371600" y="8534400"/>
            <a:ext cx="24688800" cy="2413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08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23502938"/>
            <a:ext cx="23317200" cy="726440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166938" y="15501938"/>
            <a:ext cx="23317200" cy="80010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586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3716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922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11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6738"/>
            <a:ext cx="12120563"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11599863"/>
            <a:ext cx="12120563"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5" y="8186738"/>
            <a:ext cx="12125325"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3935075" y="11599863"/>
            <a:ext cx="12125325"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16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22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55738"/>
            <a:ext cx="9024938" cy="61976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0725150" y="1455738"/>
            <a:ext cx="15335250"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0" y="7653338"/>
            <a:ext cx="9024938"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7413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25603200"/>
            <a:ext cx="16459200" cy="30226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376863" y="3268663"/>
            <a:ext cx="164592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76863" y="28625800"/>
            <a:ext cx="164592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713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7"/>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t="48888"/>
          <a:stretch/>
        </p:blipFill>
        <p:spPr bwMode="auto">
          <a:xfrm>
            <a:off x="1" y="33070800"/>
            <a:ext cx="2743199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1"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userDrawn="1"/>
        </p:nvGrpSpPr>
        <p:grpSpPr>
          <a:xfrm>
            <a:off x="0" y="4114800"/>
            <a:ext cx="27432000" cy="609600"/>
            <a:chOff x="0" y="7086600"/>
            <a:chExt cx="27432000" cy="609600"/>
          </a:xfrm>
        </p:grpSpPr>
        <p:sp>
          <p:nvSpPr>
            <p:cNvPr id="1036" name="Rectangle 12"/>
            <p:cNvSpPr>
              <a:spLocks noChangeArrowheads="1"/>
            </p:cNvSpPr>
            <p:nvPr userDrawn="1"/>
          </p:nvSpPr>
          <p:spPr bwMode="auto">
            <a:xfrm>
              <a:off x="0" y="7086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sp>
          <p:nvSpPr>
            <p:cNvPr id="1037" name="Rectangle 13"/>
            <p:cNvSpPr>
              <a:spLocks noChangeArrowheads="1"/>
            </p:cNvSpPr>
            <p:nvPr userDrawn="1"/>
          </p:nvSpPr>
          <p:spPr bwMode="auto">
            <a:xfrm>
              <a:off x="0" y="7467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grpSp>
      <p:pic>
        <p:nvPicPr>
          <p:cNvPr id="1067" name="Picture 43"/>
          <p:cNvPicPr>
            <a:picLocks noChangeAspect="1" noChangeArrowheads="1"/>
          </p:cNvPicPr>
          <p:nvPr userDrawn="1"/>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r="14375"/>
          <a:stretch/>
        </p:blipFill>
        <p:spPr bwMode="auto">
          <a:xfrm>
            <a:off x="-1" y="4724400"/>
            <a:ext cx="27431999" cy="2904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52445" y="33852644"/>
            <a:ext cx="10727109" cy="272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0078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3657600" rtl="0" fontAlgn="base">
        <a:spcBef>
          <a:spcPct val="0"/>
        </a:spcBef>
        <a:spcAft>
          <a:spcPct val="0"/>
        </a:spcAft>
        <a:defRPr sz="17600">
          <a:solidFill>
            <a:schemeClr val="tx2"/>
          </a:solidFill>
          <a:latin typeface="+mj-lt"/>
          <a:ea typeface="+mj-ea"/>
          <a:cs typeface="+mj-cs"/>
        </a:defRPr>
      </a:lvl1pPr>
      <a:lvl2pPr algn="ctr" defTabSz="3657600" rtl="0" fontAlgn="base">
        <a:spcBef>
          <a:spcPct val="0"/>
        </a:spcBef>
        <a:spcAft>
          <a:spcPct val="0"/>
        </a:spcAft>
        <a:defRPr sz="17600">
          <a:solidFill>
            <a:schemeClr val="tx2"/>
          </a:solidFill>
          <a:latin typeface="Arial" charset="0"/>
        </a:defRPr>
      </a:lvl2pPr>
      <a:lvl3pPr algn="ctr" defTabSz="3657600" rtl="0" fontAlgn="base">
        <a:spcBef>
          <a:spcPct val="0"/>
        </a:spcBef>
        <a:spcAft>
          <a:spcPct val="0"/>
        </a:spcAft>
        <a:defRPr sz="17600">
          <a:solidFill>
            <a:schemeClr val="tx2"/>
          </a:solidFill>
          <a:latin typeface="Arial" charset="0"/>
        </a:defRPr>
      </a:lvl3pPr>
      <a:lvl4pPr algn="ctr" defTabSz="3657600" rtl="0" fontAlgn="base">
        <a:spcBef>
          <a:spcPct val="0"/>
        </a:spcBef>
        <a:spcAft>
          <a:spcPct val="0"/>
        </a:spcAft>
        <a:defRPr sz="17600">
          <a:solidFill>
            <a:schemeClr val="tx2"/>
          </a:solidFill>
          <a:latin typeface="Arial" charset="0"/>
        </a:defRPr>
      </a:lvl4pPr>
      <a:lvl5pPr algn="ctr" defTabSz="3657600" rtl="0" fontAlgn="base">
        <a:spcBef>
          <a:spcPct val="0"/>
        </a:spcBef>
        <a:spcAft>
          <a:spcPct val="0"/>
        </a:spcAft>
        <a:defRPr sz="17600">
          <a:solidFill>
            <a:schemeClr val="tx2"/>
          </a:solidFill>
          <a:latin typeface="Arial" charset="0"/>
        </a:defRPr>
      </a:lvl5pPr>
      <a:lvl6pPr marL="457200" algn="ctr" defTabSz="3657600" rtl="0" fontAlgn="base">
        <a:spcBef>
          <a:spcPct val="0"/>
        </a:spcBef>
        <a:spcAft>
          <a:spcPct val="0"/>
        </a:spcAft>
        <a:defRPr sz="17600">
          <a:solidFill>
            <a:schemeClr val="tx2"/>
          </a:solidFill>
          <a:latin typeface="Arial" charset="0"/>
        </a:defRPr>
      </a:lvl6pPr>
      <a:lvl7pPr marL="914400" algn="ctr" defTabSz="3657600" rtl="0" fontAlgn="base">
        <a:spcBef>
          <a:spcPct val="0"/>
        </a:spcBef>
        <a:spcAft>
          <a:spcPct val="0"/>
        </a:spcAft>
        <a:defRPr sz="17600">
          <a:solidFill>
            <a:schemeClr val="tx2"/>
          </a:solidFill>
          <a:latin typeface="Arial" charset="0"/>
        </a:defRPr>
      </a:lvl7pPr>
      <a:lvl8pPr marL="1371600" algn="ctr" defTabSz="3657600" rtl="0" fontAlgn="base">
        <a:spcBef>
          <a:spcPct val="0"/>
        </a:spcBef>
        <a:spcAft>
          <a:spcPct val="0"/>
        </a:spcAft>
        <a:defRPr sz="17600">
          <a:solidFill>
            <a:schemeClr val="tx2"/>
          </a:solidFill>
          <a:latin typeface="Arial" charset="0"/>
        </a:defRPr>
      </a:lvl8pPr>
      <a:lvl9pPr marL="1828800" algn="ctr" defTabSz="3657600" rtl="0" fontAlgn="base">
        <a:spcBef>
          <a:spcPct val="0"/>
        </a:spcBef>
        <a:spcAft>
          <a:spcPct val="0"/>
        </a:spcAft>
        <a:defRPr sz="17600">
          <a:solidFill>
            <a:schemeClr val="tx2"/>
          </a:solidFill>
          <a:latin typeface="Arial" charset="0"/>
        </a:defRPr>
      </a:lvl9pPr>
    </p:titleStyle>
    <p:bodyStyle>
      <a:lvl1pPr marL="1371600" indent="-1371600" algn="l" defTabSz="3657600" rtl="0" fontAlgn="base">
        <a:spcBef>
          <a:spcPct val="20000"/>
        </a:spcBef>
        <a:spcAft>
          <a:spcPct val="0"/>
        </a:spcAft>
        <a:buChar char="•"/>
        <a:defRPr sz="12800">
          <a:solidFill>
            <a:schemeClr val="tx1"/>
          </a:solidFill>
          <a:latin typeface="+mn-lt"/>
          <a:ea typeface="+mn-ea"/>
          <a:cs typeface="+mn-cs"/>
        </a:defRPr>
      </a:lvl1pPr>
      <a:lvl2pPr marL="2971800" indent="-1143000" algn="l" defTabSz="3657600" rtl="0" fontAlgn="base">
        <a:spcBef>
          <a:spcPct val="20000"/>
        </a:spcBef>
        <a:spcAft>
          <a:spcPct val="0"/>
        </a:spcAft>
        <a:buChar char="–"/>
        <a:defRPr sz="11200">
          <a:solidFill>
            <a:schemeClr val="tx1"/>
          </a:solidFill>
          <a:latin typeface="+mn-lt"/>
        </a:defRPr>
      </a:lvl2pPr>
      <a:lvl3pPr marL="4572000" indent="-914400" algn="l" defTabSz="3657600" rtl="0" fontAlgn="base">
        <a:spcBef>
          <a:spcPct val="20000"/>
        </a:spcBef>
        <a:spcAft>
          <a:spcPct val="0"/>
        </a:spcAft>
        <a:buChar char="•"/>
        <a:defRPr sz="9600">
          <a:solidFill>
            <a:schemeClr val="tx1"/>
          </a:solidFill>
          <a:latin typeface="+mn-lt"/>
        </a:defRPr>
      </a:lvl3pPr>
      <a:lvl4pPr marL="6400800" indent="-914400" algn="l" defTabSz="3657600" rtl="0" fontAlgn="base">
        <a:spcBef>
          <a:spcPct val="20000"/>
        </a:spcBef>
        <a:spcAft>
          <a:spcPct val="0"/>
        </a:spcAft>
        <a:buChar char="–"/>
        <a:defRPr sz="8000">
          <a:solidFill>
            <a:schemeClr val="tx1"/>
          </a:solidFill>
          <a:latin typeface="+mn-lt"/>
        </a:defRPr>
      </a:lvl4pPr>
      <a:lvl5pPr marL="8229600" indent="-914400" algn="l" defTabSz="3657600" rtl="0" fontAlgn="base">
        <a:spcBef>
          <a:spcPct val="20000"/>
        </a:spcBef>
        <a:spcAft>
          <a:spcPct val="0"/>
        </a:spcAft>
        <a:buChar char="»"/>
        <a:defRPr sz="8000">
          <a:solidFill>
            <a:schemeClr val="tx1"/>
          </a:solidFill>
          <a:latin typeface="+mn-lt"/>
        </a:defRPr>
      </a:lvl5pPr>
      <a:lvl6pPr marL="8686800" indent="-914400" algn="l" defTabSz="3657600" rtl="0" fontAlgn="base">
        <a:spcBef>
          <a:spcPct val="20000"/>
        </a:spcBef>
        <a:spcAft>
          <a:spcPct val="0"/>
        </a:spcAft>
        <a:buChar char="»"/>
        <a:defRPr sz="8000">
          <a:solidFill>
            <a:schemeClr val="tx1"/>
          </a:solidFill>
          <a:latin typeface="+mn-lt"/>
        </a:defRPr>
      </a:lvl6pPr>
      <a:lvl7pPr marL="9144000" indent="-914400" algn="l" defTabSz="3657600" rtl="0" fontAlgn="base">
        <a:spcBef>
          <a:spcPct val="20000"/>
        </a:spcBef>
        <a:spcAft>
          <a:spcPct val="0"/>
        </a:spcAft>
        <a:buChar char="»"/>
        <a:defRPr sz="8000">
          <a:solidFill>
            <a:schemeClr val="tx1"/>
          </a:solidFill>
          <a:latin typeface="+mn-lt"/>
        </a:defRPr>
      </a:lvl7pPr>
      <a:lvl8pPr marL="9601200" indent="-914400" algn="l" defTabSz="3657600" rtl="0" fontAlgn="base">
        <a:spcBef>
          <a:spcPct val="20000"/>
        </a:spcBef>
        <a:spcAft>
          <a:spcPct val="0"/>
        </a:spcAft>
        <a:buChar char="»"/>
        <a:defRPr sz="8000">
          <a:solidFill>
            <a:schemeClr val="tx1"/>
          </a:solidFill>
          <a:latin typeface="+mn-lt"/>
        </a:defRPr>
      </a:lvl8pPr>
      <a:lvl9pPr marL="10058400" indent="-914400" algn="l" defTabSz="3657600" rtl="0" fontAlgn="base">
        <a:spcBef>
          <a:spcPct val="20000"/>
        </a:spcBef>
        <a:spcAft>
          <a:spcPct val="0"/>
        </a:spcAft>
        <a:buChar char="»"/>
        <a:defRPr sz="8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rrow: Bent 71">
            <a:extLst>
              <a:ext uri="{FF2B5EF4-FFF2-40B4-BE49-F238E27FC236}">
                <a16:creationId xmlns:a16="http://schemas.microsoft.com/office/drawing/2014/main" id="{56E54BA3-E67D-4E6B-B642-7110173AEA7D}"/>
              </a:ext>
            </a:extLst>
          </p:cNvPr>
          <p:cNvSpPr/>
          <p:nvPr/>
        </p:nvSpPr>
        <p:spPr bwMode="auto">
          <a:xfrm rot="16200000" flipV="1">
            <a:off x="20515372" y="19212612"/>
            <a:ext cx="875190" cy="792394"/>
          </a:xfrm>
          <a:prstGeom prst="bentArrow">
            <a:avLst>
              <a:gd name="adj1" fmla="val 25000"/>
              <a:gd name="adj2" fmla="val 25000"/>
              <a:gd name="adj3" fmla="val 25000"/>
              <a:gd name="adj4" fmla="val 43750"/>
            </a:avLst>
          </a:prstGeom>
          <a:solidFill>
            <a:srgbClr val="006600"/>
          </a:solidFill>
          <a:ln w="952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6" name="Arrow: Bent 5">
            <a:extLst>
              <a:ext uri="{FF2B5EF4-FFF2-40B4-BE49-F238E27FC236}">
                <a16:creationId xmlns:a16="http://schemas.microsoft.com/office/drawing/2014/main" id="{6900A484-46AC-43E1-8180-FB7DAC2FD496}"/>
              </a:ext>
            </a:extLst>
          </p:cNvPr>
          <p:cNvSpPr/>
          <p:nvPr/>
        </p:nvSpPr>
        <p:spPr bwMode="auto">
          <a:xfrm rot="5400000" flipV="1">
            <a:off x="2686624" y="17734836"/>
            <a:ext cx="875190" cy="792394"/>
          </a:xfrm>
          <a:prstGeom prst="bentArrow">
            <a:avLst>
              <a:gd name="adj1" fmla="val 25000"/>
              <a:gd name="adj2" fmla="val 25000"/>
              <a:gd name="adj3" fmla="val 25000"/>
              <a:gd name="adj4" fmla="val 43750"/>
            </a:avLst>
          </a:prstGeom>
          <a:solidFill>
            <a:srgbClr val="FF6600"/>
          </a:solidFill>
          <a:ln w="9525"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0" name="Arrow: Bent 69">
            <a:extLst>
              <a:ext uri="{FF2B5EF4-FFF2-40B4-BE49-F238E27FC236}">
                <a16:creationId xmlns:a16="http://schemas.microsoft.com/office/drawing/2014/main" id="{88DFA8D7-627E-4103-AA24-FE6597A28D4E}"/>
              </a:ext>
            </a:extLst>
          </p:cNvPr>
          <p:cNvSpPr/>
          <p:nvPr/>
        </p:nvSpPr>
        <p:spPr bwMode="auto">
          <a:xfrm rot="5400000" flipV="1">
            <a:off x="10230256" y="18728199"/>
            <a:ext cx="875190" cy="792394"/>
          </a:xfrm>
          <a:prstGeom prst="bentArrow">
            <a:avLst>
              <a:gd name="adj1" fmla="val 25000"/>
              <a:gd name="adj2" fmla="val 25000"/>
              <a:gd name="adj3" fmla="val 25000"/>
              <a:gd name="adj4" fmla="val 43750"/>
            </a:avLst>
          </a:prstGeom>
          <a:solidFill>
            <a:srgbClr val="0070C0"/>
          </a:solidFill>
          <a:ln w="952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EC25ADB4-5AB5-4D24-9A8D-03056D6F83DF}"/>
              </a:ext>
            </a:extLst>
          </p:cNvPr>
          <p:cNvPicPr>
            <a:picLocks noChangeAspect="1"/>
          </p:cNvPicPr>
          <p:nvPr/>
        </p:nvPicPr>
        <p:blipFill>
          <a:blip r:embed="rId3"/>
          <a:stretch>
            <a:fillRect/>
          </a:stretch>
        </p:blipFill>
        <p:spPr>
          <a:xfrm>
            <a:off x="18059400" y="29337000"/>
            <a:ext cx="8812762" cy="3942819"/>
          </a:xfrm>
          <a:prstGeom prst="rect">
            <a:avLst/>
          </a:prstGeom>
          <a:ln w="57150">
            <a:solidFill>
              <a:schemeClr val="tx1"/>
            </a:solidFill>
          </a:ln>
        </p:spPr>
      </p:pic>
      <p:pic>
        <p:nvPicPr>
          <p:cNvPr id="46" name="Picture 45">
            <a:extLst>
              <a:ext uri="{FF2B5EF4-FFF2-40B4-BE49-F238E27FC236}">
                <a16:creationId xmlns:a16="http://schemas.microsoft.com/office/drawing/2014/main" id="{E3F4A817-4EAD-41D4-A688-6C38123A0E80}"/>
              </a:ext>
            </a:extLst>
          </p:cNvPr>
          <p:cNvPicPr>
            <a:picLocks noChangeAspect="1"/>
          </p:cNvPicPr>
          <p:nvPr/>
        </p:nvPicPr>
        <p:blipFill>
          <a:blip r:embed="rId4"/>
          <a:stretch>
            <a:fillRect/>
          </a:stretch>
        </p:blipFill>
        <p:spPr>
          <a:xfrm>
            <a:off x="9126062" y="29337000"/>
            <a:ext cx="8549853" cy="3942819"/>
          </a:xfrm>
          <a:prstGeom prst="rect">
            <a:avLst/>
          </a:prstGeom>
          <a:ln w="57150">
            <a:solidFill>
              <a:schemeClr val="tx1"/>
            </a:solidFill>
          </a:ln>
        </p:spPr>
      </p:pic>
      <p:graphicFrame>
        <p:nvGraphicFramePr>
          <p:cNvPr id="84" name="Table 83">
            <a:extLst>
              <a:ext uri="{FF2B5EF4-FFF2-40B4-BE49-F238E27FC236}">
                <a16:creationId xmlns:a16="http://schemas.microsoft.com/office/drawing/2014/main" id="{21A595DF-3280-44CE-8CA1-AEBE27D3F230}"/>
              </a:ext>
            </a:extLst>
          </p:cNvPr>
          <p:cNvGraphicFramePr>
            <a:graphicFrameLocks noGrp="1"/>
          </p:cNvGraphicFramePr>
          <p:nvPr>
            <p:extLst>
              <p:ext uri="{D42A27DB-BD31-4B8C-83A1-F6EECF244321}">
                <p14:modId xmlns:p14="http://schemas.microsoft.com/office/powerpoint/2010/main" val="3415145347"/>
              </p:ext>
            </p:extLst>
          </p:nvPr>
        </p:nvGraphicFramePr>
        <p:xfrm>
          <a:off x="9143586" y="19254208"/>
          <a:ext cx="3415537" cy="2926080"/>
        </p:xfrm>
        <a:graphic>
          <a:graphicData uri="http://schemas.openxmlformats.org/drawingml/2006/table">
            <a:tbl>
              <a:tblPr firstRow="1" firstCol="1" bandRow="1">
                <a:tableStyleId>{5940675A-B579-460E-94D1-54222C63F5DA}</a:tableStyleId>
              </a:tblPr>
              <a:tblGrid>
                <a:gridCol w="3415537">
                  <a:extLst>
                    <a:ext uri="{9D8B030D-6E8A-4147-A177-3AD203B41FA5}">
                      <a16:colId xmlns:a16="http://schemas.microsoft.com/office/drawing/2014/main" val="271077429"/>
                    </a:ext>
                  </a:extLst>
                </a:gridCol>
              </a:tblGrid>
              <a:tr h="2925855">
                <a:tc>
                  <a:txBody>
                    <a:bodyPr/>
                    <a:lstStyle/>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Vehicle type</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Belt use</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Child restraint use</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Population growth</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Licensure rates</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Unemployment</a:t>
                      </a:r>
                      <a:endParaRPr lang="en-US" sz="2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2418213464"/>
                  </a:ext>
                </a:extLst>
              </a:tr>
            </a:tbl>
          </a:graphicData>
        </a:graphic>
      </p:graphicFrame>
      <p:pic>
        <p:nvPicPr>
          <p:cNvPr id="66" name="Picture 65"/>
          <p:cNvPicPr>
            <a:picLocks noChangeAspect="1"/>
          </p:cNvPicPr>
          <p:nvPr/>
        </p:nvPicPr>
        <p:blipFill rotWithShape="1">
          <a:blip r:embed="rId5"/>
          <a:srcRect l="9366" t="1" r="16070" b="47455"/>
          <a:stretch/>
        </p:blipFill>
        <p:spPr>
          <a:xfrm>
            <a:off x="524954" y="12456495"/>
            <a:ext cx="10219246" cy="4811912"/>
          </a:xfrm>
          <a:prstGeom prst="rect">
            <a:avLst/>
          </a:prstGeom>
          <a:ln w="76200">
            <a:solidFill>
              <a:srgbClr val="CC0000"/>
            </a:solidFill>
          </a:ln>
        </p:spPr>
      </p:pic>
      <p:sp>
        <p:nvSpPr>
          <p:cNvPr id="4" name="Text Box 564"/>
          <p:cNvSpPr txBox="1">
            <a:spLocks noChangeArrowheads="1"/>
          </p:cNvSpPr>
          <p:nvPr/>
        </p:nvSpPr>
        <p:spPr bwMode="auto">
          <a:xfrm>
            <a:off x="1168896" y="76200"/>
            <a:ext cx="24688800" cy="4327338"/>
          </a:xfrm>
          <a:prstGeom prst="rect">
            <a:avLst/>
          </a:prstGeom>
          <a:noFill/>
          <a:ln>
            <a:noFill/>
          </a:ln>
          <a:effectLst>
            <a:outerShdw dist="53882" dir="2700000" algn="ctr" rotWithShape="0">
              <a:schemeClr val="tx1"/>
            </a:outerShdw>
          </a:effectLst>
          <a:extLst/>
        </p:spPr>
        <p:txBody>
          <a:bodyPr wrap="square" lIns="9144" tIns="9144" rIns="9144" bIns="9144">
            <a:spAutoFit/>
          </a:bodyPr>
          <a:lstStyle>
            <a:lvl1pPr marL="1371600" indent="-1371600" algn="l" defTabSz="3657600" rtl="0" eaLnBrk="0" fontAlgn="base" hangingPunct="0">
              <a:spcBef>
                <a:spcPct val="20000"/>
              </a:spcBef>
              <a:spcAft>
                <a:spcPct val="0"/>
              </a:spcAft>
              <a:buChar char="•"/>
              <a:defRPr sz="7200" b="1">
                <a:solidFill>
                  <a:schemeClr val="tx1"/>
                </a:solidFill>
                <a:latin typeface="Arial" charset="0"/>
                <a:ea typeface="+mn-ea"/>
                <a:cs typeface="+mn-cs"/>
              </a:defRPr>
            </a:lvl1pPr>
            <a:lvl2pPr marL="742950" indent="-285750" algn="l" defTabSz="3657600" rtl="0" eaLnBrk="0" fontAlgn="base" hangingPunct="0">
              <a:spcBef>
                <a:spcPct val="20000"/>
              </a:spcBef>
              <a:spcAft>
                <a:spcPct val="0"/>
              </a:spcAft>
              <a:buChar char="–"/>
              <a:defRPr sz="7200" b="1">
                <a:solidFill>
                  <a:schemeClr val="tx1"/>
                </a:solidFill>
                <a:latin typeface="Arial" charset="0"/>
              </a:defRPr>
            </a:lvl2pPr>
            <a:lvl3pPr marL="1143000" indent="-228600" algn="l" defTabSz="3657600" rtl="0" eaLnBrk="0" fontAlgn="base" hangingPunct="0">
              <a:spcBef>
                <a:spcPct val="20000"/>
              </a:spcBef>
              <a:spcAft>
                <a:spcPct val="0"/>
              </a:spcAft>
              <a:buChar char="•"/>
              <a:defRPr sz="7200" b="1">
                <a:solidFill>
                  <a:schemeClr val="tx1"/>
                </a:solidFill>
                <a:latin typeface="Arial" charset="0"/>
              </a:defRPr>
            </a:lvl3pPr>
            <a:lvl4pPr marL="1600200" indent="-228600" algn="l" defTabSz="3657600" rtl="0" eaLnBrk="0" fontAlgn="base" hangingPunct="0">
              <a:spcBef>
                <a:spcPct val="20000"/>
              </a:spcBef>
              <a:spcAft>
                <a:spcPct val="0"/>
              </a:spcAft>
              <a:buChar char="–"/>
              <a:defRPr sz="7200" b="1">
                <a:solidFill>
                  <a:schemeClr val="tx1"/>
                </a:solidFill>
                <a:latin typeface="Arial" charset="0"/>
              </a:defRPr>
            </a:lvl4pPr>
            <a:lvl5pPr marL="2057400" indent="-228600" algn="l" defTabSz="3657600" rtl="0" eaLnBrk="0" fontAlgn="base" hangingPunct="0">
              <a:spcBef>
                <a:spcPct val="20000"/>
              </a:spcBef>
              <a:spcAft>
                <a:spcPct val="0"/>
              </a:spcAft>
              <a:buChar char="»"/>
              <a:defRPr sz="7200" b="1">
                <a:solidFill>
                  <a:schemeClr val="tx1"/>
                </a:solidFill>
                <a:latin typeface="Arial" charset="0"/>
              </a:defRPr>
            </a:lvl5pPr>
            <a:lvl6pPr marL="2514600" indent="-228600" algn="l" defTabSz="3657600" rtl="0" eaLnBrk="0" fontAlgn="base" hangingPunct="0">
              <a:spcBef>
                <a:spcPct val="0"/>
              </a:spcBef>
              <a:spcAft>
                <a:spcPct val="0"/>
              </a:spcAft>
              <a:buChar char="»"/>
              <a:defRPr sz="7200" b="1">
                <a:solidFill>
                  <a:schemeClr val="tx1"/>
                </a:solidFill>
                <a:latin typeface="Arial" charset="0"/>
              </a:defRPr>
            </a:lvl6pPr>
            <a:lvl7pPr marL="2971800" indent="-228600" algn="l" defTabSz="3657600" rtl="0" eaLnBrk="0" fontAlgn="base" hangingPunct="0">
              <a:spcBef>
                <a:spcPct val="0"/>
              </a:spcBef>
              <a:spcAft>
                <a:spcPct val="0"/>
              </a:spcAft>
              <a:buChar char="»"/>
              <a:defRPr sz="7200" b="1">
                <a:solidFill>
                  <a:schemeClr val="tx1"/>
                </a:solidFill>
                <a:latin typeface="Arial" charset="0"/>
              </a:defRPr>
            </a:lvl7pPr>
            <a:lvl8pPr marL="3429000" indent="-228600" algn="l" defTabSz="3657600" rtl="0" eaLnBrk="0" fontAlgn="base" hangingPunct="0">
              <a:spcBef>
                <a:spcPct val="0"/>
              </a:spcBef>
              <a:spcAft>
                <a:spcPct val="0"/>
              </a:spcAft>
              <a:buChar char="»"/>
              <a:defRPr sz="7200" b="1">
                <a:solidFill>
                  <a:schemeClr val="tx1"/>
                </a:solidFill>
                <a:latin typeface="Arial" charset="0"/>
              </a:defRPr>
            </a:lvl8pPr>
            <a:lvl9pPr marL="3886200" indent="-228600" algn="l" defTabSz="3657600" rtl="0" eaLnBrk="0" fontAlgn="base" hangingPunct="0">
              <a:spcBef>
                <a:spcPct val="0"/>
              </a:spcBef>
              <a:spcAft>
                <a:spcPct val="0"/>
              </a:spcAft>
              <a:buChar char="»"/>
              <a:defRPr sz="7200" b="1">
                <a:solidFill>
                  <a:schemeClr val="tx1"/>
                </a:solidFill>
                <a:latin typeface="Arial" charset="0"/>
              </a:defRPr>
            </a:lvl9pPr>
          </a:lstStyle>
          <a:p>
            <a:pPr marL="0" indent="0" algn="ctr" eaLnBrk="1" hangingPunct="1">
              <a:spcBef>
                <a:spcPct val="50000"/>
              </a:spcBef>
              <a:buNone/>
            </a:pPr>
            <a:r>
              <a:rPr lang="en-US" altLang="en-US" sz="14000" kern="0" dirty="0">
                <a:solidFill>
                  <a:schemeClr val="bg1"/>
                </a:solidFill>
                <a:latin typeface="Narkisim" pitchFamily="34" charset="-79"/>
              </a:rPr>
              <a:t>Future of Crash Safety (FoCS) Crash Data Projection Model</a:t>
            </a:r>
          </a:p>
        </p:txBody>
      </p:sp>
      <p:sp>
        <p:nvSpPr>
          <p:cNvPr id="5" name="TextBox 4"/>
          <p:cNvSpPr txBox="1"/>
          <p:nvPr/>
        </p:nvSpPr>
        <p:spPr>
          <a:xfrm>
            <a:off x="364638" y="5464666"/>
            <a:ext cx="26662941" cy="2554545"/>
          </a:xfrm>
          <a:prstGeom prst="rect">
            <a:avLst/>
          </a:prstGeom>
          <a:noFill/>
        </p:spPr>
        <p:txBody>
          <a:bodyPr wrap="square" rtlCol="0">
            <a:spAutoFit/>
          </a:bodyPr>
          <a:lstStyle/>
          <a:p>
            <a:pPr algn="just"/>
            <a:r>
              <a:rPr lang="en-US" sz="4000" dirty="0">
                <a:latin typeface="Calibri" panose="020F0502020204030204" pitchFamily="34" charset="0"/>
                <a:cs typeface="Calibri" panose="020F0502020204030204" pitchFamily="34" charset="0"/>
              </a:rPr>
              <a:t>Retrospective crash data can be used to identify important safety issues.  However, defining </a:t>
            </a:r>
            <a:r>
              <a:rPr lang="en-US" sz="4000" i="1" u="sng" dirty="0">
                <a:latin typeface="Calibri" panose="020F0502020204030204" pitchFamily="34" charset="0"/>
                <a:cs typeface="Calibri" panose="020F0502020204030204" pitchFamily="34" charset="0"/>
              </a:rPr>
              <a:t>future</a:t>
            </a:r>
            <a:r>
              <a:rPr lang="en-US" sz="4000" dirty="0">
                <a:latin typeface="Calibri" panose="020F0502020204030204" pitchFamily="34" charset="0"/>
                <a:cs typeface="Calibri" panose="020F0502020204030204" pitchFamily="34" charset="0"/>
              </a:rPr>
              <a:t> research priorities using retrospective data from the past is complicated by the rapid pace of advancement in vehicle crashworthiness, occupant protection, and crash avoidance technology. The purpose of this research effort is to develop a method to make detailed projections of the nature of </a:t>
            </a:r>
            <a:r>
              <a:rPr lang="en-US" sz="4000" i="1" u="sng" dirty="0">
                <a:latin typeface="Calibri" panose="020F0502020204030204" pitchFamily="34" charset="0"/>
                <a:cs typeface="Calibri" panose="020F0502020204030204" pitchFamily="34" charset="0"/>
              </a:rPr>
              <a:t>future</a:t>
            </a:r>
            <a:r>
              <a:rPr lang="en-US" sz="4000" dirty="0">
                <a:latin typeface="Calibri" panose="020F0502020204030204" pitchFamily="34" charset="0"/>
                <a:cs typeface="Calibri" panose="020F0502020204030204" pitchFamily="34" charset="0"/>
              </a:rPr>
              <a:t> crashes in the US.</a:t>
            </a:r>
          </a:p>
        </p:txBody>
      </p:sp>
      <p:sp>
        <p:nvSpPr>
          <p:cNvPr id="56" name="TextBox 55"/>
          <p:cNvSpPr txBox="1"/>
          <p:nvPr/>
        </p:nvSpPr>
        <p:spPr>
          <a:xfrm>
            <a:off x="364638" y="4652770"/>
            <a:ext cx="5393162" cy="1015663"/>
          </a:xfrm>
          <a:prstGeom prst="rect">
            <a:avLst/>
          </a:prstGeom>
          <a:noFill/>
        </p:spPr>
        <p:txBody>
          <a:bodyPr wrap="square" rtlCol="0">
            <a:spAutoFit/>
          </a:bodyPr>
          <a:lstStyle/>
          <a:p>
            <a:r>
              <a:rPr lang="en-US" sz="6000" dirty="0">
                <a:latin typeface="Narkisim" panose="020E0502050101010101" pitchFamily="34" charset="-79"/>
                <a:cs typeface="Narkisim" panose="020E0502050101010101" pitchFamily="34" charset="-79"/>
              </a:rPr>
              <a:t>Background</a:t>
            </a:r>
            <a:endParaRPr lang="en-US" sz="6000" dirty="0">
              <a:solidFill>
                <a:srgbClr val="000099"/>
              </a:solidFill>
              <a:latin typeface="Narkisim" panose="020E0502050101010101" pitchFamily="34" charset="-79"/>
              <a:cs typeface="Narkisim" panose="020E0502050101010101" pitchFamily="34" charset="-79"/>
            </a:endParaRPr>
          </a:p>
        </p:txBody>
      </p:sp>
      <p:sp>
        <p:nvSpPr>
          <p:cNvPr id="57" name="TextBox 56"/>
          <p:cNvSpPr txBox="1"/>
          <p:nvPr/>
        </p:nvSpPr>
        <p:spPr>
          <a:xfrm>
            <a:off x="364638" y="7980507"/>
            <a:ext cx="5393162" cy="1015663"/>
          </a:xfrm>
          <a:prstGeom prst="rect">
            <a:avLst/>
          </a:prstGeom>
          <a:noFill/>
        </p:spPr>
        <p:txBody>
          <a:bodyPr wrap="square" rtlCol="0">
            <a:spAutoFit/>
          </a:bodyPr>
          <a:lstStyle/>
          <a:p>
            <a:r>
              <a:rPr lang="en-US" sz="6000" dirty="0">
                <a:latin typeface="Narkisim" panose="020E0502050101010101" pitchFamily="34" charset="-79"/>
                <a:cs typeface="Narkisim" panose="020E0502050101010101" pitchFamily="34" charset="-79"/>
              </a:rPr>
              <a:t>Methods</a:t>
            </a:r>
            <a:endParaRPr lang="en-US" sz="6000" dirty="0">
              <a:solidFill>
                <a:srgbClr val="000099"/>
              </a:solidFill>
              <a:latin typeface="Narkisim" panose="020E0502050101010101" pitchFamily="34" charset="-79"/>
              <a:cs typeface="Narkisim" panose="020E0502050101010101" pitchFamily="34" charset="-79"/>
            </a:endParaRPr>
          </a:p>
        </p:txBody>
      </p:sp>
      <p:sp>
        <p:nvSpPr>
          <p:cNvPr id="58" name="TextBox 57"/>
          <p:cNvSpPr txBox="1"/>
          <p:nvPr/>
        </p:nvSpPr>
        <p:spPr>
          <a:xfrm>
            <a:off x="364638" y="25300828"/>
            <a:ext cx="13741482" cy="1015663"/>
          </a:xfrm>
          <a:prstGeom prst="rect">
            <a:avLst/>
          </a:prstGeom>
          <a:noFill/>
        </p:spPr>
        <p:txBody>
          <a:bodyPr wrap="square" rtlCol="0">
            <a:spAutoFit/>
          </a:bodyPr>
          <a:lstStyle/>
          <a:p>
            <a:r>
              <a:rPr lang="en-US" sz="6000" dirty="0">
                <a:latin typeface="Narkisim" panose="020E0502050101010101" pitchFamily="34" charset="-79"/>
                <a:cs typeface="Narkisim" panose="020E0502050101010101" pitchFamily="34" charset="-79"/>
              </a:rPr>
              <a:t>Preliminary Crash Projections 2020-2030</a:t>
            </a:r>
          </a:p>
        </p:txBody>
      </p:sp>
      <p:sp>
        <p:nvSpPr>
          <p:cNvPr id="59" name="TextBox 4"/>
          <p:cNvSpPr txBox="1"/>
          <p:nvPr/>
        </p:nvSpPr>
        <p:spPr>
          <a:xfrm>
            <a:off x="1603393" y="11942127"/>
            <a:ext cx="8401345" cy="830997"/>
          </a:xfrm>
          <a:prstGeom prst="rect">
            <a:avLst/>
          </a:prstGeom>
          <a:solidFill>
            <a:srgbClr val="D9D9D9"/>
          </a:solidFill>
          <a:ln w="76200">
            <a:solidFill>
              <a:srgbClr val="CC00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dirty="0">
                <a:solidFill>
                  <a:srgbClr val="CC0000"/>
                </a:solidFill>
                <a:latin typeface="Calibri" panose="020F0502020204030204" pitchFamily="34" charset="0"/>
                <a:cs typeface="Calibri" panose="020F0502020204030204" pitchFamily="34" charset="0"/>
              </a:rPr>
              <a:t> Retrospective Crash Data</a:t>
            </a:r>
          </a:p>
        </p:txBody>
      </p:sp>
      <p:sp>
        <p:nvSpPr>
          <p:cNvPr id="61" name="TextBox 60"/>
          <p:cNvSpPr txBox="1"/>
          <p:nvPr/>
        </p:nvSpPr>
        <p:spPr>
          <a:xfrm>
            <a:off x="364638" y="22712170"/>
            <a:ext cx="16023464" cy="2554545"/>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Calibri" panose="020F0502020204030204" pitchFamily="34" charset="0"/>
                <a:cs typeface="Calibri" panose="020F0502020204030204" pitchFamily="34" charset="0"/>
              </a:rPr>
              <a:t>Projections can be analyzed by almost any of the case/injury characteristics and harm measures available from NASS CDS data</a:t>
            </a:r>
          </a:p>
          <a:p>
            <a:pPr marL="571500" indent="-571500" algn="just">
              <a:buFont typeface="Arial" panose="020B0604020202020204" pitchFamily="34" charset="0"/>
              <a:buChar char="•"/>
            </a:pPr>
            <a:r>
              <a:rPr lang="en-US" sz="4000" dirty="0">
                <a:latin typeface="Calibri" panose="020F0502020204030204" pitchFamily="34" charset="0"/>
                <a:cs typeface="Calibri" panose="020F0502020204030204" pitchFamily="34" charset="0"/>
              </a:rPr>
              <a:t>Revised versions of model can be used to explore effect of hypothetical countermeasures or alternative variable predictions</a:t>
            </a:r>
          </a:p>
        </p:txBody>
      </p:sp>
      <p:sp>
        <p:nvSpPr>
          <p:cNvPr id="62" name="TextBox 61"/>
          <p:cNvSpPr txBox="1"/>
          <p:nvPr/>
        </p:nvSpPr>
        <p:spPr>
          <a:xfrm>
            <a:off x="364638" y="26172855"/>
            <a:ext cx="26762562" cy="2554545"/>
          </a:xfrm>
          <a:prstGeom prst="rect">
            <a:avLst/>
          </a:prstGeom>
          <a:noFill/>
        </p:spPr>
        <p:txBody>
          <a:bodyPr wrap="square" rtlCol="0">
            <a:spAutoFit/>
          </a:bodyPr>
          <a:lstStyle/>
          <a:p>
            <a:pPr marL="0" lvl="2" defTabSz="584200" fontAlgn="auto" hangingPunct="0">
              <a:spcBef>
                <a:spcPts val="0"/>
              </a:spcBef>
              <a:spcAft>
                <a:spcPts val="0"/>
              </a:spcAft>
            </a:pPr>
            <a:r>
              <a:rPr lang="en-US" sz="4000" kern="0" dirty="0">
                <a:solidFill>
                  <a:srgbClr val="000000"/>
                </a:solidFill>
                <a:latin typeface="Calibri" panose="020F0502020204030204" pitchFamily="34" charset="0"/>
                <a:cs typeface="Calibri" panose="020F0502020204030204" pitchFamily="34" charset="0"/>
                <a:sym typeface="Wingdings"/>
              </a:rPr>
              <a:t>In 2020-2030, crashes projected to be more frequent but serious injuries less frequent than in 2004-2015. Example results: </a:t>
            </a:r>
          </a:p>
          <a:p>
            <a:pPr marL="571500" lvl="2" indent="-571500" defTabSz="584200" fontAlgn="auto" hangingPunct="0">
              <a:spcBef>
                <a:spcPts val="0"/>
              </a:spcBef>
              <a:spcAft>
                <a:spcPts val="0"/>
              </a:spcAft>
              <a:buFont typeface="Arial" panose="020B0604020202020204" pitchFamily="34" charset="0"/>
              <a:buChar char="•"/>
            </a:pPr>
            <a:r>
              <a:rPr lang="en-US" sz="4000" kern="0" dirty="0">
                <a:solidFill>
                  <a:srgbClr val="000000"/>
                </a:solidFill>
                <a:latin typeface="Calibri" panose="020F0502020204030204" pitchFamily="34" charset="0"/>
                <a:cs typeface="Calibri" panose="020F0502020204030204" pitchFamily="34" charset="0"/>
                <a:sym typeface="Wingdings"/>
              </a:rPr>
              <a:t>Intersection crashes (Crossing Paths &amp; Left Turn Across Path/LTOP): Frequent, harmful, &amp; projected to continue increasing</a:t>
            </a:r>
          </a:p>
          <a:p>
            <a:pPr marL="571500" lvl="2" indent="-571500" defTabSz="584200" fontAlgn="auto" hangingPunct="0">
              <a:spcBef>
                <a:spcPts val="0"/>
              </a:spcBef>
              <a:spcAft>
                <a:spcPts val="0"/>
              </a:spcAft>
              <a:buFont typeface="Arial" panose="020B0604020202020204" pitchFamily="34" charset="0"/>
              <a:buChar char="•"/>
            </a:pPr>
            <a:r>
              <a:rPr lang="en-US" sz="4000" kern="0" dirty="0">
                <a:solidFill>
                  <a:srgbClr val="000000"/>
                </a:solidFill>
                <a:latin typeface="Calibri" panose="020F0502020204030204" pitchFamily="34" charset="0"/>
                <a:cs typeface="Calibri" panose="020F0502020204030204" pitchFamily="34" charset="0"/>
                <a:sym typeface="Wingdings"/>
              </a:rPr>
              <a:t>Frontal, Side, &amp; Oblique Crashes: Expected to continue to be associated with majority of injury/harm in the future </a:t>
            </a:r>
          </a:p>
          <a:p>
            <a:pPr marL="571500" lvl="2" indent="-571500" defTabSz="584200" fontAlgn="auto" hangingPunct="0">
              <a:spcBef>
                <a:spcPts val="0"/>
              </a:spcBef>
              <a:spcAft>
                <a:spcPts val="0"/>
              </a:spcAft>
              <a:buFont typeface="Arial" panose="020B0604020202020204" pitchFamily="34" charset="0"/>
              <a:buChar char="•"/>
            </a:pPr>
            <a:r>
              <a:rPr lang="en-US" sz="4000" kern="0" dirty="0">
                <a:solidFill>
                  <a:srgbClr val="000000"/>
                </a:solidFill>
                <a:latin typeface="Calibri" panose="020F0502020204030204" pitchFamily="34" charset="0"/>
                <a:cs typeface="Calibri" panose="020F0502020204030204" pitchFamily="34" charset="0"/>
                <a:sym typeface="Wingdings"/>
              </a:rPr>
              <a:t>More older occupants with serious injuries expected in future, but fewer seriously injured younger occupants </a:t>
            </a:r>
          </a:p>
        </p:txBody>
      </p:sp>
      <p:sp>
        <p:nvSpPr>
          <p:cNvPr id="7" name="TextBox 6"/>
          <p:cNvSpPr txBox="1"/>
          <p:nvPr/>
        </p:nvSpPr>
        <p:spPr>
          <a:xfrm>
            <a:off x="421524" y="16688419"/>
            <a:ext cx="3629094"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 2004 - 2015</a:t>
            </a:r>
          </a:p>
        </p:txBody>
      </p:sp>
      <p:grpSp>
        <p:nvGrpSpPr>
          <p:cNvPr id="3" name="Group 2">
            <a:extLst>
              <a:ext uri="{FF2B5EF4-FFF2-40B4-BE49-F238E27FC236}">
                <a16:creationId xmlns:a16="http://schemas.microsoft.com/office/drawing/2014/main" id="{3706E036-2E5F-4ABA-8DB7-7EE873843293}"/>
              </a:ext>
            </a:extLst>
          </p:cNvPr>
          <p:cNvGrpSpPr/>
          <p:nvPr/>
        </p:nvGrpSpPr>
        <p:grpSpPr>
          <a:xfrm>
            <a:off x="16484805" y="20402916"/>
            <a:ext cx="10490284" cy="5115169"/>
            <a:chOff x="16195236" y="20680627"/>
            <a:chExt cx="10490284" cy="5115169"/>
          </a:xfrm>
        </p:grpSpPr>
        <p:grpSp>
          <p:nvGrpSpPr>
            <p:cNvPr id="71" name="Group 70"/>
            <p:cNvGrpSpPr/>
            <p:nvPr/>
          </p:nvGrpSpPr>
          <p:grpSpPr>
            <a:xfrm>
              <a:off x="16195236" y="20857896"/>
              <a:ext cx="7448032" cy="4193689"/>
              <a:chOff x="18893905" y="11871341"/>
              <a:chExt cx="6500227" cy="3479332"/>
            </a:xfrm>
          </p:grpSpPr>
          <p:pic>
            <p:nvPicPr>
              <p:cNvPr id="69" name="Picture 68"/>
              <p:cNvPicPr>
                <a:picLocks noChangeAspect="1"/>
              </p:cNvPicPr>
              <p:nvPr/>
            </p:nvPicPr>
            <p:blipFill rotWithShape="1">
              <a:blip r:embed="rId6"/>
              <a:srcRect l="9450" r="15556" b="44432"/>
              <a:stretch/>
            </p:blipFill>
            <p:spPr>
              <a:xfrm>
                <a:off x="18893905" y="11871341"/>
                <a:ext cx="6500227" cy="3425601"/>
              </a:xfrm>
              <a:prstGeom prst="rect">
                <a:avLst/>
              </a:prstGeom>
              <a:ln w="57150">
                <a:solidFill>
                  <a:schemeClr val="tx1"/>
                </a:solidFill>
              </a:ln>
            </p:spPr>
          </p:pic>
          <p:sp>
            <p:nvSpPr>
              <p:cNvPr id="41" name="TextBox 11"/>
              <p:cNvSpPr txBox="1">
                <a:spLocks noChangeAspect="1"/>
              </p:cNvSpPr>
              <p:nvPr/>
            </p:nvSpPr>
            <p:spPr>
              <a:xfrm>
                <a:off x="18923311" y="14661229"/>
                <a:ext cx="1252395" cy="689444"/>
              </a:xfrm>
              <a:prstGeom prst="rect">
                <a:avLst/>
              </a:prstGeom>
              <a:noFill/>
              <a:ln w="57150">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solidFill>
                      <a:srgbClr val="000000"/>
                    </a:solidFill>
                    <a:latin typeface="Calibri" panose="020F0502020204030204" pitchFamily="34" charset="0"/>
                    <a:cs typeface="Calibri" panose="020F0502020204030204" pitchFamily="34" charset="0"/>
                  </a:rPr>
                  <a:t>2020</a:t>
                </a:r>
              </a:p>
            </p:txBody>
          </p:sp>
        </p:grpSp>
        <p:grpSp>
          <p:nvGrpSpPr>
            <p:cNvPr id="73" name="Group 72"/>
            <p:cNvGrpSpPr/>
            <p:nvPr/>
          </p:nvGrpSpPr>
          <p:grpSpPr>
            <a:xfrm>
              <a:off x="17693633" y="21231918"/>
              <a:ext cx="7396787" cy="4188634"/>
              <a:chOff x="19075884" y="15497550"/>
              <a:chExt cx="6500227" cy="3433903"/>
            </a:xfrm>
          </p:grpSpPr>
          <p:pic>
            <p:nvPicPr>
              <p:cNvPr id="68" name="Picture 67"/>
              <p:cNvPicPr>
                <a:picLocks noChangeAspect="1"/>
              </p:cNvPicPr>
              <p:nvPr/>
            </p:nvPicPr>
            <p:blipFill rotWithShape="1">
              <a:blip r:embed="rId7"/>
              <a:srcRect l="9450" r="15556" b="44560"/>
              <a:stretch/>
            </p:blipFill>
            <p:spPr>
              <a:xfrm>
                <a:off x="19075884" y="15497550"/>
                <a:ext cx="6500227" cy="3384953"/>
              </a:xfrm>
              <a:prstGeom prst="rect">
                <a:avLst/>
              </a:prstGeom>
              <a:ln w="57150">
                <a:solidFill>
                  <a:schemeClr val="tx1"/>
                </a:solidFill>
              </a:ln>
            </p:spPr>
          </p:pic>
          <p:sp>
            <p:nvSpPr>
              <p:cNvPr id="48" name="TextBox 11"/>
              <p:cNvSpPr txBox="1">
                <a:spLocks noChangeAspect="1"/>
              </p:cNvSpPr>
              <p:nvPr/>
            </p:nvSpPr>
            <p:spPr>
              <a:xfrm>
                <a:off x="19102482" y="18250190"/>
                <a:ext cx="1261072" cy="6812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solidFill>
                      <a:srgbClr val="000000"/>
                    </a:solidFill>
                    <a:latin typeface="Calibri" panose="020F0502020204030204" pitchFamily="34" charset="0"/>
                    <a:cs typeface="Calibri" panose="020F0502020204030204" pitchFamily="34" charset="0"/>
                  </a:rPr>
                  <a:t>2025</a:t>
                </a:r>
              </a:p>
            </p:txBody>
          </p:sp>
        </p:grpSp>
        <p:grpSp>
          <p:nvGrpSpPr>
            <p:cNvPr id="74" name="Group 73"/>
            <p:cNvGrpSpPr/>
            <p:nvPr/>
          </p:nvGrpSpPr>
          <p:grpSpPr>
            <a:xfrm>
              <a:off x="19293831" y="21848294"/>
              <a:ext cx="7391689" cy="3947502"/>
              <a:chOff x="20097294" y="18645820"/>
              <a:chExt cx="6500227" cy="3305780"/>
            </a:xfrm>
          </p:grpSpPr>
          <p:pic>
            <p:nvPicPr>
              <p:cNvPr id="67" name="Picture 66"/>
              <p:cNvPicPr>
                <a:picLocks noChangeAspect="1"/>
              </p:cNvPicPr>
              <p:nvPr/>
            </p:nvPicPr>
            <p:blipFill rotWithShape="1">
              <a:blip r:embed="rId8"/>
              <a:srcRect l="9396" r="15610" b="44496"/>
              <a:stretch/>
            </p:blipFill>
            <p:spPr>
              <a:xfrm>
                <a:off x="20097294" y="18645820"/>
                <a:ext cx="6500227" cy="3250785"/>
              </a:xfrm>
              <a:prstGeom prst="rect">
                <a:avLst/>
              </a:prstGeom>
              <a:ln w="57150">
                <a:solidFill>
                  <a:schemeClr val="tx1"/>
                </a:solidFill>
              </a:ln>
            </p:spPr>
          </p:pic>
          <p:sp>
            <p:nvSpPr>
              <p:cNvPr id="49" name="TextBox 11"/>
              <p:cNvSpPr txBox="1">
                <a:spLocks noChangeAspect="1"/>
              </p:cNvSpPr>
              <p:nvPr/>
            </p:nvSpPr>
            <p:spPr>
              <a:xfrm>
                <a:off x="20185085" y="21255693"/>
                <a:ext cx="1261941" cy="695907"/>
              </a:xfrm>
              <a:prstGeom prst="rect">
                <a:avLst/>
              </a:prstGeom>
              <a:noFill/>
              <a:ln w="57150">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solidFill>
                      <a:srgbClr val="000000"/>
                    </a:solidFill>
                    <a:latin typeface="Calibri" panose="020F0502020204030204" pitchFamily="34" charset="0"/>
                    <a:cs typeface="Calibri" panose="020F0502020204030204" pitchFamily="34" charset="0"/>
                  </a:rPr>
                  <a:t>2030</a:t>
                </a:r>
              </a:p>
            </p:txBody>
          </p:sp>
        </p:grpSp>
        <p:sp>
          <p:nvSpPr>
            <p:cNvPr id="50" name="Content Placeholder 2"/>
            <p:cNvSpPr txBox="1">
              <a:spLocks/>
            </p:cNvSpPr>
            <p:nvPr/>
          </p:nvSpPr>
          <p:spPr>
            <a:xfrm>
              <a:off x="18379431" y="20680627"/>
              <a:ext cx="7852129" cy="909743"/>
            </a:xfrm>
            <a:prstGeom prst="rect">
              <a:avLst/>
            </a:prstGeom>
            <a:solidFill>
              <a:srgbClr val="D9D9D9"/>
            </a:solidFill>
            <a:ln w="57150">
              <a:solidFill>
                <a:schemeClr val="tx1"/>
              </a:solidFill>
            </a:ln>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Font typeface="Arial" pitchFamily="34" charset="0"/>
                <a:buNone/>
              </a:pPr>
              <a:r>
                <a:rPr lang="en-US" sz="4800" b="1" dirty="0">
                  <a:latin typeface="Calibri" panose="020F0502020204030204" pitchFamily="34" charset="0"/>
                  <a:cs typeface="Calibri" panose="020F0502020204030204" pitchFamily="34" charset="0"/>
                </a:rPr>
                <a:t>Projected Future Crashes</a:t>
              </a:r>
            </a:p>
            <a:p>
              <a:pPr algn="ctr"/>
              <a:endParaRPr lang="en-US" sz="4800" b="1" dirty="0">
                <a:solidFill>
                  <a:srgbClr val="000099"/>
                </a:solidFill>
                <a:latin typeface="Calibri" panose="020F0502020204030204" pitchFamily="34" charset="0"/>
                <a:cs typeface="Calibri" panose="020F0502020204030204" pitchFamily="34" charset="0"/>
              </a:endParaRPr>
            </a:p>
            <a:p>
              <a:pPr marL="0" indent="0" algn="ctr">
                <a:buFont typeface="Arial" pitchFamily="34" charset="0"/>
                <a:buNone/>
              </a:pPr>
              <a:endParaRPr lang="en-US" sz="4800" b="1" dirty="0">
                <a:solidFill>
                  <a:srgbClr val="000099"/>
                </a:solidFill>
                <a:latin typeface="Calibri" panose="020F0502020204030204" pitchFamily="34" charset="0"/>
                <a:cs typeface="Calibri" panose="020F0502020204030204" pitchFamily="34" charset="0"/>
              </a:endParaRPr>
            </a:p>
            <a:p>
              <a:pPr algn="ctr"/>
              <a:endParaRPr lang="en-US" sz="4800" b="1" dirty="0">
                <a:solidFill>
                  <a:srgbClr val="000099"/>
                </a:solidFill>
                <a:latin typeface="Calibri" panose="020F0502020204030204" pitchFamily="34" charset="0"/>
                <a:cs typeface="Calibri" panose="020F0502020204030204" pitchFamily="34" charset="0"/>
              </a:endParaRPr>
            </a:p>
            <a:p>
              <a:pPr marL="109728" indent="0" algn="ctr">
                <a:buFont typeface="Arial" pitchFamily="34" charset="0"/>
                <a:buNone/>
              </a:pPr>
              <a:endParaRPr lang="en-US" sz="4800" b="1" dirty="0">
                <a:solidFill>
                  <a:srgbClr val="000099"/>
                </a:solidFill>
                <a:latin typeface="Calibri" panose="020F0502020204030204" pitchFamily="34" charset="0"/>
                <a:cs typeface="Calibri" panose="020F0502020204030204" pitchFamily="34" charset="0"/>
              </a:endParaRPr>
            </a:p>
          </p:txBody>
        </p:sp>
      </p:grpSp>
      <p:sp>
        <p:nvSpPr>
          <p:cNvPr id="76" name="Content Placeholder 2">
            <a:extLst>
              <a:ext uri="{FF2B5EF4-FFF2-40B4-BE49-F238E27FC236}">
                <a16:creationId xmlns:a16="http://schemas.microsoft.com/office/drawing/2014/main" id="{AB89F0F0-A79B-49F9-96E3-C3BB42F07289}"/>
              </a:ext>
            </a:extLst>
          </p:cNvPr>
          <p:cNvSpPr txBox="1">
            <a:spLocks/>
          </p:cNvSpPr>
          <p:nvPr/>
        </p:nvSpPr>
        <p:spPr>
          <a:xfrm>
            <a:off x="12725400" y="19383792"/>
            <a:ext cx="8462992" cy="1133160"/>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Font typeface="Arial" pitchFamily="34" charset="0"/>
              <a:buNone/>
            </a:pPr>
            <a:r>
              <a:rPr lang="en-US" sz="6000" b="1" dirty="0">
                <a:solidFill>
                  <a:srgbClr val="006600"/>
                </a:solidFill>
                <a:latin typeface="Calibri" panose="020F0502020204030204" pitchFamily="34" charset="0"/>
                <a:cs typeface="Calibri" panose="020F0502020204030204" pitchFamily="34" charset="0"/>
              </a:rPr>
              <a:t>Safety Countermeasures</a:t>
            </a:r>
          </a:p>
        </p:txBody>
      </p:sp>
      <p:sp>
        <p:nvSpPr>
          <p:cNvPr id="77" name="Content Placeholder 2">
            <a:extLst>
              <a:ext uri="{FF2B5EF4-FFF2-40B4-BE49-F238E27FC236}">
                <a16:creationId xmlns:a16="http://schemas.microsoft.com/office/drawing/2014/main" id="{3B13713E-461A-4994-9FF3-716A8C0B21E2}"/>
              </a:ext>
            </a:extLst>
          </p:cNvPr>
          <p:cNvSpPr txBox="1">
            <a:spLocks/>
          </p:cNvSpPr>
          <p:nvPr/>
        </p:nvSpPr>
        <p:spPr>
          <a:xfrm>
            <a:off x="3520415" y="17282998"/>
            <a:ext cx="10659731" cy="955553"/>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Font typeface="Arial" pitchFamily="34" charset="0"/>
              <a:buNone/>
            </a:pPr>
            <a:r>
              <a:rPr lang="en-US" sz="6000" b="1" dirty="0">
                <a:solidFill>
                  <a:srgbClr val="FF6600"/>
                </a:solidFill>
                <a:latin typeface="Calibri" panose="020F0502020204030204" pitchFamily="34" charset="0"/>
                <a:cs typeface="Calibri" panose="020F0502020204030204" pitchFamily="34" charset="0"/>
              </a:rPr>
              <a:t>Adjustments to Source Datasets</a:t>
            </a:r>
          </a:p>
        </p:txBody>
      </p:sp>
      <p:sp>
        <p:nvSpPr>
          <p:cNvPr id="79" name="Content Placeholder 2">
            <a:extLst>
              <a:ext uri="{FF2B5EF4-FFF2-40B4-BE49-F238E27FC236}">
                <a16:creationId xmlns:a16="http://schemas.microsoft.com/office/drawing/2014/main" id="{6E35B774-2231-49FD-9E73-12B040014B30}"/>
              </a:ext>
            </a:extLst>
          </p:cNvPr>
          <p:cNvSpPr txBox="1">
            <a:spLocks/>
          </p:cNvSpPr>
          <p:nvPr/>
        </p:nvSpPr>
        <p:spPr>
          <a:xfrm>
            <a:off x="11022870" y="18282077"/>
            <a:ext cx="2406060" cy="92961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Font typeface="Arial" pitchFamily="34" charset="0"/>
              <a:buNone/>
            </a:pPr>
            <a:r>
              <a:rPr lang="en-US" sz="6000" b="1" dirty="0">
                <a:solidFill>
                  <a:srgbClr val="0070C0"/>
                </a:solidFill>
                <a:latin typeface="Calibri" panose="020F0502020204030204" pitchFamily="34" charset="0"/>
                <a:cs typeface="Calibri" panose="020F0502020204030204" pitchFamily="34" charset="0"/>
              </a:rPr>
              <a:t>Trends</a:t>
            </a:r>
          </a:p>
        </p:txBody>
      </p:sp>
      <p:graphicFrame>
        <p:nvGraphicFramePr>
          <p:cNvPr id="82" name="Table 81">
            <a:extLst>
              <a:ext uri="{FF2B5EF4-FFF2-40B4-BE49-F238E27FC236}">
                <a16:creationId xmlns:a16="http://schemas.microsoft.com/office/drawing/2014/main" id="{E273E5B8-32D5-4972-A0FE-45D04D864002}"/>
              </a:ext>
            </a:extLst>
          </p:cNvPr>
          <p:cNvGraphicFramePr>
            <a:graphicFrameLocks noGrp="1"/>
          </p:cNvGraphicFramePr>
          <p:nvPr>
            <p:extLst>
              <p:ext uri="{D42A27DB-BD31-4B8C-83A1-F6EECF244321}">
                <p14:modId xmlns:p14="http://schemas.microsoft.com/office/powerpoint/2010/main" val="2344747732"/>
              </p:ext>
            </p:extLst>
          </p:nvPr>
        </p:nvGraphicFramePr>
        <p:xfrm>
          <a:off x="476533" y="18251605"/>
          <a:ext cx="7702891" cy="3088554"/>
        </p:xfrm>
        <a:graphic>
          <a:graphicData uri="http://schemas.openxmlformats.org/drawingml/2006/table">
            <a:tbl>
              <a:tblPr firstRow="1" firstCol="1" bandRow="1">
                <a:tableStyleId>{5940675A-B579-460E-94D1-54222C63F5DA}</a:tableStyleId>
              </a:tblPr>
              <a:tblGrid>
                <a:gridCol w="7702891">
                  <a:extLst>
                    <a:ext uri="{9D8B030D-6E8A-4147-A177-3AD203B41FA5}">
                      <a16:colId xmlns:a16="http://schemas.microsoft.com/office/drawing/2014/main" val="271077429"/>
                    </a:ext>
                  </a:extLst>
                </a:gridCol>
              </a:tblGrid>
              <a:tr h="3088554">
                <a:tc>
                  <a:txBody>
                    <a:bodyPr/>
                    <a:lstStyle/>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Under-reporting low-severity crashes</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Exclusion of non-towed cases</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Over-reporting of restraint use</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Helvetica Neue Light"/>
                        </a:rPr>
                        <a:t>Exclusion of CDS cases missing data</a:t>
                      </a:r>
                    </a:p>
                    <a:p>
                      <a:pPr marL="0" marR="0" lvl="0" indent="0" algn="l" defTabSz="584200" rtl="0" eaLnBrk="1" fontAlgn="auto" latinLnBrk="0" hangingPunct="1">
                        <a:lnSpc>
                          <a:spcPct val="100000"/>
                        </a:lnSpc>
                        <a:spcBef>
                          <a:spcPts val="0"/>
                        </a:spcBef>
                        <a:spcAft>
                          <a:spcPts val="0"/>
                        </a:spcAft>
                        <a:buClrTx/>
                        <a:buSzTx/>
                        <a:buFontTx/>
                        <a:buNone/>
                        <a:tabLst/>
                        <a:defRPr/>
                      </a:pPr>
                      <a:r>
                        <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Helvetica Neue Light"/>
                        </a:rPr>
                        <a:t>No injury data in vehicles &gt;9 </a:t>
                      </a:r>
                      <a:r>
                        <a:rPr lang="en-US" sz="3200" b="0" i="0" u="none" strike="noStrike" cap="none" spc="0" baseline="0" dirty="0" err="1">
                          <a:ln>
                            <a:noFill/>
                          </a:ln>
                          <a:solidFill>
                            <a:schemeClr val="bg1"/>
                          </a:solidFill>
                          <a:effectLst/>
                          <a:uFillTx/>
                          <a:latin typeface="Calibri" panose="020F0502020204030204" pitchFamily="34" charset="0"/>
                          <a:ea typeface="+mn-ea"/>
                          <a:cs typeface="Calibri" panose="020F0502020204030204" pitchFamily="34" charset="0"/>
                          <a:sym typeface="Helvetica Neue Light"/>
                        </a:rPr>
                        <a:t>y.o</a:t>
                      </a:r>
                      <a:r>
                        <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Helvetica Neue Light"/>
                        </a:rPr>
                        <a:t>. (CDS 2009+)</a:t>
                      </a:r>
                    </a:p>
                    <a:p>
                      <a:pPr marL="0" marR="0" algn="l">
                        <a:spcBef>
                          <a:spcPts val="0"/>
                        </a:spcBef>
                        <a:spcAft>
                          <a:spcPts val="0"/>
                        </a:spcAft>
                      </a:pPr>
                      <a:r>
                        <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Helvetica Neue Light"/>
                        </a:rPr>
                        <a:t>AIS Version Change to </a:t>
                      </a:r>
                      <a:r>
                        <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Wingdings" panose="05000000000000000000" pitchFamily="2" charset="2"/>
                        </a:rPr>
                        <a:t>AIS2005 (CDS 2010+) </a:t>
                      </a:r>
                      <a:endPar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Helvetica Neue Light"/>
                      </a:endParaRPr>
                    </a:p>
                  </a:txBody>
                  <a:tcPr marL="68580" marR="68580" marT="0" marB="0" anchor="ctr">
                    <a:lnL w="38100" cap="flat" cmpd="sng" algn="ctr">
                      <a:solidFill>
                        <a:srgbClr val="FF6600"/>
                      </a:solidFill>
                      <a:prstDash val="solid"/>
                      <a:round/>
                      <a:headEnd type="none" w="med" len="med"/>
                      <a:tailEnd type="none" w="med" len="med"/>
                    </a:lnL>
                    <a:lnR w="38100" cap="flat" cmpd="sng" algn="ctr">
                      <a:solidFill>
                        <a:srgbClr val="FF6600"/>
                      </a:solidFill>
                      <a:prstDash val="solid"/>
                      <a:round/>
                      <a:headEnd type="none" w="med" len="med"/>
                      <a:tailEnd type="none" w="med" len="med"/>
                    </a:lnR>
                    <a:lnT w="38100" cap="flat" cmpd="sng" algn="ctr">
                      <a:solidFill>
                        <a:srgbClr val="FF6600"/>
                      </a:solidFill>
                      <a:prstDash val="solid"/>
                      <a:round/>
                      <a:headEnd type="none" w="med" len="med"/>
                      <a:tailEnd type="none" w="med" len="med"/>
                    </a:lnT>
                    <a:lnB w="3810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2418213464"/>
                  </a:ext>
                </a:extLst>
              </a:tr>
            </a:tbl>
          </a:graphicData>
        </a:graphic>
      </p:graphicFrame>
      <p:graphicFrame>
        <p:nvGraphicFramePr>
          <p:cNvPr id="85" name="Table 84">
            <a:extLst>
              <a:ext uri="{FF2B5EF4-FFF2-40B4-BE49-F238E27FC236}">
                <a16:creationId xmlns:a16="http://schemas.microsoft.com/office/drawing/2014/main" id="{9EECC76B-0521-4C82-B864-B6E94B82AA5D}"/>
              </a:ext>
            </a:extLst>
          </p:cNvPr>
          <p:cNvGraphicFramePr>
            <a:graphicFrameLocks noGrp="1"/>
          </p:cNvGraphicFramePr>
          <p:nvPr>
            <p:extLst>
              <p:ext uri="{D42A27DB-BD31-4B8C-83A1-F6EECF244321}">
                <p14:modId xmlns:p14="http://schemas.microsoft.com/office/powerpoint/2010/main" val="3048383626"/>
              </p:ext>
            </p:extLst>
          </p:nvPr>
        </p:nvGraphicFramePr>
        <p:xfrm>
          <a:off x="14180146" y="13644535"/>
          <a:ext cx="12673481" cy="5761952"/>
        </p:xfrm>
        <a:graphic>
          <a:graphicData uri="http://schemas.openxmlformats.org/drawingml/2006/table">
            <a:tbl>
              <a:tblPr firstRow="1" firstCol="1" bandRow="1">
                <a:tableStyleId>{5940675A-B579-460E-94D1-54222C63F5DA}</a:tableStyleId>
              </a:tblPr>
              <a:tblGrid>
                <a:gridCol w="4071560">
                  <a:extLst>
                    <a:ext uri="{9D8B030D-6E8A-4147-A177-3AD203B41FA5}">
                      <a16:colId xmlns:a16="http://schemas.microsoft.com/office/drawing/2014/main" val="790114426"/>
                    </a:ext>
                  </a:extLst>
                </a:gridCol>
                <a:gridCol w="8601921">
                  <a:extLst>
                    <a:ext uri="{9D8B030D-6E8A-4147-A177-3AD203B41FA5}">
                      <a16:colId xmlns:a16="http://schemas.microsoft.com/office/drawing/2014/main" val="2047193244"/>
                    </a:ext>
                  </a:extLst>
                </a:gridCol>
              </a:tblGrid>
              <a:tr h="2178299">
                <a:tc>
                  <a:txBody>
                    <a:bodyPr/>
                    <a:lstStyle/>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Crash Avoidance</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715" marR="63715" marT="91440" marB="91440" anchor="ctr">
                    <a:lnL w="38100" cap="flat" cmpd="sng" algn="ctr">
                      <a:solidFill>
                        <a:srgbClr val="0066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66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FMVSS 126 ESC, 138 TPMS</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NCAP 2004 Upgrade to Rollover Resistance</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AEB, FCW, BSD, LDW, LKA </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Level 3 and 4/5 </a:t>
                      </a:r>
                      <a:r>
                        <a:rPr lang="en-US" sz="3200">
                          <a:solidFill>
                            <a:schemeClr val="bg1"/>
                          </a:solidFill>
                          <a:effectLst/>
                          <a:latin typeface="Calibri" panose="020F0502020204030204" pitchFamily="34" charset="0"/>
                          <a:cs typeface="Calibri" panose="020F0502020204030204" pitchFamily="34" charset="0"/>
                        </a:rPr>
                        <a:t>Automated Driving Systems</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715" marR="63715" marT="91440" marB="91440" anchor="ctr">
                    <a:lnL w="12700" cap="flat" cmpd="sng" algn="ctr">
                      <a:solidFill>
                        <a:schemeClr val="bg1"/>
                      </a:solidFill>
                      <a:prstDash val="solid"/>
                      <a:round/>
                      <a:headEnd type="none" w="med" len="med"/>
                      <a:tailEnd type="none" w="med" len="med"/>
                    </a:lnL>
                    <a:lnR w="38100" cap="flat" cmpd="sng" algn="ctr">
                      <a:solidFill>
                        <a:srgbClr val="006600"/>
                      </a:solidFill>
                      <a:prstDash val="solid"/>
                      <a:round/>
                      <a:headEnd type="none" w="med" len="med"/>
                      <a:tailEnd type="none" w="med" len="med"/>
                    </a:lnR>
                    <a:lnT w="38100" cap="flat" cmpd="sng" algn="ctr">
                      <a:solidFill>
                        <a:srgbClr val="0066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49129890"/>
                  </a:ext>
                </a:extLst>
              </a:tr>
              <a:tr h="1194551">
                <a:tc>
                  <a:txBody>
                    <a:bodyPr/>
                    <a:lstStyle/>
                    <a:p>
                      <a:pPr marL="0" marR="0" algn="l">
                        <a:spcBef>
                          <a:spcPts val="0"/>
                        </a:spcBef>
                        <a:spcAft>
                          <a:spcPts val="0"/>
                        </a:spcAft>
                      </a:pPr>
                      <a:r>
                        <a:rPr lang="en-US" sz="3200" dirty="0">
                          <a:solidFill>
                            <a:schemeClr val="bg1"/>
                          </a:solidFill>
                          <a:effectLst/>
                          <a:latin typeface="Calibri" panose="020F0502020204030204" pitchFamily="34" charset="0"/>
                          <a:cs typeface="Calibri" panose="020F0502020204030204" pitchFamily="34" charset="0"/>
                        </a:rPr>
                        <a:t>Crash Severity Mitigation</a:t>
                      </a:r>
                      <a:endPar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715" marR="63715" marT="91440" marB="91440" anchor="ctr">
                    <a:lnL w="38100" cap="flat" cmpd="sng" algn="ctr">
                      <a:solidFill>
                        <a:srgbClr val="0066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effectLst/>
                          <a:latin typeface="Calibri" panose="020F0502020204030204" pitchFamily="34" charset="0"/>
                          <a:cs typeface="Calibri" panose="020F0502020204030204" pitchFamily="34" charset="0"/>
                        </a:rPr>
                        <a:t>AEB with CIB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bg1"/>
                          </a:solidFill>
                          <a:effectLst/>
                          <a:latin typeface="Calibri" panose="020F0502020204030204" pitchFamily="34" charset="0"/>
                          <a:ea typeface="+mn-ea"/>
                          <a:cs typeface="Calibri" panose="020F0502020204030204" pitchFamily="34" charset="0"/>
                        </a:rPr>
                        <a:t>FMVSS 138 TPMS </a:t>
                      </a:r>
                      <a:endParaRPr lang="en-US" sz="32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715" marR="63715" marT="91440" marB="91440" anchor="ctr">
                    <a:lnL w="12700" cap="flat" cmpd="sng" algn="ctr">
                      <a:solidFill>
                        <a:schemeClr val="bg1"/>
                      </a:solidFill>
                      <a:prstDash val="solid"/>
                      <a:round/>
                      <a:headEnd type="none" w="med" len="med"/>
                      <a:tailEnd type="none" w="med" len="med"/>
                    </a:lnL>
                    <a:lnR w="38100" cap="flat" cmpd="sng" algn="ctr">
                      <a:solidFill>
                        <a:srgbClr val="0066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3353612028"/>
                  </a:ext>
                </a:extLst>
              </a:tr>
              <a:tr h="1194551">
                <a:tc>
                  <a:txBody>
                    <a:bodyPr/>
                    <a:lstStyle/>
                    <a:p>
                      <a:pPr marL="0" marR="0" algn="l">
                        <a:spcBef>
                          <a:spcPts val="0"/>
                        </a:spcBef>
                        <a:spcAft>
                          <a:spcPts val="0"/>
                        </a:spcAft>
                      </a:pP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Crashworthiness &amp; Occupant Protection</a:t>
                      </a:r>
                    </a:p>
                  </a:txBody>
                  <a:tcPr marL="63715" marR="63715" marT="91440" marB="91440" anchor="ctr">
                    <a:lnL w="38100" cap="flat" cmpd="sng" algn="ctr">
                      <a:solidFill>
                        <a:srgbClr val="0066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algn="l">
                        <a:spcBef>
                          <a:spcPts val="0"/>
                        </a:spcBef>
                        <a:spcAft>
                          <a:spcPts val="0"/>
                        </a:spcAft>
                      </a:pP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FMVSS 202, 208, 214, 216, 226, 301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u="none" strike="noStrike" cap="none" spc="0" baseline="0" dirty="0">
                          <a:ln>
                            <a:noFill/>
                          </a:ln>
                          <a:solidFill>
                            <a:schemeClr val="bg1"/>
                          </a:solidFill>
                          <a:effectLst/>
                          <a:uFillTx/>
                          <a:latin typeface="Calibri" panose="020F0502020204030204" pitchFamily="34" charset="0"/>
                          <a:ea typeface="+mn-ea"/>
                          <a:cs typeface="Calibri" panose="020F0502020204030204" pitchFamily="34" charset="0"/>
                          <a:sym typeface="Helvetica Neue Light"/>
                        </a:rPr>
                        <a:t>NCAP 2011 Update (Front &amp; Side Protection)</a:t>
                      </a:r>
                    </a:p>
                  </a:txBody>
                  <a:tcPr marL="63715" marR="63715" marT="91440" marB="91440" anchor="ctr">
                    <a:lnL w="12700" cap="flat" cmpd="sng" algn="ctr">
                      <a:solidFill>
                        <a:schemeClr val="bg1"/>
                      </a:solidFill>
                      <a:prstDash val="solid"/>
                      <a:round/>
                      <a:headEnd type="none" w="med" len="med"/>
                      <a:tailEnd type="none" w="med" len="med"/>
                    </a:lnL>
                    <a:lnR w="38100" cap="flat" cmpd="sng" algn="ctr">
                      <a:solidFill>
                        <a:srgbClr val="0066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2684738013"/>
                  </a:ext>
                </a:extLst>
              </a:tr>
              <a:tr h="1194551">
                <a:tc>
                  <a:txBody>
                    <a:bodyPr/>
                    <a:lstStyle/>
                    <a:p>
                      <a:pPr marL="0" marR="0" algn="l">
                        <a:spcBef>
                          <a:spcPts val="0"/>
                        </a:spcBef>
                        <a:spcAft>
                          <a:spcPts val="0"/>
                        </a:spcAft>
                      </a:pP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Infrastructure &amp; </a:t>
                      </a:r>
                    </a:p>
                    <a:p>
                      <a:pPr marL="0" marR="0" algn="l">
                        <a:spcBef>
                          <a:spcPts val="0"/>
                        </a:spcBef>
                        <a:spcAft>
                          <a:spcPts val="0"/>
                        </a:spcAft>
                      </a:pP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Policy changes</a:t>
                      </a:r>
                    </a:p>
                  </a:txBody>
                  <a:tcPr marL="63715" marR="63715" marT="91440" marB="91440" anchor="ctr">
                    <a:lnL w="38100" cap="flat" cmpd="sng" algn="ctr">
                      <a:solidFill>
                        <a:srgbClr val="0066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algn="l">
                        <a:spcBef>
                          <a:spcPts val="0"/>
                        </a:spcBef>
                        <a:spcAft>
                          <a:spcPts val="0"/>
                        </a:spcAft>
                      </a:pP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Rumble Strips, Red Light Cameras, Cable Median Barriers, Max Speed Limit Increases</a:t>
                      </a:r>
                    </a:p>
                  </a:txBody>
                  <a:tcPr marL="63715" marR="63715" marT="91440" marB="91440" anchor="ctr">
                    <a:lnL w="12700" cap="flat" cmpd="sng" algn="ctr">
                      <a:solidFill>
                        <a:schemeClr val="bg1"/>
                      </a:solidFill>
                      <a:prstDash val="solid"/>
                      <a:round/>
                      <a:headEnd type="none" w="med" len="med"/>
                      <a:tailEnd type="none" w="med" len="med"/>
                    </a:lnL>
                    <a:lnR w="38100" cap="flat" cmpd="sng" algn="ctr">
                      <a:solidFill>
                        <a:srgbClr val="0066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3218970417"/>
                  </a:ext>
                </a:extLst>
              </a:tr>
            </a:tbl>
          </a:graphicData>
        </a:graphic>
      </p:graphicFrame>
      <p:sp>
        <p:nvSpPr>
          <p:cNvPr id="86" name="TextBox 85">
            <a:extLst>
              <a:ext uri="{FF2B5EF4-FFF2-40B4-BE49-F238E27FC236}">
                <a16:creationId xmlns:a16="http://schemas.microsoft.com/office/drawing/2014/main" id="{AABBB6FA-ADD9-4283-8433-A4DCF49D5594}"/>
              </a:ext>
            </a:extLst>
          </p:cNvPr>
          <p:cNvSpPr txBox="1"/>
          <p:nvPr/>
        </p:nvSpPr>
        <p:spPr>
          <a:xfrm>
            <a:off x="364638" y="8715718"/>
            <a:ext cx="26662940" cy="3785652"/>
          </a:xfrm>
          <a:prstGeom prst="rect">
            <a:avLst/>
          </a:prstGeom>
          <a:noFill/>
        </p:spPr>
        <p:txBody>
          <a:bodyPr wrap="square" rtlCol="0">
            <a:spAutoFit/>
          </a:bodyPr>
          <a:lstStyle/>
          <a:p>
            <a:pPr algn="just"/>
            <a:r>
              <a:rPr lang="en-US" sz="4000" dirty="0">
                <a:latin typeface="Calibri" panose="020F0502020204030204" pitchFamily="34" charset="0"/>
                <a:cs typeface="Calibri" panose="020F0502020204030204" pitchFamily="34" charset="0"/>
              </a:rPr>
              <a:t>The projected future crash datasets were modeled by making adjustments to each individual weighted case in a retrospective dataset (</a:t>
            </a:r>
            <a:r>
              <a:rPr lang="en-US" sz="4000" dirty="0">
                <a:solidFill>
                  <a:srgbClr val="FF0000"/>
                </a:solidFill>
                <a:latin typeface="Calibri" panose="020F0502020204030204" pitchFamily="34" charset="0"/>
                <a:cs typeface="Calibri" panose="020F0502020204030204" pitchFamily="34" charset="0"/>
              </a:rPr>
              <a:t>2004-2015 NASS CDS, NASS GES, and FARS</a:t>
            </a:r>
            <a:r>
              <a:rPr lang="en-US" sz="4000" dirty="0">
                <a:latin typeface="Calibri" panose="020F0502020204030204" pitchFamily="34" charset="0"/>
                <a:cs typeface="Calibri" panose="020F0502020204030204" pitchFamily="34" charset="0"/>
              </a:rPr>
              <a:t>).  Adjustments to case weight and outcome were based on: </a:t>
            </a:r>
          </a:p>
          <a:p>
            <a:pPr marL="571500" indent="-571500" algn="just">
              <a:buFont typeface="Arial" panose="020B0604020202020204" pitchFamily="34" charset="0"/>
              <a:buChar char="•"/>
            </a:pPr>
            <a:r>
              <a:rPr lang="en-US" sz="4000" dirty="0">
                <a:solidFill>
                  <a:srgbClr val="FF6600"/>
                </a:solidFill>
                <a:latin typeface="Calibri" panose="020F0502020204030204" pitchFamily="34" charset="0"/>
                <a:cs typeface="Calibri" panose="020F0502020204030204" pitchFamily="34" charset="0"/>
              </a:rPr>
              <a:t>Inconsistencies and sources of potential error in the source retrospective datasets</a:t>
            </a:r>
          </a:p>
          <a:p>
            <a:pPr marL="571500" indent="-571500" algn="just">
              <a:buFont typeface="Arial" panose="020B0604020202020204" pitchFamily="34" charset="0"/>
              <a:buChar char="•"/>
            </a:pPr>
            <a:r>
              <a:rPr lang="en-US" sz="4000" dirty="0">
                <a:solidFill>
                  <a:srgbClr val="0070C0"/>
                </a:solidFill>
                <a:latin typeface="Calibri" panose="020F0502020204030204" pitchFamily="34" charset="0"/>
                <a:cs typeface="Calibri" panose="020F0502020204030204" pitchFamily="34" charset="0"/>
              </a:rPr>
              <a:t>Predicted shifts in transportation trends, occupant behavior, population characteristics, and the economy</a:t>
            </a:r>
          </a:p>
          <a:p>
            <a:pPr marL="571500" indent="-571500" algn="just">
              <a:buFont typeface="Arial" panose="020B0604020202020204" pitchFamily="34" charset="0"/>
              <a:buChar char="•"/>
            </a:pPr>
            <a:r>
              <a:rPr lang="en-US" sz="4000" dirty="0">
                <a:solidFill>
                  <a:srgbClr val="006600"/>
                </a:solidFill>
                <a:latin typeface="Calibri" panose="020F0502020204030204" pitchFamily="34" charset="0"/>
                <a:cs typeface="Calibri" panose="020F0502020204030204" pitchFamily="34" charset="0"/>
              </a:rPr>
              <a:t>Estimates of future penetration and effects of safety countermeasures and policy changes</a:t>
            </a:r>
          </a:p>
          <a:p>
            <a:pPr algn="just"/>
            <a:endParaRPr lang="en-US" sz="4000" dirty="0">
              <a:latin typeface="Calibri" panose="020F0502020204030204" pitchFamily="34" charset="0"/>
              <a:cs typeface="Calibri" panose="020F0502020204030204" pitchFamily="34" charset="0"/>
            </a:endParaRPr>
          </a:p>
        </p:txBody>
      </p:sp>
      <p:pic>
        <p:nvPicPr>
          <p:cNvPr id="43" name="Picture 42">
            <a:extLst>
              <a:ext uri="{FF2B5EF4-FFF2-40B4-BE49-F238E27FC236}">
                <a16:creationId xmlns:a16="http://schemas.microsoft.com/office/drawing/2014/main" id="{493A3E6E-E0D4-4B15-AF12-1199B3049B98}"/>
              </a:ext>
            </a:extLst>
          </p:cNvPr>
          <p:cNvPicPr>
            <a:picLocks noChangeAspect="1"/>
          </p:cNvPicPr>
          <p:nvPr/>
        </p:nvPicPr>
        <p:blipFill>
          <a:blip r:embed="rId9"/>
          <a:stretch>
            <a:fillRect/>
          </a:stretch>
        </p:blipFill>
        <p:spPr>
          <a:xfrm>
            <a:off x="330098" y="29337000"/>
            <a:ext cx="8483161" cy="3942819"/>
          </a:xfrm>
          <a:prstGeom prst="rect">
            <a:avLst/>
          </a:prstGeom>
          <a:ln w="57150">
            <a:solidFill>
              <a:schemeClr val="tx1"/>
            </a:solidFill>
          </a:ln>
        </p:spPr>
      </p:pic>
      <p:pic>
        <p:nvPicPr>
          <p:cNvPr id="89" name="Picture 88">
            <a:extLst>
              <a:ext uri="{FF2B5EF4-FFF2-40B4-BE49-F238E27FC236}">
                <a16:creationId xmlns:a16="http://schemas.microsoft.com/office/drawing/2014/main" id="{EC834806-B9F3-4125-B271-35720F8D3669}"/>
              </a:ext>
            </a:extLst>
          </p:cNvPr>
          <p:cNvPicPr>
            <a:picLocks noChangeAspect="1"/>
          </p:cNvPicPr>
          <p:nvPr/>
        </p:nvPicPr>
        <p:blipFill rotWithShape="1">
          <a:blip r:embed="rId10"/>
          <a:srcRect t="1295" b="88432"/>
          <a:stretch/>
        </p:blipFill>
        <p:spPr>
          <a:xfrm>
            <a:off x="8009368" y="33146987"/>
            <a:ext cx="11201462" cy="592680"/>
          </a:xfrm>
          <a:prstGeom prst="rect">
            <a:avLst/>
          </a:prstGeom>
          <a:ln w="57150">
            <a:solidFill>
              <a:schemeClr val="tx1"/>
            </a:solidFill>
          </a:ln>
        </p:spPr>
      </p:pic>
      <p:sp>
        <p:nvSpPr>
          <p:cNvPr id="52" name="Arrow: Right 51">
            <a:extLst>
              <a:ext uri="{FF2B5EF4-FFF2-40B4-BE49-F238E27FC236}">
                <a16:creationId xmlns:a16="http://schemas.microsoft.com/office/drawing/2014/main" id="{4E356945-7EB6-4D28-A6E0-37FDBF761A62}"/>
              </a:ext>
            </a:extLst>
          </p:cNvPr>
          <p:cNvSpPr/>
          <p:nvPr/>
        </p:nvSpPr>
        <p:spPr bwMode="auto">
          <a:xfrm rot="1296232">
            <a:off x="10137489" y="18133875"/>
            <a:ext cx="891771" cy="526403"/>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3" name="Arrow: Right 52">
            <a:extLst>
              <a:ext uri="{FF2B5EF4-FFF2-40B4-BE49-F238E27FC236}">
                <a16:creationId xmlns:a16="http://schemas.microsoft.com/office/drawing/2014/main" id="{C90D2FB3-FAF2-4C91-A868-19EEBEF86EC9}"/>
              </a:ext>
            </a:extLst>
          </p:cNvPr>
          <p:cNvSpPr/>
          <p:nvPr/>
        </p:nvSpPr>
        <p:spPr bwMode="auto">
          <a:xfrm rot="1296232">
            <a:off x="12875557" y="19120590"/>
            <a:ext cx="891771" cy="526403"/>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4" name="Arrow: Right 53">
            <a:extLst>
              <a:ext uri="{FF2B5EF4-FFF2-40B4-BE49-F238E27FC236}">
                <a16:creationId xmlns:a16="http://schemas.microsoft.com/office/drawing/2014/main" id="{93FA0837-9D47-40A3-A023-B1EDBF7C6A6E}"/>
              </a:ext>
            </a:extLst>
          </p:cNvPr>
          <p:cNvSpPr/>
          <p:nvPr/>
        </p:nvSpPr>
        <p:spPr bwMode="auto">
          <a:xfrm rot="1296232">
            <a:off x="15811715" y="20355913"/>
            <a:ext cx="1269467" cy="587476"/>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60" name="Arrow: Right 59">
            <a:extLst>
              <a:ext uri="{FF2B5EF4-FFF2-40B4-BE49-F238E27FC236}">
                <a16:creationId xmlns:a16="http://schemas.microsoft.com/office/drawing/2014/main" id="{1E21D4C2-6B8F-40B7-8339-A9F355FC1401}"/>
              </a:ext>
            </a:extLst>
          </p:cNvPr>
          <p:cNvSpPr/>
          <p:nvPr/>
        </p:nvSpPr>
        <p:spPr bwMode="auto">
          <a:xfrm rot="1296232">
            <a:off x="7693277" y="17066070"/>
            <a:ext cx="891771" cy="526403"/>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4372F9F8-A5EE-4443-8EFC-4B6E2E48DEAA}"/>
              </a:ext>
            </a:extLst>
          </p:cNvPr>
          <p:cNvSpPr txBox="1"/>
          <p:nvPr/>
        </p:nvSpPr>
        <p:spPr>
          <a:xfrm>
            <a:off x="2505981" y="28643719"/>
            <a:ext cx="5096311" cy="707886"/>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By Pre-crash Scenario</a:t>
            </a:r>
          </a:p>
        </p:txBody>
      </p:sp>
      <p:sp>
        <p:nvSpPr>
          <p:cNvPr id="93" name="TextBox 92">
            <a:extLst>
              <a:ext uri="{FF2B5EF4-FFF2-40B4-BE49-F238E27FC236}">
                <a16:creationId xmlns:a16="http://schemas.microsoft.com/office/drawing/2014/main" id="{A57D57F9-9299-41FD-9457-E28A12A45D49}"/>
              </a:ext>
            </a:extLst>
          </p:cNvPr>
          <p:cNvSpPr txBox="1"/>
          <p:nvPr/>
        </p:nvSpPr>
        <p:spPr>
          <a:xfrm>
            <a:off x="11468257" y="28643719"/>
            <a:ext cx="5096311" cy="707886"/>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By Impact Direction</a:t>
            </a:r>
          </a:p>
        </p:txBody>
      </p:sp>
      <p:sp>
        <p:nvSpPr>
          <p:cNvPr id="94" name="TextBox 93">
            <a:extLst>
              <a:ext uri="{FF2B5EF4-FFF2-40B4-BE49-F238E27FC236}">
                <a16:creationId xmlns:a16="http://schemas.microsoft.com/office/drawing/2014/main" id="{8B02B4D6-2959-4142-B04F-43707EC863B1}"/>
              </a:ext>
            </a:extLst>
          </p:cNvPr>
          <p:cNvSpPr txBox="1"/>
          <p:nvPr/>
        </p:nvSpPr>
        <p:spPr>
          <a:xfrm>
            <a:off x="20491486" y="28643719"/>
            <a:ext cx="5096311" cy="707886"/>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By Occupant Age</a:t>
            </a:r>
          </a:p>
        </p:txBody>
      </p:sp>
    </p:spTree>
    <p:extLst>
      <p:ext uri="{BB962C8B-B14F-4D97-AF65-F5344CB8AC3E}">
        <p14:creationId xmlns:p14="http://schemas.microsoft.com/office/powerpoint/2010/main" val="366683154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4589</TotalTime>
  <Words>922</Words>
  <Application>Microsoft Office PowerPoint</Application>
  <PresentationFormat>Custom</PresentationFormat>
  <Paragraphs>69</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Helvetica Neue Light</vt:lpstr>
      <vt:lpstr>Calibri</vt:lpstr>
      <vt:lpstr>Narkisim</vt:lpstr>
      <vt:lpstr>Times New Roman</vt:lpstr>
      <vt:lpstr>Wingdings</vt:lpstr>
      <vt:lpstr>1_Default Design</vt:lpstr>
      <vt:lpstr>PowerPoint Presentation</vt:lpstr>
    </vt:vector>
  </TitlesOfParts>
  <Company>USDOT / NHTSA / VRTC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 Barickman</dc:creator>
  <cp:lastModifiedBy>Ann Mallory</cp:lastModifiedBy>
  <cp:revision>251</cp:revision>
  <cp:lastPrinted>2016-05-11T18:32:21Z</cp:lastPrinted>
  <dcterms:created xsi:type="dcterms:W3CDTF">2009-01-06T14:06:59Z</dcterms:created>
  <dcterms:modified xsi:type="dcterms:W3CDTF">2019-10-24T16:29:59Z</dcterms:modified>
</cp:coreProperties>
</file>