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"/>
  </p:notesMasterIdLst>
  <p:sldIdLst>
    <p:sldId id="272" r:id="rId5"/>
  </p:sldIdLst>
  <p:sldSz cx="27432000" cy="36576000"/>
  <p:notesSz cx="27578050" cy="3758565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Narkisim" panose="020E0502050101010101" pitchFamily="34" charset="-79"/>
      <p:regular r:id="rId1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FDE700"/>
    <a:srgbClr val="FDDF00"/>
    <a:srgbClr val="000000"/>
    <a:srgbClr val="000066"/>
    <a:srgbClr val="FF0000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8" autoAdjust="0"/>
    <p:restoredTop sz="95976" autoAdjust="0"/>
  </p:normalViewPr>
  <p:slideViewPr>
    <p:cSldViewPr>
      <p:cViewPr>
        <p:scale>
          <a:sx n="25" d="100"/>
          <a:sy n="25" d="100"/>
        </p:scale>
        <p:origin x="3036" y="-390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62100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EB983-8EF0-4F7F-9139-5E3375486CB0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75" y="4699000"/>
            <a:ext cx="9512300" cy="12684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757488" y="18087975"/>
            <a:ext cx="22063075" cy="14800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62100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91529-5EE5-4E7B-9FC5-CD11296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91529-5EE5-4E7B-9FC5-CD11296F40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361738"/>
            <a:ext cx="23317200" cy="784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726400"/>
            <a:ext cx="19202400" cy="934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7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65263"/>
            <a:ext cx="6172200" cy="312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65263"/>
            <a:ext cx="18364200" cy="312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1465263"/>
            <a:ext cx="24688800" cy="3120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88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23502938"/>
            <a:ext cx="23317200" cy="72644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15501938"/>
            <a:ext cx="23317200" cy="800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6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8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86738"/>
            <a:ext cx="12120563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1599863"/>
            <a:ext cx="12120563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8186738"/>
            <a:ext cx="12125325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1599863"/>
            <a:ext cx="12125325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6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5738"/>
            <a:ext cx="9024938" cy="6197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1455738"/>
            <a:ext cx="15335250" cy="31216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7653338"/>
            <a:ext cx="9024938" cy="2501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6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25603200"/>
            <a:ext cx="16459200" cy="3022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3268663"/>
            <a:ext cx="16459200" cy="2194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28625800"/>
            <a:ext cx="16459200" cy="429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71800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0" y="6477000"/>
            <a:ext cx="27432000" cy="609600"/>
            <a:chOff x="0" y="7086600"/>
            <a:chExt cx="27432000" cy="609600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7086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7467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2445" y="32887047"/>
            <a:ext cx="10727109" cy="2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2pPr>
      <a:lvl3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3pPr>
      <a:lvl4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4pPr>
      <a:lvl5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5pPr>
      <a:lvl6pPr marL="4572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6pPr>
      <a:lvl7pPr marL="9144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7pPr>
      <a:lvl8pPr marL="13716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8pPr>
      <a:lvl9pPr marL="18288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9pPr>
    </p:titleStyle>
    <p:bodyStyle>
      <a:lvl1pPr marL="1371600" indent="-1371600" algn="l" defTabSz="3657600" rtl="0" fontAlgn="base">
        <a:spcBef>
          <a:spcPct val="20000"/>
        </a:spcBef>
        <a:spcAft>
          <a:spcPct val="0"/>
        </a:spcAft>
        <a:buChar char="•"/>
        <a:defRPr sz="12800">
          <a:solidFill>
            <a:schemeClr val="tx1"/>
          </a:solidFill>
          <a:latin typeface="+mn-lt"/>
          <a:ea typeface="+mn-ea"/>
          <a:cs typeface="+mn-cs"/>
        </a:defRPr>
      </a:lvl1pPr>
      <a:lvl2pPr marL="2971800" indent="-1143000" algn="l" defTabSz="3657600" rtl="0" fontAlgn="base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</a:defRPr>
      </a:lvl2pPr>
      <a:lvl3pPr marL="4572000" indent="-914400" algn="l" defTabSz="3657600" rtl="0" fontAlgn="base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</a:defRPr>
      </a:lvl3pPr>
      <a:lvl4pPr marL="6400800" indent="-914400" algn="l" defTabSz="3657600" rtl="0" fontAlgn="base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4pPr>
      <a:lvl5pPr marL="82296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5pPr>
      <a:lvl6pPr marL="86868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6pPr>
      <a:lvl7pPr marL="91440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7pPr>
      <a:lvl8pPr marL="96012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8pPr>
      <a:lvl9pPr marL="100584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/>
          <p:cNvSpPr/>
          <p:nvPr/>
        </p:nvSpPr>
        <p:spPr bwMode="auto">
          <a:xfrm>
            <a:off x="0" y="29521171"/>
            <a:ext cx="27432000" cy="31130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: Rounded Corners 1"/>
          <p:cNvSpPr/>
          <p:nvPr/>
        </p:nvSpPr>
        <p:spPr bwMode="auto">
          <a:xfrm>
            <a:off x="342900" y="20093502"/>
            <a:ext cx="8686800" cy="12265299"/>
          </a:xfrm>
          <a:prstGeom prst="roundRect">
            <a:avLst>
              <a:gd name="adj" fmla="val 173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: Rounded Corners 56"/>
          <p:cNvSpPr/>
          <p:nvPr/>
        </p:nvSpPr>
        <p:spPr bwMode="auto">
          <a:xfrm>
            <a:off x="9372600" y="20093502"/>
            <a:ext cx="8686800" cy="12265299"/>
          </a:xfrm>
          <a:prstGeom prst="roundRect">
            <a:avLst>
              <a:gd name="adj" fmla="val 173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Rectangle: Rounded Corners 58"/>
          <p:cNvSpPr/>
          <p:nvPr/>
        </p:nvSpPr>
        <p:spPr bwMode="auto">
          <a:xfrm>
            <a:off x="18402300" y="20093502"/>
            <a:ext cx="8686800" cy="12265299"/>
          </a:xfrm>
          <a:prstGeom prst="roundRect">
            <a:avLst>
              <a:gd name="adj" fmla="val 173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7086600" y="685800"/>
            <a:ext cx="20497800" cy="7391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en-US" altLang="en-US" sz="8000">
              <a:solidFill>
                <a:schemeClr val="bg1"/>
              </a:solidFill>
              <a:latin typeface="Narkisim" pitchFamily="34" charset="-79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0" y="1"/>
            <a:ext cx="27432000" cy="701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5000" dirty="0">
                <a:solidFill>
                  <a:schemeClr val="bg1"/>
                </a:solidFill>
                <a:latin typeface="Narkisim" panose="020B0604020202020204" charset="-79"/>
                <a:cs typeface="Narkisim" panose="020B0604020202020204" charset="-79"/>
              </a:rPr>
              <a:t>Crashworthiness of Vehicles with Automated Driving 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771" y="7312762"/>
            <a:ext cx="185008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dirty="0">
                <a:solidFill>
                  <a:srgbClr val="4C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Crashworthiness tool development/evaluation for non-traditional seating configurations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4C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NHTSA is investigating existing computational models and crash test dummies in the most likely scenarios: reclined seating for both forward and rear-facing occupants for different impact severities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4C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Biofidelity of tools to be modified as needed to provide optimal injury risk assessment given new post-mortem human surrogate (PMHS)-based biomechanical data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4C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NHTSA sponsoring three research projects to generate new biomechanical data: </a:t>
            </a:r>
          </a:p>
          <a:p>
            <a:pPr lvl="1"/>
            <a:r>
              <a:rPr lang="en-US" sz="4000" b="0" dirty="0">
                <a:solidFill>
                  <a:srgbClr val="4C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rear-facing, (2) forward-facing, and (3) forward-facing for occupants vulnerable to submarining/abdominal injury.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5C5780C-75C1-4B6D-A7ED-D11EC5994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1984" y="7543820"/>
            <a:ext cx="3693568" cy="29905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F60782A-1AF8-4F4C-8E69-041668E4A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9292" y="7704833"/>
            <a:ext cx="3699939" cy="25764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134E7A-1AC3-4866-B9DC-A4A8C3AE8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597367" y="10281309"/>
            <a:ext cx="3601864" cy="25081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626DA62-9249-4B1B-94A4-481C05593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7600" y="10717145"/>
            <a:ext cx="4427283" cy="20723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2D640B-9FC6-4B05-8A93-2FFAAFB6EFA0}"/>
              </a:ext>
            </a:extLst>
          </p:cNvPr>
          <p:cNvSpPr txBox="1"/>
          <p:nvPr/>
        </p:nvSpPr>
        <p:spPr>
          <a:xfrm>
            <a:off x="6552572" y="13473129"/>
            <a:ext cx="1287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NHTSA’s Research Approach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92F6111-B041-4F74-9EAB-24FDBDB59929}"/>
              </a:ext>
            </a:extLst>
          </p:cNvPr>
          <p:cNvSpPr txBox="1"/>
          <p:nvPr/>
        </p:nvSpPr>
        <p:spPr>
          <a:xfrm>
            <a:off x="9372600" y="20093502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Facing Reclined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I: 50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Percentile Male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4FB07B-C2EA-483A-B0A9-852E33B9487B}"/>
              </a:ext>
            </a:extLst>
          </p:cNvPr>
          <p:cNvSpPr txBox="1"/>
          <p:nvPr/>
        </p:nvSpPr>
        <p:spPr>
          <a:xfrm>
            <a:off x="396771" y="20092256"/>
            <a:ext cx="8632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 Facing Reclined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93E6B47-D6B9-4A3C-BA8F-7B57973E7C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240" y="13896501"/>
            <a:ext cx="23926800" cy="572202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4599" y="24619483"/>
            <a:ext cx="3865825" cy="195478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>
            <a:extLst/>
          </p:cNvPr>
          <p:cNvSpPr txBox="1"/>
          <p:nvPr/>
        </p:nvSpPr>
        <p:spPr>
          <a:xfrm>
            <a:off x="18402300" y="20093502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Facing Reclined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II: Vulnerable Occupant</a:t>
            </a:r>
          </a:p>
        </p:txBody>
      </p:sp>
      <p:sp>
        <p:nvSpPr>
          <p:cNvPr id="65" name="TextBox 64">
            <a:extLst/>
          </p:cNvPr>
          <p:cNvSpPr txBox="1"/>
          <p:nvPr/>
        </p:nvSpPr>
        <p:spPr>
          <a:xfrm>
            <a:off x="475282" y="21223196"/>
            <a:ext cx="4394530" cy="981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seatback for repeatability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Honda Odyssey 2</a:t>
            </a:r>
            <a:r>
              <a:rPr lang="en-US" sz="20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Instrumented to measure seat forces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Adjustable recline angle &amp; PDOF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for production seats &amp; restraints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PMHS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V: 24 km/h or 56 km/h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Seatback Angle: 25° or 45°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from PMHS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from ATD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Biofidelity corridors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Injury assessment</a:t>
            </a:r>
          </a:p>
          <a:p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Matched-pair ATD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THOR-50M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III 50</a:t>
            </a:r>
            <a:r>
              <a:rPr lang="en-US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BioRID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LODC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80639" y="21461251"/>
            <a:ext cx="3885712" cy="2902589"/>
            <a:chOff x="4992645" y="20477100"/>
            <a:chExt cx="3885712" cy="29025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820C18-54F3-43CC-822A-2C9B48EAC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92645" y="20950496"/>
              <a:ext cx="3885712" cy="242919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19580" y="20477100"/>
              <a:ext cx="3838890" cy="461665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PMHS, 25° Seatback</a:t>
              </a:r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0639" y="24967474"/>
            <a:ext cx="3885712" cy="2908409"/>
            <a:chOff x="4975304" y="23976383"/>
            <a:chExt cx="3885712" cy="29084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3FA3E9-220F-41BA-960A-59048A639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75304" y="24438048"/>
              <a:ext cx="3885712" cy="2446744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4996022" y="23976383"/>
              <a:ext cx="3864993" cy="461665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PMHS, 45° Seatback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60755" y="28663373"/>
            <a:ext cx="3885709" cy="2865540"/>
            <a:chOff x="4957964" y="27471948"/>
            <a:chExt cx="3885709" cy="28655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2B5A25-853F-4705-BF16-990F8818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957964" y="27944195"/>
              <a:ext cx="3885709" cy="2393293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4957964" y="27471948"/>
              <a:ext cx="3885709" cy="461665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THOR-50M, 45° Seatback</a:t>
              </a:r>
              <a:endParaRPr lang="en-US" sz="2400" dirty="0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63" t="4624" r="22370" b="26500"/>
          <a:stretch/>
        </p:blipFill>
        <p:spPr>
          <a:xfrm>
            <a:off x="13944600" y="21461251"/>
            <a:ext cx="3865825" cy="3155870"/>
          </a:xfrm>
          <a:prstGeom prst="rect">
            <a:avLst/>
          </a:prstGeom>
        </p:spPr>
      </p:pic>
      <p:pic>
        <p:nvPicPr>
          <p:cNvPr id="63" name="Picture 62">
            <a:extLst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719" y="21461251"/>
            <a:ext cx="3865825" cy="32381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9719" y="24702014"/>
            <a:ext cx="3865825" cy="195478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TextBox 70">
            <a:extLst/>
          </p:cNvPr>
          <p:cNvSpPr txBox="1"/>
          <p:nvPr/>
        </p:nvSpPr>
        <p:spPr>
          <a:xfrm>
            <a:off x="9487666" y="21368624"/>
            <a:ext cx="4410039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Criteria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≥ 18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 ≤ Height ≤ 181 cm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18.5 ≤ BMI ≤ 30 kg/m</a:t>
            </a:r>
            <a:r>
              <a:rPr lang="en-US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Adjustable, open seatback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Adjustable, padded knee bolster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Spring-controlled seat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PMHS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V: 32 km/h or 56 km/h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Seatback Angle: 25° or 45°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Restraints: force-limited belt with knee bolster out of contact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from PMHS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from ATD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Biofidelity corridors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Injury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1"/>
          <p:cNvPicPr/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1030" y="26652511"/>
            <a:ext cx="3331036" cy="2654180"/>
          </a:xfrm>
          <a:prstGeom prst="rect">
            <a:avLst/>
          </a:prstGeom>
        </p:spPr>
      </p:pic>
      <p:sp>
        <p:nvSpPr>
          <p:cNvPr id="77" name="TextBox 76">
            <a:extLst/>
          </p:cNvPr>
          <p:cNvSpPr txBox="1"/>
          <p:nvPr/>
        </p:nvSpPr>
        <p:spPr>
          <a:xfrm>
            <a:off x="18501663" y="21368624"/>
            <a:ext cx="4424979" cy="10741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Criteria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 or female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 ≥ 30 kg/m</a:t>
            </a:r>
            <a:r>
              <a:rPr lang="en-US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Female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 ≤ Height ≤ 157 cm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 ≤ Weight ≤ 62 kg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Adjustable, open seatback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Adjustable, padded knee bolster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Spring-controlled seat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PMHS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obese, 12 small female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V: 15 km/h and 56 km/h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Seatback Angle: 25° or 45°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Restraints: force-limited belt with knee bolster out of contact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from PMHS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from ATD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Biofidelity corridors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Injury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926642" y="26659368"/>
            <a:ext cx="4101981" cy="2957678"/>
            <a:chOff x="22849479" y="21382903"/>
            <a:chExt cx="4349752" cy="3136330"/>
          </a:xfrm>
        </p:grpSpPr>
        <p:grpSp>
          <p:nvGrpSpPr>
            <p:cNvPr id="20" name="Group 19"/>
            <p:cNvGrpSpPr/>
            <p:nvPr/>
          </p:nvGrpSpPr>
          <p:grpSpPr>
            <a:xfrm>
              <a:off x="23412903" y="21640800"/>
              <a:ext cx="3786328" cy="2878433"/>
              <a:chOff x="21559878" y="26719025"/>
              <a:chExt cx="5529222" cy="4203411"/>
            </a:xfrm>
          </p:grpSpPr>
          <p:pic>
            <p:nvPicPr>
              <p:cNvPr id="73" name="Picture 72">
                <a:extLst/>
              </p:cNvPr>
              <p:cNvPicPr>
                <a:picLocks noChangeAspect="1"/>
              </p:cNvPicPr>
              <p:nvPr/>
            </p:nvPicPr>
            <p:blipFill rotWithShape="1">
              <a:blip r:embed="rId1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59878" y="28889417"/>
                <a:ext cx="3224958" cy="2033019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/>
              </p:cNvPr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70031" y="29125464"/>
                <a:ext cx="3419069" cy="1780031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/>
              </p:cNvPr>
              <p:cNvPicPr>
                <a:picLocks noChangeAspect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70031" y="27015865"/>
                <a:ext cx="3133944" cy="1884827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/>
              </p:cNvPr>
              <p:cNvPicPr>
                <a:picLocks noChangeAspect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568951" y="26719025"/>
                <a:ext cx="2634074" cy="2150475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 rot="16200000">
              <a:off x="22558895" y="22201054"/>
              <a:ext cx="993426" cy="4122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+mj-lt"/>
                  <a:cs typeface="Times New Roman" panose="02020603050405020304" pitchFamily="18" charset="0"/>
                </a:rPr>
                <a:t>Obese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 rot="16200000">
              <a:off x="22667303" y="23406949"/>
              <a:ext cx="1093627" cy="721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+mj-lt"/>
                  <a:cs typeface="Times New Roman" panose="02020603050405020304" pitchFamily="18" charset="0"/>
                </a:rPr>
                <a:t>Small</a:t>
              </a:r>
            </a:p>
            <a:p>
              <a:r>
                <a:rPr lang="en-US" sz="1800" dirty="0">
                  <a:latin typeface="+mj-lt"/>
                  <a:cs typeface="Times New Roman" panose="02020603050405020304" pitchFamily="18" charset="0"/>
                </a:rPr>
                <a:t>Female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4230807" y="21389879"/>
              <a:ext cx="596199" cy="4122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+mj-lt"/>
                  <a:cs typeface="Times New Roman" panose="02020603050405020304" pitchFamily="18" charset="0"/>
                </a:rPr>
                <a:t>25°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5660153" y="21382903"/>
              <a:ext cx="596199" cy="4122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+mj-lt"/>
                  <a:cs typeface="Times New Roman" panose="02020603050405020304" pitchFamily="18" charset="0"/>
                </a:rPr>
                <a:t>60°</a:t>
              </a:r>
              <a:endParaRPr lang="en-US" sz="1800" dirty="0"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931333" y="29423965"/>
            <a:ext cx="3933778" cy="2791526"/>
            <a:chOff x="10233088" y="15816422"/>
            <a:chExt cx="6965824" cy="494315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C6DC81B-14E6-3B42-B211-112CAA2D2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33089" y="15816422"/>
              <a:ext cx="3339549" cy="213691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2A8FD0E-8E07-DD4A-A25B-461B49C96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33088" y="18572969"/>
              <a:ext cx="3339549" cy="218660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C25B6EF-E43C-8444-B04B-17F4D6172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54549" y="15816422"/>
              <a:ext cx="3344363" cy="4943155"/>
            </a:xfrm>
            <a:prstGeom prst="rect">
              <a:avLst/>
            </a:prstGeom>
          </p:spPr>
        </p:pic>
      </p:grpSp>
      <p:cxnSp>
        <p:nvCxnSpPr>
          <p:cNvPr id="28" name="Straight Arrow Connector 27"/>
          <p:cNvCxnSpPr/>
          <p:nvPr/>
        </p:nvCxnSpPr>
        <p:spPr bwMode="auto">
          <a:xfrm>
            <a:off x="15544800" y="30076415"/>
            <a:ext cx="1092200" cy="2511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Arrow Connector 86"/>
          <p:cNvCxnSpPr/>
          <p:nvPr/>
        </p:nvCxnSpPr>
        <p:spPr bwMode="auto">
          <a:xfrm flipV="1">
            <a:off x="15511171" y="30727650"/>
            <a:ext cx="1182979" cy="7429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103" name="Group 4102"/>
          <p:cNvGrpSpPr/>
          <p:nvPr/>
        </p:nvGrpSpPr>
        <p:grpSpPr>
          <a:xfrm>
            <a:off x="23118865" y="29956736"/>
            <a:ext cx="3897363" cy="1699746"/>
            <a:chOff x="23545078" y="29956736"/>
            <a:chExt cx="3471153" cy="151386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48927" y="29956736"/>
              <a:ext cx="2367304" cy="1513864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>
            <a:blip r:embed="rId23" cstate="hq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913" b="98474" l="2439" r="99477">
                          <a14:backgroundMark x1="13328" y1="47295" x2="13328" y2="47295"/>
                          <a14:backgroundMark x1="24739" y1="30513" x2="24739" y2="30513"/>
                          <a14:backgroundMark x1="23868" y1="41748" x2="23868" y2="41748"/>
                          <a14:backgroundMark x1="14373" y1="45076" x2="14373" y2="45076"/>
                          <a14:backgroundMark x1="20906" y1="57143" x2="20906" y2="57143"/>
                          <a14:backgroundMark x1="27700" y1="27184" x2="27700" y2="27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3545078" y="30035584"/>
              <a:ext cx="1805448" cy="1133909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/>
            <p:nvPr/>
          </p:nvCxnSpPr>
          <p:spPr bwMode="auto">
            <a:xfrm flipV="1">
              <a:off x="24814362" y="30976983"/>
              <a:ext cx="474862" cy="3963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9933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Arrow Connector 99"/>
            <p:cNvCxnSpPr/>
            <p:nvPr/>
          </p:nvCxnSpPr>
          <p:spPr bwMode="auto">
            <a:xfrm>
              <a:off x="24609822" y="30151309"/>
              <a:ext cx="612378" cy="3210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9933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4" name="Straight Arrow Connector 103"/>
          <p:cNvCxnSpPr/>
          <p:nvPr/>
        </p:nvCxnSpPr>
        <p:spPr bwMode="auto">
          <a:xfrm flipH="1" flipV="1">
            <a:off x="23304849" y="30875838"/>
            <a:ext cx="380470" cy="6661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Arrow Connector 107"/>
          <p:cNvCxnSpPr/>
          <p:nvPr/>
        </p:nvCxnSpPr>
        <p:spPr bwMode="auto">
          <a:xfrm flipH="1" flipV="1">
            <a:off x="23644002" y="30684994"/>
            <a:ext cx="164196" cy="8569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23950331" y="31057552"/>
            <a:ext cx="43615" cy="4844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" name="Rectangle 102"/>
          <p:cNvSpPr/>
          <p:nvPr/>
        </p:nvSpPr>
        <p:spPr>
          <a:xfrm>
            <a:off x="23342604" y="31331459"/>
            <a:ext cx="97174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+mj-lt"/>
                <a:cs typeface="Times New Roman" panose="02020603050405020304" pitchFamily="18" charset="0"/>
              </a:rPr>
              <a:t>VICON</a:t>
            </a:r>
          </a:p>
          <a:p>
            <a:pPr algn="ctr"/>
            <a:r>
              <a:rPr lang="en-US" sz="1600" dirty="0">
                <a:latin typeface="+mj-lt"/>
                <a:cs typeface="Times New Roman" panose="02020603050405020304" pitchFamily="18" charset="0"/>
              </a:rPr>
              <a:t>Markers</a:t>
            </a:r>
            <a:endParaRPr lang="en-US" sz="1600" dirty="0">
              <a:latin typeface="+mj-lt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4034895" y="30671936"/>
            <a:ext cx="1737702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600" dirty="0">
                <a:latin typeface="+mj-lt"/>
                <a:cs typeface="Times New Roman" panose="02020603050405020304" pitchFamily="18" charset="0"/>
              </a:rPr>
              <a:t>TEMA Markers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18499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FB437C194CA94FA408F8245784133E" ma:contentTypeVersion="1" ma:contentTypeDescription="Create a new document." ma:contentTypeScope="" ma:versionID="f17302629994b3df2606c886c23be10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5ea8801cca127cc6b2a663842d228d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CAA8DB-59E0-4AD9-94B9-84CAAB5CCA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A3E984-4670-4AE8-A5EF-BCB3D16966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8271E0-6914-4215-8812-4301BF3AFF32}">
  <ds:schemaRefs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4985</TotalTime>
  <Words>405</Words>
  <Application>Microsoft Office PowerPoint</Application>
  <PresentationFormat>Custom</PresentationFormat>
  <Paragraphs>93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Times New Roman</vt:lpstr>
      <vt:lpstr>Calibri</vt:lpstr>
      <vt:lpstr>Arial</vt:lpstr>
      <vt:lpstr>Narkisim</vt:lpstr>
      <vt:lpstr>Default Design</vt:lpstr>
      <vt:lpstr>PowerPoint Presentation</vt:lpstr>
    </vt:vector>
  </TitlesOfParts>
  <Company>USDOT / NHTSA / VRTC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Barickman</dc:creator>
  <cp:lastModifiedBy>Parent, Dan (NHTSA)</cp:lastModifiedBy>
  <cp:revision>279</cp:revision>
  <cp:lastPrinted>2016-05-11T18:32:21Z</cp:lastPrinted>
  <dcterms:created xsi:type="dcterms:W3CDTF">2009-01-06T14:06:59Z</dcterms:created>
  <dcterms:modified xsi:type="dcterms:W3CDTF">2019-10-31T17:37:40Z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0x01010051FB437C194CA94FA408F8245784133E</vt:lpwstr>
  </property>
</Properties>
</file>