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68" r:id="rId2"/>
  </p:sldIdLst>
  <p:sldSz cx="27432000" cy="36576000"/>
  <p:notesSz cx="27578050" cy="3758565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Narkisim" panose="020E0502050101010101" pitchFamily="34" charset="-79"/>
      <p:regular r:id="rId8"/>
    </p:embeddedFont>
    <p:embeddedFont>
      <p:font typeface="Trebuchet MS" panose="020B060302020202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700"/>
    <a:srgbClr val="FDDF00"/>
    <a:srgbClr val="000000"/>
    <a:srgbClr val="000066"/>
    <a:srgbClr val="FF0000"/>
    <a:srgbClr val="FF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88" autoAdjust="0"/>
    <p:restoredTop sz="95976" autoAdjust="0"/>
  </p:normalViewPr>
  <p:slideViewPr>
    <p:cSldViewPr>
      <p:cViewPr>
        <p:scale>
          <a:sx n="40" d="100"/>
          <a:sy n="40" d="100"/>
        </p:scale>
        <p:origin x="1776" y="-2580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heme" Target="theme/theme1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950700" cy="1884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621000" y="0"/>
            <a:ext cx="11950700" cy="1884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8D282-912C-48C0-9411-CD07643DE686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75" y="4699000"/>
            <a:ext cx="9512300" cy="12684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757488" y="18087975"/>
            <a:ext cx="22063075" cy="148002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5701288"/>
            <a:ext cx="11950700" cy="18843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621000" y="35701288"/>
            <a:ext cx="11950700" cy="18843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D948D-B637-442A-B057-4015BBAF6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4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D948D-B637-442A-B057-4015BBAF6F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60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1361738"/>
            <a:ext cx="23317200" cy="78406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0726400"/>
            <a:ext cx="19202400" cy="934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970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6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1465263"/>
            <a:ext cx="6172200" cy="31207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465263"/>
            <a:ext cx="18364200" cy="3120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286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71600" y="1465263"/>
            <a:ext cx="24688800" cy="3120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888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734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8" y="23502938"/>
            <a:ext cx="23317200" cy="72644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8" y="15501938"/>
            <a:ext cx="23317200" cy="800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64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922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81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8186738"/>
            <a:ext cx="12120563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11599863"/>
            <a:ext cx="12120563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5" y="8186738"/>
            <a:ext cx="12125325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5" y="11599863"/>
            <a:ext cx="12125325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36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094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08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55738"/>
            <a:ext cx="9024938" cy="6197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1455738"/>
            <a:ext cx="15335250" cy="31216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7653338"/>
            <a:ext cx="9024938" cy="2501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06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3" y="25603200"/>
            <a:ext cx="16459200" cy="3022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3" y="3268663"/>
            <a:ext cx="16459200" cy="2194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3" y="28625800"/>
            <a:ext cx="16459200" cy="429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40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71800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1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0" y="6477000"/>
            <a:ext cx="27432000" cy="609600"/>
            <a:chOff x="0" y="7086600"/>
            <a:chExt cx="27432000" cy="609600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auto">
            <a:xfrm>
              <a:off x="0" y="7086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7467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</p:grpSp>
      <p:pic>
        <p:nvPicPr>
          <p:cNvPr id="1067" name="Picture 43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6601"/>
            <a:ext cx="27432000" cy="2504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45" y="32887047"/>
            <a:ext cx="10727109" cy="27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2pPr>
      <a:lvl3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3pPr>
      <a:lvl4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4pPr>
      <a:lvl5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5pPr>
      <a:lvl6pPr marL="4572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6pPr>
      <a:lvl7pPr marL="9144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7pPr>
      <a:lvl8pPr marL="13716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8pPr>
      <a:lvl9pPr marL="18288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9pPr>
    </p:titleStyle>
    <p:bodyStyle>
      <a:lvl1pPr marL="1371600" indent="-1371600" algn="l" defTabSz="3657600" rtl="0" fontAlgn="base">
        <a:spcBef>
          <a:spcPct val="20000"/>
        </a:spcBef>
        <a:spcAft>
          <a:spcPct val="0"/>
        </a:spcAft>
        <a:buChar char="•"/>
        <a:defRPr sz="12800">
          <a:solidFill>
            <a:schemeClr val="tx1"/>
          </a:solidFill>
          <a:latin typeface="+mn-lt"/>
          <a:ea typeface="+mn-ea"/>
          <a:cs typeface="+mn-cs"/>
        </a:defRPr>
      </a:lvl1pPr>
      <a:lvl2pPr marL="2971800" indent="-1143000" algn="l" defTabSz="3657600" rtl="0" fontAlgn="base">
        <a:spcBef>
          <a:spcPct val="20000"/>
        </a:spcBef>
        <a:spcAft>
          <a:spcPct val="0"/>
        </a:spcAft>
        <a:buChar char="–"/>
        <a:defRPr sz="11200">
          <a:solidFill>
            <a:schemeClr val="tx1"/>
          </a:solidFill>
          <a:latin typeface="+mn-lt"/>
        </a:defRPr>
      </a:lvl2pPr>
      <a:lvl3pPr marL="4572000" indent="-914400" algn="l" defTabSz="3657600" rtl="0" fontAlgn="base">
        <a:spcBef>
          <a:spcPct val="20000"/>
        </a:spcBef>
        <a:spcAft>
          <a:spcPct val="0"/>
        </a:spcAft>
        <a:buChar char="•"/>
        <a:defRPr sz="9600">
          <a:solidFill>
            <a:schemeClr val="tx1"/>
          </a:solidFill>
          <a:latin typeface="+mn-lt"/>
        </a:defRPr>
      </a:lvl3pPr>
      <a:lvl4pPr marL="6400800" indent="-914400" algn="l" defTabSz="3657600" rtl="0" fontAlgn="base">
        <a:spcBef>
          <a:spcPct val="20000"/>
        </a:spcBef>
        <a:spcAft>
          <a:spcPct val="0"/>
        </a:spcAft>
        <a:buChar char="–"/>
        <a:defRPr sz="8000">
          <a:solidFill>
            <a:schemeClr val="tx1"/>
          </a:solidFill>
          <a:latin typeface="+mn-lt"/>
        </a:defRPr>
      </a:lvl4pPr>
      <a:lvl5pPr marL="82296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5pPr>
      <a:lvl6pPr marL="86868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6pPr>
      <a:lvl7pPr marL="91440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7pPr>
      <a:lvl8pPr marL="96012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8pPr>
      <a:lvl9pPr marL="100584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1219200"/>
            <a:ext cx="22098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5000" dirty="0">
                <a:solidFill>
                  <a:schemeClr val="bg1"/>
                </a:solidFill>
                <a:latin typeface="Narkisim" pitchFamily="34" charset="-79"/>
              </a:rPr>
              <a:t>WorldSID ATD Family</a:t>
            </a:r>
            <a:endParaRPr lang="en-US" sz="15000" dirty="0">
              <a:solidFill>
                <a:schemeClr val="bg1"/>
              </a:solidFill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300" y="7162800"/>
            <a:ext cx="25374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Narkisim" panose="020E0502050101010101" pitchFamily="34" charset="-79"/>
                <a:cs typeface="Narkisim" panose="020E0502050101010101" pitchFamily="34" charset="-79"/>
              </a:rPr>
              <a:t>The WorldSID 50</a:t>
            </a:r>
            <a:r>
              <a:rPr lang="en-US" sz="4000" baseline="30000" dirty="0">
                <a:latin typeface="Narkisim" panose="020E0502050101010101" pitchFamily="34" charset="-79"/>
                <a:cs typeface="Narkisim" panose="020E0502050101010101" pitchFamily="34" charset="-79"/>
              </a:rPr>
              <a:t>th</a:t>
            </a:r>
            <a:r>
              <a:rPr lang="en-US" sz="4000" dirty="0">
                <a:latin typeface="Narkisim" panose="020E0502050101010101" pitchFamily="34" charset="-79"/>
                <a:cs typeface="Narkisim" panose="020E0502050101010101" pitchFamily="34" charset="-79"/>
              </a:rPr>
              <a:t> percentile male (WSID-50M) anthropomorphic test device (ATD) is designed for improved assessment of injury risk to car occupants in side impact collisions.  Initially developed in a collaboration of worldwide industry and government organizations, it was designed to take advantage of an improved understanding of human responses in side impact. The WSID-50M represents an adult male of average height and weight and its features include six independent ribs tuned for humanlike response, a multipoint measurement system (RibEye) capable of quantifying lateral and oblique rib displacements, and an on-board data acquisition system.   A small female ATD (WSID-05F) is also available representing the 5</a:t>
            </a:r>
            <a:r>
              <a:rPr lang="en-US" sz="4000" baseline="30000" dirty="0">
                <a:latin typeface="Narkisim" panose="020E0502050101010101" pitchFamily="34" charset="-79"/>
                <a:cs typeface="Narkisim" panose="020E0502050101010101" pitchFamily="34" charset="-79"/>
              </a:rPr>
              <a:t>th</a:t>
            </a:r>
            <a:r>
              <a:rPr lang="en-US" sz="4000" dirty="0">
                <a:latin typeface="Narkisim" panose="020E0502050101010101" pitchFamily="34" charset="-79"/>
                <a:cs typeface="Narkisim" panose="020E0502050101010101" pitchFamily="34" charset="-79"/>
              </a:rPr>
              <a:t> percentile female height and weight, though its development trails that of the WSID-50M.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BE98DC-7F12-47FB-9C88-369F15D02EEA}"/>
              </a:ext>
            </a:extLst>
          </p:cNvPr>
          <p:cNvGrpSpPr/>
          <p:nvPr/>
        </p:nvGrpSpPr>
        <p:grpSpPr>
          <a:xfrm>
            <a:off x="18897600" y="11511244"/>
            <a:ext cx="8077200" cy="10149840"/>
            <a:chOff x="30632400" y="14542610"/>
            <a:chExt cx="8077200" cy="10149840"/>
          </a:xfrm>
        </p:grpSpPr>
        <p:sp>
          <p:nvSpPr>
            <p:cNvPr id="19" name="TextBox 18"/>
            <p:cNvSpPr txBox="1"/>
            <p:nvPr/>
          </p:nvSpPr>
          <p:spPr>
            <a:xfrm>
              <a:off x="30632400" y="14542610"/>
              <a:ext cx="8077200" cy="10149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latin typeface="Narkisim" panose="020E0502050101010101" pitchFamily="34" charset="-79"/>
                  <a:cs typeface="Narkisim" panose="020E0502050101010101" pitchFamily="34" charset="-79"/>
                </a:rPr>
                <a:t>Overall, the WorldSID-50M has much improved biofidelity over the ES-2re (lower number means better biofidelity).</a:t>
              </a: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52A2CB-5226-45B7-9D4A-568CC24BA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3684" y="16436452"/>
              <a:ext cx="6896100" cy="8153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2BCE46-4FA0-4AA0-970D-F48F4459B584}"/>
              </a:ext>
            </a:extLst>
          </p:cNvPr>
          <p:cNvGrpSpPr/>
          <p:nvPr/>
        </p:nvGrpSpPr>
        <p:grpSpPr>
          <a:xfrm>
            <a:off x="359690" y="11656192"/>
            <a:ext cx="7772400" cy="7294305"/>
            <a:chOff x="-7556509" y="15517145"/>
            <a:chExt cx="7772400" cy="7294305"/>
          </a:xfrm>
        </p:grpSpPr>
        <p:sp>
          <p:nvSpPr>
            <p:cNvPr id="13" name="TextBox 12"/>
            <p:cNvSpPr txBox="1"/>
            <p:nvPr/>
          </p:nvSpPr>
          <p:spPr>
            <a:xfrm>
              <a:off x="-7556509" y="15517145"/>
              <a:ext cx="7772400" cy="7294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latin typeface="Narkisim" panose="020E0502050101010101" pitchFamily="34" charset="-79"/>
                  <a:cs typeface="Narkisim" panose="020E0502050101010101" pitchFamily="34" charset="-79"/>
                </a:rPr>
                <a:t>WSID-50M has improved oblique shoulder biofidelity compared to the ES-2re, a feature that is critical to accurate dummy kinematics for side impact loading. </a:t>
              </a: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pic>
          <p:nvPicPr>
            <p:cNvPr id="1026" name="Picture 5" descr="WorldSID vs ES-2re NHTSA 30 deg Shoulder Test - Y-Force">
              <a:extLst>
                <a:ext uri="{FF2B5EF4-FFF2-40B4-BE49-F238E27FC236}">
                  <a16:creationId xmlns:a16="http://schemas.microsoft.com/office/drawing/2014/main" id="{06809192-A859-4AA9-A2A0-4D50B4236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63019" y="17951573"/>
              <a:ext cx="6785169" cy="4745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05865C-FFDF-4342-B5A3-C702ED7410AA}"/>
              </a:ext>
            </a:extLst>
          </p:cNvPr>
          <p:cNvGrpSpPr/>
          <p:nvPr/>
        </p:nvGrpSpPr>
        <p:grpSpPr>
          <a:xfrm>
            <a:off x="18739671" y="21976801"/>
            <a:ext cx="8393060" cy="9235440"/>
            <a:chOff x="18810340" y="17697325"/>
            <a:chExt cx="8393060" cy="9235440"/>
          </a:xfrm>
        </p:grpSpPr>
        <p:sp>
          <p:nvSpPr>
            <p:cNvPr id="25" name="TextBox 24"/>
            <p:cNvSpPr txBox="1"/>
            <p:nvPr/>
          </p:nvSpPr>
          <p:spPr>
            <a:xfrm>
              <a:off x="18810340" y="17697325"/>
              <a:ext cx="8393060" cy="9235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latin typeface="Narkisim" panose="020E0502050101010101" pitchFamily="34" charset="-79"/>
                  <a:cs typeface="Narkisim" panose="020E0502050101010101" pitchFamily="34" charset="-79"/>
                </a:rPr>
                <a:t>Tests conducted with multiple WSID-50M dummies at several test sites indicated excellent repeatability and reproducibility (R&amp;R) for the majority of qualification test responses.</a:t>
              </a:r>
            </a:p>
            <a:p>
              <a:endParaRPr lang="en-US" sz="80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CE55E0E-3C25-4EBC-AA94-9585B7C3E8E9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61456" y="20589423"/>
              <a:ext cx="7490827" cy="61728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EE88117-CC16-4C6D-8882-7A353316BD63}"/>
              </a:ext>
            </a:extLst>
          </p:cNvPr>
          <p:cNvGrpSpPr/>
          <p:nvPr/>
        </p:nvGrpSpPr>
        <p:grpSpPr>
          <a:xfrm>
            <a:off x="359690" y="24945775"/>
            <a:ext cx="7772400" cy="6309360"/>
            <a:chOff x="379655" y="25603200"/>
            <a:chExt cx="7772400" cy="63093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BE4C63-8AE4-4FE3-B3ED-4EA89BD42BF8}"/>
                </a:ext>
              </a:extLst>
            </p:cNvPr>
            <p:cNvSpPr txBox="1">
              <a:spLocks/>
            </p:cNvSpPr>
            <p:nvPr/>
          </p:nvSpPr>
          <p:spPr>
            <a:xfrm>
              <a:off x="379655" y="25603200"/>
              <a:ext cx="7772400" cy="63093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just"/>
              <a:r>
                <a:rPr lang="en-US" sz="3600" dirty="0">
                  <a:latin typeface="Narkisim" panose="020E0502050101010101" pitchFamily="34" charset="-79"/>
                  <a:cs typeface="Narkisim" panose="020E0502050101010101" pitchFamily="34" charset="-79"/>
                </a:rPr>
                <a:t>RibEye system provides improved measurement of peak rib displacement, especially for oblique loading.  This leads to better injury assessment capability.</a:t>
              </a: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  <a:p>
              <a:endParaRPr lang="en-US" sz="36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223D1BD-F38A-4590-96F3-175E51C999D0}"/>
                </a:ext>
              </a:extLst>
            </p:cNvPr>
            <p:cNvGrpSpPr/>
            <p:nvPr/>
          </p:nvGrpSpPr>
          <p:grpSpPr>
            <a:xfrm>
              <a:off x="480006" y="27813805"/>
              <a:ext cx="7552443" cy="4063718"/>
              <a:chOff x="-12486387" y="21356678"/>
              <a:chExt cx="8120923" cy="436383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9A5C1C0-05EB-4B8B-9A58-7ECFD49235C9}"/>
                  </a:ext>
                </a:extLst>
              </p:cNvPr>
              <p:cNvGrpSpPr/>
              <p:nvPr/>
            </p:nvGrpSpPr>
            <p:grpSpPr>
              <a:xfrm>
                <a:off x="-12486387" y="21356678"/>
                <a:ext cx="8120923" cy="3779062"/>
                <a:chOff x="-13161070" y="21296435"/>
                <a:chExt cx="8120923" cy="3779062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C2F220C-9156-4EEE-9C83-5BA4E392DA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13161070" y="21296437"/>
                  <a:ext cx="3877704" cy="3779060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F57C765-E767-401E-B168-8EA131868F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8970070" y="21296435"/>
                  <a:ext cx="3929923" cy="3779059"/>
                </a:xfrm>
                <a:prstGeom prst="rect">
                  <a:avLst/>
                </a:prstGeom>
              </p:spPr>
            </p:pic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6A227D-AB1E-4AA3-A62A-C0CB80A21E8C}"/>
                  </a:ext>
                </a:extLst>
              </p:cNvPr>
              <p:cNvSpPr txBox="1"/>
              <p:nvPr/>
            </p:nvSpPr>
            <p:spPr>
              <a:xfrm>
                <a:off x="-11826892" y="25135737"/>
                <a:ext cx="2558714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Narkisim" panose="020E0502050101010101" pitchFamily="34" charset="-79"/>
                    <a:cs typeface="Narkisim" panose="020E0502050101010101" pitchFamily="34" charset="-79"/>
                  </a:rPr>
                  <a:t>RibEye Sensors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A691767-B297-4BA0-AE4C-CB2990634CA5}"/>
                  </a:ext>
                </a:extLst>
              </p:cNvPr>
              <p:cNvSpPr txBox="1"/>
              <p:nvPr/>
            </p:nvSpPr>
            <p:spPr>
              <a:xfrm>
                <a:off x="-7295595" y="25166514"/>
                <a:ext cx="1930337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Narkisim" panose="020E0502050101010101" pitchFamily="34" charset="-79"/>
                    <a:cs typeface="Narkisim" panose="020E0502050101010101" pitchFamily="34" charset="-79"/>
                  </a:rPr>
                  <a:t>RibEye LEDs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E8B9F8F-493B-41FF-A5CF-5D9B9C2F4029}"/>
              </a:ext>
            </a:extLst>
          </p:cNvPr>
          <p:cNvGrpSpPr/>
          <p:nvPr/>
        </p:nvGrpSpPr>
        <p:grpSpPr>
          <a:xfrm>
            <a:off x="355206" y="19301931"/>
            <a:ext cx="7772400" cy="5486400"/>
            <a:chOff x="271930" y="20085292"/>
            <a:chExt cx="7772400" cy="548640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FAA1D0-B44B-4988-9E57-E1EA9AEEEFBA}"/>
                </a:ext>
              </a:extLst>
            </p:cNvPr>
            <p:cNvSpPr txBox="1"/>
            <p:nvPr/>
          </p:nvSpPr>
          <p:spPr>
            <a:xfrm>
              <a:off x="271930" y="20085292"/>
              <a:ext cx="7772400" cy="5486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latin typeface="Narkisim" panose="020E0502050101010101" pitchFamily="34" charset="-79"/>
                  <a:cs typeface="Narkisim" panose="020E0502050101010101" pitchFamily="34" charset="-79"/>
                </a:rPr>
                <a:t>Anthropometry based on UMTRI AMVO dataset.</a:t>
              </a:r>
            </a:p>
          </p:txBody>
        </p:sp>
        <p:pic>
          <p:nvPicPr>
            <p:cNvPr id="59" name="Picture 2" descr="V:\Allison\Side Impact\WorldSID 5th Female\Pictures\5th dummy comp Processed jpgs\WorldSID5th_model.jpg">
              <a:extLst>
                <a:ext uri="{FF2B5EF4-FFF2-40B4-BE49-F238E27FC236}">
                  <a16:creationId xmlns:a16="http://schemas.microsoft.com/office/drawing/2014/main" id="{EA5E9DEF-7D6C-4E0F-AD8E-41C9CBD5CF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4" t="11195" r="7365" b="3484"/>
            <a:stretch/>
          </p:blipFill>
          <p:spPr bwMode="auto">
            <a:xfrm>
              <a:off x="1874938" y="21431439"/>
              <a:ext cx="4763747" cy="3877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EDF41F-7481-43A0-8127-10BC878BF533}"/>
              </a:ext>
            </a:extLst>
          </p:cNvPr>
          <p:cNvGrpSpPr/>
          <p:nvPr/>
        </p:nvGrpSpPr>
        <p:grpSpPr>
          <a:xfrm>
            <a:off x="8488248" y="12906175"/>
            <a:ext cx="9631128" cy="7867839"/>
            <a:chOff x="8514436" y="12179557"/>
            <a:chExt cx="9631128" cy="786783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BABD779-A761-48B7-900A-645F083D3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4436" y="12179557"/>
              <a:ext cx="9631128" cy="786783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34BF97-8C30-4F97-A749-5FBBBDC078C5}"/>
                </a:ext>
              </a:extLst>
            </p:cNvPr>
            <p:cNvSpPr txBox="1"/>
            <p:nvPr/>
          </p:nvSpPr>
          <p:spPr>
            <a:xfrm>
              <a:off x="9144000" y="12656929"/>
              <a:ext cx="23294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Narkisim" panose="020E0502050101010101" pitchFamily="34" charset="-79"/>
                  <a:cs typeface="Narkisim" panose="020E0502050101010101" pitchFamily="34" charset="-79"/>
                </a:rPr>
                <a:t>WSID-50M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5D6687F-351D-43FE-8586-9125BF9B2D30}"/>
              </a:ext>
            </a:extLst>
          </p:cNvPr>
          <p:cNvGrpSpPr/>
          <p:nvPr/>
        </p:nvGrpSpPr>
        <p:grpSpPr>
          <a:xfrm>
            <a:off x="8506594" y="21194528"/>
            <a:ext cx="9554983" cy="8945290"/>
            <a:chOff x="8532782" y="20467910"/>
            <a:chExt cx="9554983" cy="8945290"/>
          </a:xfrm>
        </p:grpSpPr>
        <p:pic>
          <p:nvPicPr>
            <p:cNvPr id="58" name="Picture 3" descr="V:\JoshS\WSID\UMTRI Seating Eval\Explorer\Pictures\IMG_0510.JPG">
              <a:extLst>
                <a:ext uri="{FF2B5EF4-FFF2-40B4-BE49-F238E27FC236}">
                  <a16:creationId xmlns:a16="http://schemas.microsoft.com/office/drawing/2014/main" id="{886B71C1-9A71-4665-9A5B-BBF3C259C8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0" t="6678" r="26956" b="21105"/>
            <a:stretch/>
          </p:blipFill>
          <p:spPr bwMode="auto">
            <a:xfrm>
              <a:off x="8532782" y="20467910"/>
              <a:ext cx="9554983" cy="8945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338EDC9-32D7-4316-9B67-2D46DD2D83BA}"/>
                </a:ext>
              </a:extLst>
            </p:cNvPr>
            <p:cNvSpPr txBox="1"/>
            <p:nvPr/>
          </p:nvSpPr>
          <p:spPr>
            <a:xfrm>
              <a:off x="9127958" y="20878800"/>
              <a:ext cx="2141933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Narkisim" panose="020E0502050101010101" pitchFamily="34" charset="-79"/>
                  <a:cs typeface="Narkisim" panose="020E0502050101010101" pitchFamily="34" charset="-79"/>
                </a:rPr>
                <a:t>WSID-05F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56E0410-1505-48E0-8C1E-C896BF3EB40D}"/>
              </a:ext>
            </a:extLst>
          </p:cNvPr>
          <p:cNvSpPr/>
          <p:nvPr/>
        </p:nvSpPr>
        <p:spPr>
          <a:xfrm>
            <a:off x="39930" y="31255135"/>
            <a:ext cx="273639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>For more information see Docket ID </a:t>
            </a:r>
            <a:r>
              <a:rPr lang="en-US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NHTSA-2019-0108 </a:t>
            </a:r>
            <a:r>
              <a:rPr lang="en-US" sz="2800" dirty="0">
                <a:latin typeface="Trebuchet MS" panose="020B0603020202020204" pitchFamily="34" charset="0"/>
              </a:rPr>
              <a:t>NHTSA Crashworthiness Research – WorldSID-50M Documentation</a:t>
            </a:r>
          </a:p>
          <a:p>
            <a:pPr algn="ctr"/>
            <a:r>
              <a:rPr lang="en-US" sz="2800" dirty="0">
                <a:latin typeface="Trebuchet MS" panose="020B0603020202020204" pitchFamily="34" charset="0"/>
              </a:rPr>
              <a:t>and Docket ID </a:t>
            </a:r>
            <a:r>
              <a:rPr lang="en-US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NHTSA-2019-0109 </a:t>
            </a:r>
            <a:r>
              <a:rPr lang="en-US" sz="2800" dirty="0">
                <a:latin typeface="Trebuchet MS" panose="020B0603020202020204" pitchFamily="34" charset="0"/>
              </a:rPr>
              <a:t>NHTSA Crashworthiness Research – WorldSID-05F Documentation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5190</TotalTime>
  <Words>267</Words>
  <Application>Microsoft Office PowerPoint</Application>
  <PresentationFormat>Custom</PresentationFormat>
  <Paragraphs>42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Trebuchet MS</vt:lpstr>
      <vt:lpstr>Arial</vt:lpstr>
      <vt:lpstr>Narkisim</vt:lpstr>
      <vt:lpstr>Calibri</vt:lpstr>
      <vt:lpstr>Default Design</vt:lpstr>
      <vt:lpstr>PowerPoint Presentation</vt:lpstr>
    </vt:vector>
  </TitlesOfParts>
  <Company>USDOT / NHTSA / VRTC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 Barickman</dc:creator>
  <cp:lastModifiedBy>Rhule, Dan (NHTSA)</cp:lastModifiedBy>
  <cp:revision>277</cp:revision>
  <cp:lastPrinted>2016-05-11T18:32:21Z</cp:lastPrinted>
  <dcterms:created xsi:type="dcterms:W3CDTF">2009-01-06T14:06:59Z</dcterms:created>
  <dcterms:modified xsi:type="dcterms:W3CDTF">2019-10-28T13:54:04Z</dcterms:modified>
</cp:coreProperties>
</file>