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56" r:id="rId5"/>
  </p:sldIdLst>
  <p:sldSz cx="27432000" cy="36576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E7E"/>
    <a:srgbClr val="21AAE1"/>
    <a:srgbClr val="EFE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31" d="100"/>
          <a:sy n="31" d="100"/>
        </p:scale>
        <p:origin x="3696" y="-20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844B34A-0129-42A1-9346-88365821A6A6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43163" y="1200150"/>
            <a:ext cx="24288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B8F7364-D0C1-4957-8BE5-9CE87CE5C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9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F7364-D0C1-4957-8BE5-9CE87CE5CF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83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5985936"/>
            <a:ext cx="23317200" cy="12733867"/>
          </a:xfrm>
        </p:spPr>
        <p:txBody>
          <a:bodyPr anchor="b"/>
          <a:lstStyle>
            <a:lvl1pPr algn="ctr">
              <a:defRPr sz="1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19210869"/>
            <a:ext cx="20574000" cy="8830731"/>
          </a:xfrm>
        </p:spPr>
        <p:txBody>
          <a:bodyPr/>
          <a:lstStyle>
            <a:lvl1pPr marL="0" indent="0" algn="ctr">
              <a:buNone/>
              <a:defRPr sz="7200"/>
            </a:lvl1pPr>
            <a:lvl2pPr marL="1371600" indent="0" algn="ctr">
              <a:buNone/>
              <a:defRPr sz="6000"/>
            </a:lvl2pPr>
            <a:lvl3pPr marL="2743200" indent="0" algn="ctr">
              <a:buNone/>
              <a:defRPr sz="5400"/>
            </a:lvl3pPr>
            <a:lvl4pPr marL="4114800" indent="0" algn="ctr">
              <a:buNone/>
              <a:defRPr sz="4800"/>
            </a:lvl4pPr>
            <a:lvl5pPr marL="5486400" indent="0" algn="ctr">
              <a:buNone/>
              <a:defRPr sz="4800"/>
            </a:lvl5pPr>
            <a:lvl6pPr marL="6858000" indent="0" algn="ctr">
              <a:buNone/>
              <a:defRPr sz="4800"/>
            </a:lvl6pPr>
            <a:lvl7pPr marL="8229600" indent="0" algn="ctr">
              <a:buNone/>
              <a:defRPr sz="4800"/>
            </a:lvl7pPr>
            <a:lvl8pPr marL="9601200" indent="0" algn="ctr">
              <a:buNone/>
              <a:defRPr sz="4800"/>
            </a:lvl8pPr>
            <a:lvl9pPr marL="10972800" indent="0" algn="ctr">
              <a:buNone/>
              <a:defRPr sz="4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7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8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7" y="1947334"/>
            <a:ext cx="5915025" cy="309964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2" y="1947334"/>
            <a:ext cx="17402175" cy="309964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3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7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9118611"/>
            <a:ext cx="23660100" cy="15214597"/>
          </a:xfrm>
        </p:spPr>
        <p:txBody>
          <a:bodyPr anchor="b"/>
          <a:lstStyle>
            <a:lvl1pPr>
              <a:defRPr sz="1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4" y="24477144"/>
            <a:ext cx="23660100" cy="8000997"/>
          </a:xfrm>
        </p:spPr>
        <p:txBody>
          <a:bodyPr/>
          <a:lstStyle>
            <a:lvl1pPr marL="0" indent="0">
              <a:buNone/>
              <a:defRPr sz="7200">
                <a:solidFill>
                  <a:schemeClr val="tx1"/>
                </a:solidFill>
              </a:defRPr>
            </a:lvl1pPr>
            <a:lvl2pPr marL="137160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2pPr>
            <a:lvl3pPr marL="274320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3pPr>
            <a:lvl4pPr marL="41148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54864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68580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82296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96012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09728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46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9736667"/>
            <a:ext cx="11658600" cy="23207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9736667"/>
            <a:ext cx="11658600" cy="23207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1947342"/>
            <a:ext cx="23660100" cy="7069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6" y="8966203"/>
            <a:ext cx="11605020" cy="4394197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6" y="13360400"/>
            <a:ext cx="11605020" cy="19651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2" y="8966203"/>
            <a:ext cx="11662173" cy="4394197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2" y="13360400"/>
            <a:ext cx="11662173" cy="19651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0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2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1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438400"/>
            <a:ext cx="8847534" cy="85344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5266275"/>
            <a:ext cx="13887450" cy="25992667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0972800"/>
            <a:ext cx="8847534" cy="20328469"/>
          </a:xfr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2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438400"/>
            <a:ext cx="8847534" cy="85344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5266275"/>
            <a:ext cx="13887450" cy="25992667"/>
          </a:xfrm>
        </p:spPr>
        <p:txBody>
          <a:bodyPr anchor="t"/>
          <a:lstStyle>
            <a:lvl1pPr marL="0" indent="0">
              <a:buNone/>
              <a:defRPr sz="9600"/>
            </a:lvl1pPr>
            <a:lvl2pPr marL="1371600" indent="0">
              <a:buNone/>
              <a:defRPr sz="8400"/>
            </a:lvl2pPr>
            <a:lvl3pPr marL="2743200" indent="0">
              <a:buNone/>
              <a:defRPr sz="7200"/>
            </a:lvl3pPr>
            <a:lvl4pPr marL="4114800" indent="0">
              <a:buNone/>
              <a:defRPr sz="6000"/>
            </a:lvl4pPr>
            <a:lvl5pPr marL="5486400" indent="0">
              <a:buNone/>
              <a:defRPr sz="6000"/>
            </a:lvl5pPr>
            <a:lvl6pPr marL="6858000" indent="0">
              <a:buNone/>
              <a:defRPr sz="6000"/>
            </a:lvl6pPr>
            <a:lvl7pPr marL="8229600" indent="0">
              <a:buNone/>
              <a:defRPr sz="6000"/>
            </a:lvl7pPr>
            <a:lvl8pPr marL="9601200" indent="0">
              <a:buNone/>
              <a:defRPr sz="6000"/>
            </a:lvl8pPr>
            <a:lvl9pPr marL="10972800" indent="0">
              <a:buNone/>
              <a:defRPr sz="6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0972800"/>
            <a:ext cx="8847534" cy="20328469"/>
          </a:xfr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29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1947342"/>
            <a:ext cx="23660100" cy="706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9736667"/>
            <a:ext cx="23660100" cy="2320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33900542"/>
            <a:ext cx="61722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33900542"/>
            <a:ext cx="92583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33900542"/>
            <a:ext cx="61722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1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emf"/><Relationship Id="rId18" Type="http://schemas.openxmlformats.org/officeDocument/2006/relationships/image" Target="../media/image15.gif"/><Relationship Id="rId26" Type="http://schemas.openxmlformats.org/officeDocument/2006/relationships/image" Target="../media/image23.emf"/><Relationship Id="rId39" Type="http://schemas.openxmlformats.org/officeDocument/2006/relationships/image" Target="../media/image33.emf"/><Relationship Id="rId21" Type="http://schemas.openxmlformats.org/officeDocument/2006/relationships/image" Target="../media/image18.emf"/><Relationship Id="rId34" Type="http://schemas.microsoft.com/office/2007/relationships/hdphoto" Target="../media/hdphoto3.wdp"/><Relationship Id="rId42" Type="http://schemas.openxmlformats.org/officeDocument/2006/relationships/image" Target="../media/image36.png"/><Relationship Id="rId47" Type="http://schemas.openxmlformats.org/officeDocument/2006/relationships/image" Target="../media/image39.png"/><Relationship Id="rId50" Type="http://schemas.openxmlformats.org/officeDocument/2006/relationships/image" Target="../media/image41.png"/><Relationship Id="rId55" Type="http://schemas.openxmlformats.org/officeDocument/2006/relationships/image" Target="../media/image46.emf"/><Relationship Id="rId63" Type="http://schemas.openxmlformats.org/officeDocument/2006/relationships/image" Target="../media/image53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41" Type="http://schemas.openxmlformats.org/officeDocument/2006/relationships/image" Target="../media/image35.png"/><Relationship Id="rId54" Type="http://schemas.openxmlformats.org/officeDocument/2006/relationships/image" Target="../media/image45.jpeg"/><Relationship Id="rId6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21.emf"/><Relationship Id="rId32" Type="http://schemas.openxmlformats.org/officeDocument/2006/relationships/image" Target="../media/image28.png"/><Relationship Id="rId37" Type="http://schemas.openxmlformats.org/officeDocument/2006/relationships/image" Target="../media/image31.JPG"/><Relationship Id="rId40" Type="http://schemas.openxmlformats.org/officeDocument/2006/relationships/image" Target="../media/image34.jpeg"/><Relationship Id="rId45" Type="http://schemas.microsoft.com/office/2007/relationships/hdphoto" Target="../media/hdphoto5.wdp"/><Relationship Id="rId53" Type="http://schemas.openxmlformats.org/officeDocument/2006/relationships/image" Target="../media/image44.jpeg"/><Relationship Id="rId58" Type="http://schemas.openxmlformats.org/officeDocument/2006/relationships/image" Target="../media/image49.png"/><Relationship Id="rId66" Type="http://schemas.openxmlformats.org/officeDocument/2006/relationships/hyperlink" Target="https://www.nhtsa.gov/research-data/databases-and-software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emf"/><Relationship Id="rId28" Type="http://schemas.openxmlformats.org/officeDocument/2006/relationships/image" Target="../media/image25.png"/><Relationship Id="rId36" Type="http://schemas.openxmlformats.org/officeDocument/2006/relationships/image" Target="../media/image30.JPG"/><Relationship Id="rId49" Type="http://schemas.openxmlformats.org/officeDocument/2006/relationships/image" Target="../media/image40.jpeg"/><Relationship Id="rId57" Type="http://schemas.openxmlformats.org/officeDocument/2006/relationships/image" Target="../media/image48.emf"/><Relationship Id="rId61" Type="http://schemas.openxmlformats.org/officeDocument/2006/relationships/image" Target="../media/image51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4" Type="http://schemas.openxmlformats.org/officeDocument/2006/relationships/image" Target="../media/image37.png"/><Relationship Id="rId52" Type="http://schemas.openxmlformats.org/officeDocument/2006/relationships/image" Target="../media/image43.jpeg"/><Relationship Id="rId60" Type="http://schemas.openxmlformats.org/officeDocument/2006/relationships/image" Target="../media/image50.png"/><Relationship Id="rId65" Type="http://schemas.openxmlformats.org/officeDocument/2006/relationships/image" Target="../media/image55.png"/><Relationship Id="rId4" Type="http://schemas.openxmlformats.org/officeDocument/2006/relationships/image" Target="../media/image2.gif"/><Relationship Id="rId9" Type="http://schemas.openxmlformats.org/officeDocument/2006/relationships/image" Target="../media/image6.png"/><Relationship Id="rId14" Type="http://schemas.openxmlformats.org/officeDocument/2006/relationships/image" Target="../media/image11.jpeg"/><Relationship Id="rId22" Type="http://schemas.openxmlformats.org/officeDocument/2006/relationships/image" Target="../media/image19.jpeg"/><Relationship Id="rId27" Type="http://schemas.openxmlformats.org/officeDocument/2006/relationships/image" Target="../media/image24.jpeg"/><Relationship Id="rId30" Type="http://schemas.microsoft.com/office/2007/relationships/hdphoto" Target="../media/hdphoto2.wdp"/><Relationship Id="rId35" Type="http://schemas.openxmlformats.org/officeDocument/2006/relationships/image" Target="../media/image280.png"/><Relationship Id="rId43" Type="http://schemas.microsoft.com/office/2007/relationships/hdphoto" Target="../media/hdphoto4.wdp"/><Relationship Id="rId48" Type="http://schemas.microsoft.com/office/2007/relationships/hdphoto" Target="../media/hdphoto6.wdp"/><Relationship Id="rId56" Type="http://schemas.openxmlformats.org/officeDocument/2006/relationships/image" Target="../media/image47.emf"/><Relationship Id="rId64" Type="http://schemas.openxmlformats.org/officeDocument/2006/relationships/image" Target="../media/image54.png"/><Relationship Id="rId8" Type="http://schemas.openxmlformats.org/officeDocument/2006/relationships/image" Target="../media/image5.jpeg"/><Relationship Id="rId51" Type="http://schemas.openxmlformats.org/officeDocument/2006/relationships/image" Target="../media/image42.jpeg"/><Relationship Id="rId3" Type="http://schemas.openxmlformats.org/officeDocument/2006/relationships/image" Target="../media/image1.jp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emf"/><Relationship Id="rId33" Type="http://schemas.openxmlformats.org/officeDocument/2006/relationships/image" Target="../media/image29.png"/><Relationship Id="rId38" Type="http://schemas.openxmlformats.org/officeDocument/2006/relationships/image" Target="../media/image32.JPG"/><Relationship Id="rId46" Type="http://schemas.openxmlformats.org/officeDocument/2006/relationships/image" Target="../media/image38.jpeg"/><Relationship Id="rId5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405" y="2052139"/>
            <a:ext cx="6872598" cy="1263447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08541" y="-1584"/>
            <a:ext cx="18814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5400" b="1" u="sng" spc="150" dirty="0">
                <a:latin typeface="Rockwell" panose="02060603020205020403" pitchFamily="18" charset="0"/>
                <a:ea typeface="+mj-ea"/>
                <a:cs typeface="+mj-cs"/>
              </a:rPr>
              <a:t>T</a:t>
            </a:r>
            <a:r>
              <a:rPr lang="en-US" sz="5400" b="1" spc="150" dirty="0">
                <a:latin typeface="Rockwell" panose="02060603020205020403" pitchFamily="18" charset="0"/>
                <a:ea typeface="+mj-ea"/>
                <a:cs typeface="+mj-cs"/>
              </a:rPr>
              <a:t>EST DEVICE FOR </a:t>
            </a:r>
            <a:r>
              <a:rPr lang="en-US" sz="5400" b="1" u="sng" spc="150" dirty="0">
                <a:latin typeface="Rockwell" panose="02060603020205020403" pitchFamily="18" charset="0"/>
                <a:ea typeface="+mj-ea"/>
                <a:cs typeface="+mj-cs"/>
              </a:rPr>
              <a:t>H</a:t>
            </a:r>
            <a:r>
              <a:rPr lang="en-US" sz="5400" b="1" spc="150" dirty="0">
                <a:latin typeface="Rockwell" panose="02060603020205020403" pitchFamily="18" charset="0"/>
                <a:ea typeface="+mj-ea"/>
                <a:cs typeface="+mj-cs"/>
              </a:rPr>
              <a:t>UMAN </a:t>
            </a:r>
            <a:r>
              <a:rPr lang="en-US" sz="5400" b="1" u="sng" spc="150" dirty="0">
                <a:latin typeface="Rockwell" panose="02060603020205020403" pitchFamily="18" charset="0"/>
                <a:ea typeface="+mj-ea"/>
                <a:cs typeface="+mj-cs"/>
              </a:rPr>
              <a:t>O</a:t>
            </a:r>
            <a:r>
              <a:rPr lang="en-US" sz="5400" b="1" spc="150" dirty="0">
                <a:latin typeface="Rockwell" panose="02060603020205020403" pitchFamily="18" charset="0"/>
                <a:ea typeface="+mj-ea"/>
                <a:cs typeface="+mj-cs"/>
              </a:rPr>
              <a:t>CCUPANT </a:t>
            </a:r>
            <a:r>
              <a:rPr lang="en-US" sz="5400" b="1" u="sng" spc="150" dirty="0">
                <a:latin typeface="Rockwell" panose="02060603020205020403" pitchFamily="18" charset="0"/>
                <a:ea typeface="+mj-ea"/>
                <a:cs typeface="+mj-cs"/>
              </a:rPr>
              <a:t>R</a:t>
            </a:r>
            <a:r>
              <a:rPr lang="en-US" sz="5400" b="1" spc="150" dirty="0">
                <a:latin typeface="Rockwell" panose="02060603020205020403" pitchFamily="18" charset="0"/>
                <a:ea typeface="+mj-ea"/>
                <a:cs typeface="+mj-cs"/>
              </a:rPr>
              <a:t>ESTRAINT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58000" y="855969"/>
            <a:ext cx="1371600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ct val="0"/>
              </a:spcBef>
            </a:pPr>
            <a:r>
              <a:rPr lang="en-US" sz="4400" b="1" spc="150" dirty="0">
                <a:solidFill>
                  <a:schemeClr val="tx1"/>
                </a:solidFill>
                <a:latin typeface="Rockwell" panose="02060603020205020403" pitchFamily="18" charset="0"/>
              </a:rPr>
              <a:t>THOR-50M - 50</a:t>
            </a:r>
            <a:r>
              <a:rPr lang="en-US" sz="4400" b="1" spc="150" baseline="30000" dirty="0">
                <a:solidFill>
                  <a:schemeClr val="tx1"/>
                </a:solidFill>
                <a:latin typeface="Rockwell" panose="02060603020205020403" pitchFamily="18" charset="0"/>
              </a:rPr>
              <a:t>TH</a:t>
            </a:r>
            <a:r>
              <a:rPr lang="en-US" sz="4400" b="1" spc="150" dirty="0">
                <a:solidFill>
                  <a:schemeClr val="tx1"/>
                </a:solidFill>
                <a:latin typeface="Rockwell" panose="02060603020205020403" pitchFamily="18" charset="0"/>
              </a:rPr>
              <a:t> PERCENTILE MALE</a:t>
            </a:r>
          </a:p>
        </p:txBody>
      </p:sp>
      <p:pic>
        <p:nvPicPr>
          <p:cNvPr id="32" name="Picture 31" descr="icons_horz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b="-1"/>
          <a:stretch/>
        </p:blipFill>
        <p:spPr>
          <a:xfrm>
            <a:off x="82023" y="82153"/>
            <a:ext cx="2959136" cy="727671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224131" y="12491732"/>
            <a:ext cx="13267738" cy="4185558"/>
            <a:chOff x="289899" y="15615920"/>
            <a:chExt cx="9150268" cy="2886625"/>
          </a:xfrm>
          <a:noFill/>
        </p:grpSpPr>
        <p:cxnSp>
          <p:nvCxnSpPr>
            <p:cNvPr id="36" name="Straight Connector 35"/>
            <p:cNvCxnSpPr/>
            <p:nvPr/>
          </p:nvCxnSpPr>
          <p:spPr>
            <a:xfrm flipV="1">
              <a:off x="289899" y="16001000"/>
              <a:ext cx="9150268" cy="1382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8" idx="2"/>
              <a:endCxn id="41" idx="0"/>
            </p:cNvCxnSpPr>
            <p:nvPr/>
          </p:nvCxnSpPr>
          <p:spPr>
            <a:xfrm>
              <a:off x="2164131" y="15869960"/>
              <a:ext cx="0" cy="270097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783131" y="15619929"/>
              <a:ext cx="762000" cy="2500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1992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684347" y="16140057"/>
              <a:ext cx="959568" cy="2343919"/>
              <a:chOff x="1388180" y="1568650"/>
              <a:chExt cx="959568" cy="2343919"/>
            </a:xfrm>
            <a:grpFill/>
          </p:grpSpPr>
          <p:sp>
            <p:nvSpPr>
              <p:cNvPr id="40" name="Rectangle 39"/>
              <p:cNvSpPr/>
              <p:nvPr/>
            </p:nvSpPr>
            <p:spPr>
              <a:xfrm>
                <a:off x="1388180" y="1568651"/>
                <a:ext cx="959568" cy="23439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388180" y="1568650"/>
                <a:ext cx="959568" cy="45636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4572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TAD-50M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Prototype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pic>
            <p:nvPicPr>
              <p:cNvPr id="42" name="Picture 3" descr="C:\WINDOWS\DESKTOP\DT-99-066 (John-Maurey)\DT-066-031.jpg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38095" y1="6329" x2="38095" y2="632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487657" y="2061094"/>
                <a:ext cx="786224" cy="1766808"/>
              </a:xfrm>
              <a:prstGeom prst="rect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</p:pic>
        </p:grpSp>
        <p:cxnSp>
          <p:nvCxnSpPr>
            <p:cNvPr id="43" name="Straight Connector 42"/>
            <p:cNvCxnSpPr>
              <a:stCxn id="44" idx="2"/>
              <a:endCxn id="47" idx="0"/>
            </p:cNvCxnSpPr>
            <p:nvPr/>
          </p:nvCxnSpPr>
          <p:spPr>
            <a:xfrm>
              <a:off x="3253515" y="15869960"/>
              <a:ext cx="0" cy="270097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2872515" y="15619929"/>
              <a:ext cx="762000" cy="2500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2001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773731" y="16140057"/>
              <a:ext cx="959568" cy="2343919"/>
              <a:chOff x="2477564" y="1568650"/>
              <a:chExt cx="959568" cy="2343919"/>
            </a:xfrm>
            <a:grpFill/>
          </p:grpSpPr>
          <p:sp>
            <p:nvSpPr>
              <p:cNvPr id="46" name="Rectangle 45"/>
              <p:cNvSpPr/>
              <p:nvPr/>
            </p:nvSpPr>
            <p:spPr>
              <a:xfrm>
                <a:off x="2477564" y="1568651"/>
                <a:ext cx="959568" cy="23439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477564" y="1568650"/>
                <a:ext cx="959568" cy="45636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4572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THOR Alpha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pic>
            <p:nvPicPr>
              <p:cNvPr id="48" name="Picture 3" descr="G:\gesac\photos\oblique.jpg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47217" y="2039144"/>
                <a:ext cx="820262" cy="1810708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cxnSp>
          <p:nvCxnSpPr>
            <p:cNvPr id="49" name="Straight Connector 48"/>
            <p:cNvCxnSpPr>
              <a:stCxn id="50" idx="2"/>
              <a:endCxn id="65" idx="0"/>
            </p:cNvCxnSpPr>
            <p:nvPr/>
          </p:nvCxnSpPr>
          <p:spPr>
            <a:xfrm flipH="1">
              <a:off x="4342899" y="15869960"/>
              <a:ext cx="1" cy="270097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3961899" y="15619929"/>
              <a:ext cx="762000" cy="2500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2005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cxnSp>
          <p:nvCxnSpPr>
            <p:cNvPr id="51" name="Straight Connector 50"/>
            <p:cNvCxnSpPr>
              <a:stCxn id="52" idx="2"/>
              <a:endCxn id="55" idx="0"/>
            </p:cNvCxnSpPr>
            <p:nvPr/>
          </p:nvCxnSpPr>
          <p:spPr>
            <a:xfrm flipH="1">
              <a:off x="5422494" y="15866857"/>
              <a:ext cx="1" cy="270097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5041494" y="15616826"/>
              <a:ext cx="762000" cy="2500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2011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942710" y="16136954"/>
              <a:ext cx="959568" cy="2343919"/>
              <a:chOff x="4646543" y="1565547"/>
              <a:chExt cx="959568" cy="2343919"/>
            </a:xfrm>
            <a:grpFill/>
          </p:grpSpPr>
          <p:sp>
            <p:nvSpPr>
              <p:cNvPr id="54" name="Rectangle 53"/>
              <p:cNvSpPr/>
              <p:nvPr/>
            </p:nvSpPr>
            <p:spPr>
              <a:xfrm>
                <a:off x="4646543" y="1565548"/>
                <a:ext cx="959568" cy="23439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646543" y="1565547"/>
                <a:ext cx="959568" cy="45636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4572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THOR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Mod Kit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pic>
            <p:nvPicPr>
              <p:cNvPr id="56" name="Picture 2" descr="C:\NHTSA\Images\Fadein\ModKit-THOR-NT-all.jpg"/>
              <p:cNvPicPr>
                <a:picLocks noChangeAspect="1" noChangeArrowheads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8"/>
              <a:stretch>
                <a:fillRect/>
              </a:stretch>
            </p:blipFill>
            <p:spPr bwMode="auto">
              <a:xfrm>
                <a:off x="4668055" y="2069860"/>
                <a:ext cx="854889" cy="1815389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cxnSp>
          <p:nvCxnSpPr>
            <p:cNvPr id="57" name="Straight Connector 56"/>
            <p:cNvCxnSpPr>
              <a:stCxn id="58" idx="2"/>
              <a:endCxn id="61" idx="0"/>
            </p:cNvCxnSpPr>
            <p:nvPr/>
          </p:nvCxnSpPr>
          <p:spPr>
            <a:xfrm>
              <a:off x="6515567" y="15865951"/>
              <a:ext cx="0" cy="270097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6134567" y="15615920"/>
              <a:ext cx="762000" cy="2500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2014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6035783" y="16136048"/>
              <a:ext cx="959568" cy="2366497"/>
              <a:chOff x="5739616" y="1564641"/>
              <a:chExt cx="959568" cy="2366497"/>
            </a:xfrm>
            <a:grpFill/>
          </p:grpSpPr>
          <p:sp>
            <p:nvSpPr>
              <p:cNvPr id="60" name="Rectangle 59"/>
              <p:cNvSpPr/>
              <p:nvPr/>
            </p:nvSpPr>
            <p:spPr>
              <a:xfrm>
                <a:off x="5739616" y="1564642"/>
                <a:ext cx="959568" cy="23439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739616" y="1564641"/>
                <a:ext cx="959568" cy="45636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4572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THOR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Metric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7439" y="2061093"/>
                <a:ext cx="922648" cy="1870045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3863115" y="16140057"/>
              <a:ext cx="959568" cy="2348619"/>
              <a:chOff x="3566948" y="1568650"/>
              <a:chExt cx="959568" cy="2348619"/>
            </a:xfrm>
            <a:grpFill/>
          </p:grpSpPr>
          <p:sp>
            <p:nvSpPr>
              <p:cNvPr id="64" name="Rectangle 63"/>
              <p:cNvSpPr/>
              <p:nvPr/>
            </p:nvSpPr>
            <p:spPr>
              <a:xfrm>
                <a:off x="3566948" y="1568651"/>
                <a:ext cx="959568" cy="23439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3566948" y="1568650"/>
                <a:ext cx="959568" cy="24410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4572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THOR-NT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8670" y="2008307"/>
                <a:ext cx="934367" cy="1908962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cxnSp>
          <p:nvCxnSpPr>
            <p:cNvPr id="67" name="Straight Connector 66"/>
            <p:cNvCxnSpPr>
              <a:stCxn id="69" idx="2"/>
              <a:endCxn id="68" idx="0"/>
            </p:cNvCxnSpPr>
            <p:nvPr/>
          </p:nvCxnSpPr>
          <p:spPr>
            <a:xfrm>
              <a:off x="8214476" y="15869961"/>
              <a:ext cx="0" cy="270098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7109758" y="16140059"/>
              <a:ext cx="2209436" cy="2339908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endParaRPr lang="en-US" sz="2000" dirty="0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109758" y="15619930"/>
              <a:ext cx="2209436" cy="2500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2015 - Present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89899" y="16064786"/>
              <a:ext cx="910074" cy="360846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rebuchet MS" panose="020B0603020202020204" pitchFamily="34" charset="0"/>
                </a:rPr>
                <a:t>History</a:t>
              </a:r>
            </a:p>
          </p:txBody>
        </p:sp>
      </p:grpSp>
      <p:cxnSp>
        <p:nvCxnSpPr>
          <p:cNvPr id="88" name="Straight Connector 87"/>
          <p:cNvCxnSpPr/>
          <p:nvPr/>
        </p:nvCxnSpPr>
        <p:spPr>
          <a:xfrm flipV="1">
            <a:off x="224131" y="17011987"/>
            <a:ext cx="13267738" cy="2004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224408" y="21956563"/>
            <a:ext cx="13267738" cy="2004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89899" y="2262681"/>
            <a:ext cx="9695105" cy="0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289899" y="2353165"/>
            <a:ext cx="114967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What?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289899" y="5108295"/>
            <a:ext cx="9722795" cy="0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289899" y="5198779"/>
            <a:ext cx="99418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Why?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597937" y="2353164"/>
            <a:ext cx="87723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Anthropomorphic Test Device (ATD, or crash test dummy)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Represents male of average height and weight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Designed for frontal and frontal oblique crash tests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Measures risk of injury to occupants in a crash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Used in hundreds of NHTSA research tests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1520508" y="5175130"/>
            <a:ext cx="8580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rebuchet MS" panose="020B0603020202020204" pitchFamily="34" charset="0"/>
              </a:rPr>
              <a:t>THOR’s </a:t>
            </a:r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human-like characteristics </a:t>
            </a:r>
            <a:r>
              <a:rPr lang="en-US" sz="2400" dirty="0">
                <a:latin typeface="Trebuchet MS" panose="020B0603020202020204" pitchFamily="34" charset="0"/>
              </a:rPr>
              <a:t>in a crash and state-of-the-art </a:t>
            </a:r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measurement capability</a:t>
            </a:r>
            <a:r>
              <a:rPr lang="en-US" sz="2400" i="1" dirty="0">
                <a:latin typeface="Trebuchet MS" panose="020B0603020202020204" pitchFamily="34" charset="0"/>
              </a:rPr>
              <a:t> </a:t>
            </a:r>
            <a:r>
              <a:rPr lang="en-US" sz="2400" dirty="0">
                <a:latin typeface="Trebuchet MS" panose="020B0603020202020204" pitchFamily="34" charset="0"/>
              </a:rPr>
              <a:t>make it the best choice to evaluate the advanced safety features in today’s vehicles.</a:t>
            </a:r>
            <a:endParaRPr lang="en-US" sz="3200" dirty="0">
              <a:latin typeface="Trebuchet MS" panose="020B0603020202020204" pitchFamily="34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89898" y="6656762"/>
            <a:ext cx="925415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Human-Like Characteristics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Neck that bends, twists, and stretches for realistic head motion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Torso with anatomically correct ribcage and shoulder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Flexible spine to allow proper upper body motion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Abdomen and pelvis that mimic human seat belt interaction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Legs that respond to impact of dashboard and pedal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292938" y="9346577"/>
            <a:ext cx="97197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Measurement Capability</a:t>
            </a:r>
          </a:p>
          <a:p>
            <a:r>
              <a:rPr lang="en-US" sz="2400" b="1" dirty="0">
                <a:latin typeface="Trebuchet MS" panose="020B0603020202020204" pitchFamily="34" charset="0"/>
              </a:rPr>
              <a:t>Over 100 distinct measurements to help predict injury, including: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Head acceleration and rotation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Neck forces and moments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Ribcage motion at four locations and three dimensions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Abdomen motion at two locations and three dimensions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Pelvis, thigh, shin, and ankle forces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0112814" y="13266996"/>
            <a:ext cx="3203645" cy="353943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0">
            <a:spAutoFit/>
          </a:bodyPr>
          <a:lstStyle/>
          <a:p>
            <a:pPr algn="ctr" defTabSz="914400">
              <a:defRPr/>
            </a:pPr>
            <a:r>
              <a:rPr lang="en-US" sz="2000" b="1" dirty="0">
                <a:latin typeface="Trebuchet MS" panose="020B0603020202020204" pitchFamily="34" charset="0"/>
              </a:rPr>
              <a:t>THOR-50M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0504" y="13762835"/>
            <a:ext cx="2268954" cy="1600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326289" y="13840866"/>
            <a:ext cx="1896014" cy="2718560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68004" y="35990478"/>
            <a:ext cx="27363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>For more information see Docket ID </a:t>
            </a:r>
            <a:r>
              <a:rPr lang="en-US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NHTSA-2019-0106</a:t>
            </a:r>
            <a:r>
              <a:rPr lang="en-US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US" sz="2800" dirty="0">
                <a:latin typeface="Trebuchet MS" panose="020B0603020202020204" pitchFamily="34" charset="0"/>
              </a:rPr>
              <a:t>NHTSA Crashworthiness Research – THOR-50M Documentation</a:t>
            </a:r>
            <a:endParaRPr lang="en-US" sz="2800" dirty="0">
              <a:latin typeface="Trebuchet MS" panose="020B0603020202020204" pitchFamily="34" charset="0"/>
            </a:endParaRPr>
          </a:p>
        </p:txBody>
      </p:sp>
      <p:grpSp>
        <p:nvGrpSpPr>
          <p:cNvPr id="138" name="Group 137"/>
          <p:cNvGrpSpPr/>
          <p:nvPr/>
        </p:nvGrpSpPr>
        <p:grpSpPr>
          <a:xfrm>
            <a:off x="457531" y="17456476"/>
            <a:ext cx="8047472" cy="3962551"/>
            <a:chOff x="2905141" y="20455934"/>
            <a:chExt cx="8047472" cy="3962551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22" y="20463160"/>
              <a:ext cx="5549934" cy="3955325"/>
            </a:xfrm>
            <a:prstGeom prst="rect">
              <a:avLst/>
            </a:prstGeom>
          </p:spPr>
        </p:pic>
        <p:grpSp>
          <p:nvGrpSpPr>
            <p:cNvPr id="123" name="Group 122"/>
            <p:cNvGrpSpPr/>
            <p:nvPr/>
          </p:nvGrpSpPr>
          <p:grpSpPr>
            <a:xfrm>
              <a:off x="9305887" y="20455934"/>
              <a:ext cx="1646726" cy="1988607"/>
              <a:chOff x="6771535" y="2392814"/>
              <a:chExt cx="1646726" cy="1988607"/>
            </a:xfrm>
          </p:grpSpPr>
          <p:pic>
            <p:nvPicPr>
              <p:cNvPr id="124" name="Picture 123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3"/>
              <a:stretch/>
            </p:blipFill>
            <p:spPr>
              <a:xfrm flipH="1">
                <a:off x="6771535" y="2392814"/>
                <a:ext cx="1646726" cy="1988607"/>
              </a:xfrm>
              <a:prstGeom prst="rect">
                <a:avLst/>
              </a:prstGeom>
            </p:spPr>
          </p:pic>
          <p:sp>
            <p:nvSpPr>
              <p:cNvPr id="125" name="Rectangle 124"/>
              <p:cNvSpPr/>
              <p:nvPr/>
            </p:nvSpPr>
            <p:spPr>
              <a:xfrm>
                <a:off x="7093083" y="3834208"/>
                <a:ext cx="1220206" cy="369332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 w="22225">
                <a:solidFill>
                  <a:srgbClr val="00B05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THOR-50M</a:t>
                </a: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9543032" y="22537584"/>
              <a:ext cx="1394378" cy="1838852"/>
              <a:chOff x="6930107" y="2315741"/>
              <a:chExt cx="1394378" cy="1838852"/>
            </a:xfrm>
          </p:grpSpPr>
          <p:pic>
            <p:nvPicPr>
              <p:cNvPr id="127" name="Picture 126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30107" y="2315741"/>
                <a:ext cx="1394378" cy="1838852"/>
              </a:xfrm>
              <a:prstGeom prst="rect">
                <a:avLst/>
              </a:prstGeom>
            </p:spPr>
          </p:pic>
          <p:sp>
            <p:nvSpPr>
              <p:cNvPr id="128" name="Rectangle 127"/>
              <p:cNvSpPr/>
              <p:nvPr/>
            </p:nvSpPr>
            <p:spPr>
              <a:xfrm>
                <a:off x="7249617" y="3570607"/>
                <a:ext cx="947695" cy="369332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 w="22225">
                <a:solidFill>
                  <a:srgbClr val="0070C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H3-50M</a:t>
                </a:r>
              </a:p>
            </p:txBody>
          </p:sp>
        </p:grpSp>
        <p:cxnSp>
          <p:nvCxnSpPr>
            <p:cNvPr id="129" name="Straight Arrow Connector 128"/>
            <p:cNvCxnSpPr>
              <a:stCxn id="128" idx="1"/>
            </p:cNvCxnSpPr>
            <p:nvPr/>
          </p:nvCxnSpPr>
          <p:spPr>
            <a:xfrm flipH="1" flipV="1">
              <a:off x="6516812" y="23040871"/>
              <a:ext cx="3345730" cy="93624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25" idx="1"/>
            </p:cNvCxnSpPr>
            <p:nvPr/>
          </p:nvCxnSpPr>
          <p:spPr>
            <a:xfrm flipH="1">
              <a:off x="8362439" y="22081994"/>
              <a:ext cx="1264996" cy="5113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/>
            <p:cNvGrpSpPr/>
            <p:nvPr/>
          </p:nvGrpSpPr>
          <p:grpSpPr>
            <a:xfrm>
              <a:off x="2905141" y="21318100"/>
              <a:ext cx="2583628" cy="2245241"/>
              <a:chOff x="249238" y="3103029"/>
              <a:chExt cx="2583628" cy="2245241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249238" y="3103029"/>
                <a:ext cx="1835150" cy="2245241"/>
                <a:chOff x="249238" y="1471424"/>
                <a:chExt cx="1835150" cy="2245241"/>
              </a:xfrm>
            </p:grpSpPr>
            <p:pic>
              <p:nvPicPr>
                <p:cNvPr id="136" name="Picture 73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238" y="1471424"/>
                  <a:ext cx="1835150" cy="2060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7" name="Rectangle 136"/>
                <p:cNvSpPr/>
                <p:nvPr/>
              </p:nvSpPr>
              <p:spPr>
                <a:xfrm>
                  <a:off x="1258521" y="3531999"/>
                  <a:ext cx="825867" cy="184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from </a:t>
                  </a:r>
                  <a:r>
                    <a:rPr lang="en-US" sz="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Lobdell</a:t>
                  </a:r>
                  <a:r>
                    <a:rPr lang="en-US" sz="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1973</a:t>
                  </a:r>
                </a:p>
              </p:txBody>
            </p:sp>
          </p:grpSp>
          <p:cxnSp>
            <p:nvCxnSpPr>
              <p:cNvPr id="133" name="Straight Arrow Connector 132"/>
              <p:cNvCxnSpPr/>
              <p:nvPr/>
            </p:nvCxnSpPr>
            <p:spPr>
              <a:xfrm>
                <a:off x="2084388" y="3682257"/>
                <a:ext cx="748478" cy="2508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>
                <a:off x="2081213" y="4084293"/>
                <a:ext cx="650287" cy="1861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/>
              <p:nvPr/>
            </p:nvCxnSpPr>
            <p:spPr>
              <a:xfrm>
                <a:off x="2085975" y="4555780"/>
                <a:ext cx="623888" cy="1905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Rectangle 88"/>
          <p:cNvSpPr/>
          <p:nvPr/>
        </p:nvSpPr>
        <p:spPr>
          <a:xfrm>
            <a:off x="224131" y="17104475"/>
            <a:ext cx="184217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Biofidelity</a:t>
            </a:r>
          </a:p>
        </p:txBody>
      </p:sp>
      <p:graphicFrame>
        <p:nvGraphicFramePr>
          <p:cNvPr id="142" name="Table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796861"/>
              </p:ext>
            </p:extLst>
          </p:nvPr>
        </p:nvGraphicFramePr>
        <p:xfrm>
          <a:off x="8824514" y="17293772"/>
          <a:ext cx="4667356" cy="361616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007746">
                  <a:extLst>
                    <a:ext uri="{9D8B030D-6E8A-4147-A177-3AD203B41FA5}">
                      <a16:colId xmlns:a16="http://schemas.microsoft.com/office/drawing/2014/main" val="1918609711"/>
                    </a:ext>
                  </a:extLst>
                </a:gridCol>
                <a:gridCol w="1329805">
                  <a:extLst>
                    <a:ext uri="{9D8B030D-6E8A-4147-A177-3AD203B41FA5}">
                      <a16:colId xmlns:a16="http://schemas.microsoft.com/office/drawing/2014/main" val="3054788063"/>
                    </a:ext>
                  </a:extLst>
                </a:gridCol>
                <a:gridCol w="1329805">
                  <a:extLst>
                    <a:ext uri="{9D8B030D-6E8A-4147-A177-3AD203B41FA5}">
                      <a16:colId xmlns:a16="http://schemas.microsoft.com/office/drawing/2014/main" val="100207871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Body Region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THOR-50M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H3-50M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311400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Head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Excellent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Poor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392010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Neck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Poor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921693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Thorax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Excellent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557481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Abdomen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Marginal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Marginal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096955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Knee/Thigh/Hip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Poor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922689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Lower Extremity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Excellent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978963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Whole-body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864144"/>
                  </a:ext>
                </a:extLst>
              </a:tr>
            </a:tbl>
          </a:graphicData>
        </a:graphic>
      </p:graphicFrame>
      <p:sp>
        <p:nvSpPr>
          <p:cNvPr id="151" name="Rectangle 150"/>
          <p:cNvSpPr/>
          <p:nvPr/>
        </p:nvSpPr>
        <p:spPr>
          <a:xfrm>
            <a:off x="14016808" y="22047047"/>
            <a:ext cx="670077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Application in NHTSA Research Projects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289898" y="21442047"/>
            <a:ext cx="6997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Parent, D., Craig, M., Moorhouse, K., “Biofidelity Evaluation of the THOR and Hybrid III 50th Percentile Male Frontal Impact Anthropomorphic Test Devices,” 61</a:t>
            </a:r>
            <a:r>
              <a:rPr lang="en-US" sz="1200" baseline="300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st</a:t>
            </a:r>
            <a:r>
              <a:rPr lang="en-US" sz="12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Stapp Car Crash Conference, November 2017.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14378037" y="24394736"/>
            <a:ext cx="3583081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Assessing Occupant Protection for Automated Vehicles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14447195" y="30249574"/>
            <a:ext cx="350283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Oblique Restraint Countermeasures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14383699" y="34294074"/>
            <a:ext cx="338061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Vehicle FE Model Development</a:t>
            </a:r>
          </a:p>
        </p:txBody>
      </p:sp>
      <p:pic>
        <p:nvPicPr>
          <p:cNvPr id="230" name="Picture 2" descr="http://dtsweb.com/images/layout/DTSlogo6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56"/>
          <a:stretch/>
        </p:blipFill>
        <p:spPr bwMode="auto">
          <a:xfrm>
            <a:off x="189230" y="48942100"/>
            <a:ext cx="709661" cy="1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8288" y="23824052"/>
            <a:ext cx="3044088" cy="5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Picture 234"/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574" r="6138" b="4177"/>
          <a:stretch/>
        </p:blipFill>
        <p:spPr>
          <a:xfrm flipH="1">
            <a:off x="18131501" y="23475283"/>
            <a:ext cx="3528588" cy="258189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270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187" y="22122599"/>
            <a:ext cx="5446360" cy="515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1" name="Straight Connector 280"/>
          <p:cNvCxnSpPr/>
          <p:nvPr/>
        </p:nvCxnSpPr>
        <p:spPr>
          <a:xfrm>
            <a:off x="21838187" y="23593425"/>
            <a:ext cx="182191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21838187" y="24915116"/>
            <a:ext cx="182191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 flipV="1">
            <a:off x="23660100" y="23593426"/>
            <a:ext cx="0" cy="132169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 flipV="1">
            <a:off x="21838187" y="23593426"/>
            <a:ext cx="0" cy="132169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Trapezoid 287"/>
          <p:cNvSpPr/>
          <p:nvPr/>
        </p:nvSpPr>
        <p:spPr>
          <a:xfrm rot="5400000">
            <a:off x="20480605" y="24671021"/>
            <a:ext cx="2554400" cy="160763"/>
          </a:xfrm>
          <a:custGeom>
            <a:avLst/>
            <a:gdLst>
              <a:gd name="connsiteX0" fmla="*/ 0 w 2582975"/>
              <a:gd name="connsiteY0" fmla="*/ 160763 h 160763"/>
              <a:gd name="connsiteX1" fmla="*/ 122741 w 2582975"/>
              <a:gd name="connsiteY1" fmla="*/ 0 h 160763"/>
              <a:gd name="connsiteX2" fmla="*/ 2460234 w 2582975"/>
              <a:gd name="connsiteY2" fmla="*/ 0 h 160763"/>
              <a:gd name="connsiteX3" fmla="*/ 2582975 w 2582975"/>
              <a:gd name="connsiteY3" fmla="*/ 160763 h 160763"/>
              <a:gd name="connsiteX4" fmla="*/ 0 w 2582975"/>
              <a:gd name="connsiteY4" fmla="*/ 160763 h 160763"/>
              <a:gd name="connsiteX0" fmla="*/ 0 w 2582975"/>
              <a:gd name="connsiteY0" fmla="*/ 160763 h 160763"/>
              <a:gd name="connsiteX1" fmla="*/ 122741 w 2582975"/>
              <a:gd name="connsiteY1" fmla="*/ 0 h 160763"/>
              <a:gd name="connsiteX2" fmla="*/ 1441059 w 2582975"/>
              <a:gd name="connsiteY2" fmla="*/ 0 h 160763"/>
              <a:gd name="connsiteX3" fmla="*/ 2582975 w 2582975"/>
              <a:gd name="connsiteY3" fmla="*/ 160763 h 160763"/>
              <a:gd name="connsiteX4" fmla="*/ 0 w 2582975"/>
              <a:gd name="connsiteY4" fmla="*/ 160763 h 160763"/>
              <a:gd name="connsiteX0" fmla="*/ 0 w 2554400"/>
              <a:gd name="connsiteY0" fmla="*/ 160763 h 160763"/>
              <a:gd name="connsiteX1" fmla="*/ 122741 w 2554400"/>
              <a:gd name="connsiteY1" fmla="*/ 0 h 160763"/>
              <a:gd name="connsiteX2" fmla="*/ 1441059 w 2554400"/>
              <a:gd name="connsiteY2" fmla="*/ 0 h 160763"/>
              <a:gd name="connsiteX3" fmla="*/ 2554400 w 2554400"/>
              <a:gd name="connsiteY3" fmla="*/ 160763 h 160763"/>
              <a:gd name="connsiteX4" fmla="*/ 0 w 2554400"/>
              <a:gd name="connsiteY4" fmla="*/ 160763 h 16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400" h="160763">
                <a:moveTo>
                  <a:pt x="0" y="160763"/>
                </a:moveTo>
                <a:lnTo>
                  <a:pt x="122741" y="0"/>
                </a:lnTo>
                <a:lnTo>
                  <a:pt x="1441059" y="0"/>
                </a:lnTo>
                <a:lnTo>
                  <a:pt x="2554400" y="160763"/>
                </a:lnTo>
                <a:lnTo>
                  <a:pt x="0" y="1607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9" name="Picture 28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785" y="28820842"/>
            <a:ext cx="1363207" cy="1376056"/>
          </a:xfrm>
          <a:prstGeom prst="rect">
            <a:avLst/>
          </a:prstGeom>
        </p:spPr>
      </p:pic>
      <p:pic>
        <p:nvPicPr>
          <p:cNvPr id="1034" name="Picture 10" descr="https://mitechnews.com/wp-content/uploads/2017/03/UMTRI-Logo-Centered-2-696x624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557" y="28820841"/>
            <a:ext cx="1534832" cy="13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882" y="27563518"/>
            <a:ext cx="9113665" cy="2447504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280" y="30011023"/>
            <a:ext cx="3033910" cy="2502402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/>
          <a:stretch/>
        </p:blipFill>
        <p:spPr>
          <a:xfrm>
            <a:off x="21195413" y="30011022"/>
            <a:ext cx="3053464" cy="2502403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1" b="2629"/>
          <a:stretch/>
        </p:blipFill>
        <p:spPr>
          <a:xfrm>
            <a:off x="24239100" y="30008730"/>
            <a:ext cx="3033910" cy="2504696"/>
          </a:xfrm>
          <a:prstGeom prst="rect">
            <a:avLst/>
          </a:prstGeom>
        </p:spPr>
      </p:pic>
      <p:pic>
        <p:nvPicPr>
          <p:cNvPr id="1038" name="Picture 14" descr="https://www.synopsys.com/content/dam/synopsys/optical-solutions/images/EDAG.png.imgw.850.x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58288" y="33449528"/>
            <a:ext cx="2668513" cy="8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302" descr="C:\Users\maxmahen87\Downloads\max_pictures\max_pictures\left_impact_Thor_90ms.png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413" y="33083446"/>
            <a:ext cx="5943600" cy="2421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Picture 303" descr="NHTSA_tag_rev.gif"/>
          <p:cNvPicPr>
            <a:picLocks noChangeAspect="1"/>
          </p:cNvPicPr>
          <p:nvPr/>
        </p:nvPicPr>
        <p:blipFill>
          <a:blip r:embed="rId29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485" y="124758"/>
            <a:ext cx="2676525" cy="855982"/>
          </a:xfrm>
          <a:prstGeom prst="rect">
            <a:avLst/>
          </a:prstGeom>
        </p:spPr>
      </p:pic>
      <p:pic>
        <p:nvPicPr>
          <p:cNvPr id="305" name="Picture 304"/>
          <p:cNvPicPr/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70882" y="32895245"/>
            <a:ext cx="2859525" cy="14446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6" name="Picture 305"/>
          <p:cNvPicPr/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70882" y="34339924"/>
            <a:ext cx="2859525" cy="1377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32" name="Rectangle 331"/>
          <p:cNvSpPr/>
          <p:nvPr/>
        </p:nvSpPr>
        <p:spPr>
          <a:xfrm>
            <a:off x="249365" y="21987902"/>
            <a:ext cx="525857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Repeatability &amp; Reproducibility</a:t>
            </a:r>
          </a:p>
        </p:txBody>
      </p:sp>
      <p:cxnSp>
        <p:nvCxnSpPr>
          <p:cNvPr id="333" name="Straight Connector 332"/>
          <p:cNvCxnSpPr/>
          <p:nvPr/>
        </p:nvCxnSpPr>
        <p:spPr>
          <a:xfrm flipV="1">
            <a:off x="254511" y="30109426"/>
            <a:ext cx="13267738" cy="2004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Rectangle 333"/>
          <p:cNvSpPr/>
          <p:nvPr/>
        </p:nvSpPr>
        <p:spPr>
          <a:xfrm>
            <a:off x="254511" y="30201914"/>
            <a:ext cx="2504212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Enhancements</a:t>
            </a:r>
          </a:p>
        </p:txBody>
      </p:sp>
      <p:cxnSp>
        <p:nvCxnSpPr>
          <p:cNvPr id="343" name="Straight Connector 342"/>
          <p:cNvCxnSpPr/>
          <p:nvPr/>
        </p:nvCxnSpPr>
        <p:spPr>
          <a:xfrm flipV="1">
            <a:off x="249089" y="26599931"/>
            <a:ext cx="13267738" cy="2004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Rectangle 343"/>
          <p:cNvSpPr/>
          <p:nvPr/>
        </p:nvSpPr>
        <p:spPr>
          <a:xfrm>
            <a:off x="249089" y="26692419"/>
            <a:ext cx="3602268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Finite Element Model</a:t>
            </a:r>
          </a:p>
        </p:txBody>
      </p:sp>
      <p:pic>
        <p:nvPicPr>
          <p:cNvPr id="348" name="Picture 347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79" r="15555"/>
          <a:stretch/>
        </p:blipFill>
        <p:spPr>
          <a:xfrm>
            <a:off x="7728200" y="26667670"/>
            <a:ext cx="5721141" cy="3335621"/>
          </a:xfrm>
          <a:prstGeom prst="rect">
            <a:avLst/>
          </a:prstGeom>
        </p:spPr>
      </p:pic>
      <p:sp>
        <p:nvSpPr>
          <p:cNvPr id="349" name="Rectangle 348"/>
          <p:cNvSpPr/>
          <p:nvPr/>
        </p:nvSpPr>
        <p:spPr>
          <a:xfrm>
            <a:off x="662323" y="27295748"/>
            <a:ext cx="854639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Allows virtual crash tests, parametric analyses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Developed by NHTSA with support from academic and industry partners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Current work (University of Virginia Center for Applied Biomechanics)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Update hardware to current drawing package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Match response to current qualification specifications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Improve computational efficiency and stability</a:t>
            </a:r>
          </a:p>
        </p:txBody>
      </p:sp>
      <p:sp>
        <p:nvSpPr>
          <p:cNvPr id="350" name="Rectangle 349"/>
          <p:cNvSpPr/>
          <p:nvPr/>
        </p:nvSpPr>
        <p:spPr>
          <a:xfrm rot="16200000">
            <a:off x="2589025" y="20404586"/>
            <a:ext cx="3729431" cy="79425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>Qualification Tests</a:t>
            </a:r>
          </a:p>
        </p:txBody>
      </p:sp>
      <p:sp>
        <p:nvSpPr>
          <p:cNvPr id="351" name="Rectangle 350"/>
          <p:cNvSpPr/>
          <p:nvPr/>
        </p:nvSpPr>
        <p:spPr>
          <a:xfrm rot="16200000">
            <a:off x="9106193" y="21825651"/>
            <a:ext cx="3729431" cy="50918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>Crash Tests</a:t>
            </a:r>
          </a:p>
        </p:txBody>
      </p:sp>
      <p:sp>
        <p:nvSpPr>
          <p:cNvPr id="352" name="Rectangle 351"/>
          <p:cNvSpPr/>
          <p:nvPr/>
        </p:nvSpPr>
        <p:spPr>
          <a:xfrm>
            <a:off x="1767482" y="22525961"/>
            <a:ext cx="912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24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53" name="Rectangle 352"/>
          <p:cNvSpPr/>
          <p:nvPr/>
        </p:nvSpPr>
        <p:spPr>
          <a:xfrm>
            <a:off x="1144495" y="23282461"/>
            <a:ext cx="2158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Test Modes</a:t>
            </a: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e.g. Face Impact, Neck Torsion</a:t>
            </a: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Left Thorax, Right Ankle</a:t>
            </a:r>
            <a:endParaRPr lang="en-US" dirty="0"/>
          </a:p>
        </p:txBody>
      </p:sp>
      <p:sp>
        <p:nvSpPr>
          <p:cNvPr id="354" name="Rectangle 353"/>
          <p:cNvSpPr/>
          <p:nvPr/>
        </p:nvSpPr>
        <p:spPr>
          <a:xfrm>
            <a:off x="4000720" y="22525961"/>
            <a:ext cx="5485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5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55" name="Rectangle 354"/>
          <p:cNvSpPr/>
          <p:nvPr/>
        </p:nvSpPr>
        <p:spPr>
          <a:xfrm>
            <a:off x="3713439" y="23277881"/>
            <a:ext cx="1123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Tests per ATD</a:t>
            </a:r>
          </a:p>
        </p:txBody>
      </p:sp>
      <p:sp>
        <p:nvSpPr>
          <p:cNvPr id="356" name="Rectangle 355"/>
          <p:cNvSpPr/>
          <p:nvPr/>
        </p:nvSpPr>
        <p:spPr>
          <a:xfrm>
            <a:off x="5712606" y="22525961"/>
            <a:ext cx="5485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357" name="Rectangle 356"/>
          <p:cNvSpPr/>
          <p:nvPr/>
        </p:nvSpPr>
        <p:spPr>
          <a:xfrm>
            <a:off x="4814911" y="23277881"/>
            <a:ext cx="2343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ATDs</a:t>
            </a: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3 ATDs at VRTC</a:t>
            </a: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1 ATD at 2 other labs</a:t>
            </a:r>
          </a:p>
        </p:txBody>
      </p:sp>
      <p:sp>
        <p:nvSpPr>
          <p:cNvPr id="358" name="Rectangle 357"/>
          <p:cNvSpPr/>
          <p:nvPr/>
        </p:nvSpPr>
        <p:spPr>
          <a:xfrm>
            <a:off x="3018204" y="2252596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Trebuchet MS" panose="020B0603020202020204" pitchFamily="34" charset="0"/>
              </a:rPr>
              <a:t>×</a:t>
            </a:r>
            <a:endParaRPr lang="en-US" sz="5400" dirty="0"/>
          </a:p>
        </p:txBody>
      </p:sp>
      <p:sp>
        <p:nvSpPr>
          <p:cNvPr id="359" name="Rectangle 358"/>
          <p:cNvSpPr/>
          <p:nvPr/>
        </p:nvSpPr>
        <p:spPr>
          <a:xfrm>
            <a:off x="4926813" y="2252596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Trebuchet MS" panose="020B0603020202020204" pitchFamily="34" charset="0"/>
              </a:rPr>
              <a:t>×</a:t>
            </a:r>
            <a:endParaRPr lang="en-US" sz="5400" dirty="0"/>
          </a:p>
        </p:txBody>
      </p:sp>
      <p:sp>
        <p:nvSpPr>
          <p:cNvPr id="360" name="Rectangle 359"/>
          <p:cNvSpPr/>
          <p:nvPr/>
        </p:nvSpPr>
        <p:spPr>
          <a:xfrm>
            <a:off x="6351418" y="2252596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Trebuchet MS" panose="020B0603020202020204" pitchFamily="34" charset="0"/>
              </a:rPr>
              <a:t>=</a:t>
            </a:r>
            <a:endParaRPr lang="en-US" sz="5400" dirty="0"/>
          </a:p>
        </p:txBody>
      </p:sp>
      <p:sp>
        <p:nvSpPr>
          <p:cNvPr id="361" name="Rectangle 360"/>
          <p:cNvSpPr/>
          <p:nvPr/>
        </p:nvSpPr>
        <p:spPr>
          <a:xfrm>
            <a:off x="6887662" y="22525961"/>
            <a:ext cx="1276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600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62" name="Rectangle 361"/>
          <p:cNvSpPr/>
          <p:nvPr/>
        </p:nvSpPr>
        <p:spPr>
          <a:xfrm>
            <a:off x="6743203" y="23283723"/>
            <a:ext cx="1608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Qualification</a:t>
            </a:r>
          </a:p>
          <a:p>
            <a:pPr algn="ctr"/>
            <a:r>
              <a:rPr lang="en-US" dirty="0">
                <a:latin typeface="Trebuchet MS" panose="020B0603020202020204" pitchFamily="34" charset="0"/>
              </a:rPr>
              <a:t>Tests</a:t>
            </a:r>
          </a:p>
        </p:txBody>
      </p:sp>
      <p:sp>
        <p:nvSpPr>
          <p:cNvPr id="363" name="Rectangle 362"/>
          <p:cNvSpPr/>
          <p:nvPr/>
        </p:nvSpPr>
        <p:spPr>
          <a:xfrm>
            <a:off x="1263419" y="24378735"/>
            <a:ext cx="6983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Trebuchet MS" panose="020B0603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Trebuchet MS" panose="020B0603020202020204" pitchFamily="34" charset="0"/>
              </a:rPr>
              <a:t>Qualification Specifications (Mean ±10%)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Trebuchet MS" panose="020B0603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Trebuchet MS" panose="020B0603020202020204" pitchFamily="34" charset="0"/>
              </a:rPr>
              <a:t>Assessment of Repeatability and Reproducibility: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</p:txBody>
      </p:sp>
      <p:cxnSp>
        <p:nvCxnSpPr>
          <p:cNvPr id="364" name="Straight Connector 363"/>
          <p:cNvCxnSpPr/>
          <p:nvPr/>
        </p:nvCxnSpPr>
        <p:spPr>
          <a:xfrm>
            <a:off x="1429189" y="24173951"/>
            <a:ext cx="668280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Rectangle 364"/>
          <p:cNvSpPr/>
          <p:nvPr/>
        </p:nvSpPr>
        <p:spPr>
          <a:xfrm>
            <a:off x="9341902" y="22511121"/>
            <a:ext cx="5485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3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66" name="Rectangle 365"/>
          <p:cNvSpPr/>
          <p:nvPr/>
        </p:nvSpPr>
        <p:spPr>
          <a:xfrm>
            <a:off x="9141150" y="23267621"/>
            <a:ext cx="874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Test Labs</a:t>
            </a:r>
          </a:p>
        </p:txBody>
      </p:sp>
      <p:sp>
        <p:nvSpPr>
          <p:cNvPr id="367" name="Rectangle 366"/>
          <p:cNvSpPr/>
          <p:nvPr/>
        </p:nvSpPr>
        <p:spPr>
          <a:xfrm>
            <a:off x="10824647" y="22521906"/>
            <a:ext cx="5485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3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10537366" y="23273826"/>
            <a:ext cx="1123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Tests per Lab</a:t>
            </a:r>
          </a:p>
        </p:txBody>
      </p:sp>
      <p:sp>
        <p:nvSpPr>
          <p:cNvPr id="369" name="Rectangle 368"/>
          <p:cNvSpPr/>
          <p:nvPr/>
        </p:nvSpPr>
        <p:spPr>
          <a:xfrm>
            <a:off x="10103879" y="22524095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Trebuchet MS" panose="020B0603020202020204" pitchFamily="34" charset="0"/>
              </a:rPr>
              <a:t>×</a:t>
            </a:r>
            <a:endParaRPr lang="en-US" sz="5400" dirty="0"/>
          </a:p>
        </p:txBody>
      </p:sp>
      <p:sp>
        <p:nvSpPr>
          <p:cNvPr id="370" name="Rectangle 369"/>
          <p:cNvSpPr/>
          <p:nvPr/>
        </p:nvSpPr>
        <p:spPr>
          <a:xfrm>
            <a:off x="11583897" y="22503275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Trebuchet MS" panose="020B0603020202020204" pitchFamily="34" charset="0"/>
              </a:rPr>
              <a:t>=</a:t>
            </a:r>
            <a:endParaRPr lang="en-US" sz="5400" dirty="0"/>
          </a:p>
        </p:txBody>
      </p:sp>
      <p:sp>
        <p:nvSpPr>
          <p:cNvPr id="371" name="Rectangle 370"/>
          <p:cNvSpPr/>
          <p:nvPr/>
        </p:nvSpPr>
        <p:spPr>
          <a:xfrm>
            <a:off x="12383651" y="22521906"/>
            <a:ext cx="5485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9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72" name="Rectangle 371"/>
          <p:cNvSpPr/>
          <p:nvPr/>
        </p:nvSpPr>
        <p:spPr>
          <a:xfrm>
            <a:off x="11929413" y="23267621"/>
            <a:ext cx="1476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Oblique Crash Tests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TextBox 372"/>
              <p:cNvSpPr txBox="1"/>
              <p:nvPr/>
            </p:nvSpPr>
            <p:spPr>
              <a:xfrm>
                <a:off x="3668078" y="25175310"/>
                <a:ext cx="2592341" cy="8024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𝐶𝑉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×100%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3" name="TextBox 3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078" y="25175310"/>
                <a:ext cx="2592341" cy="802464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4" name="Group 373"/>
          <p:cNvGrpSpPr/>
          <p:nvPr/>
        </p:nvGrpSpPr>
        <p:grpSpPr>
          <a:xfrm>
            <a:off x="9235224" y="24136486"/>
            <a:ext cx="4028690" cy="1359243"/>
            <a:chOff x="694779" y="4373564"/>
            <a:chExt cx="4590143" cy="1548672"/>
          </a:xfrm>
        </p:grpSpPr>
        <p:sp>
          <p:nvSpPr>
            <p:cNvPr id="375" name="Rectangle 374"/>
            <p:cNvSpPr/>
            <p:nvPr/>
          </p:nvSpPr>
          <p:spPr>
            <a:xfrm>
              <a:off x="2280465" y="4373564"/>
              <a:ext cx="1418771" cy="154867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3866151" y="4373564"/>
              <a:ext cx="1418771" cy="154867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3866151" y="4373564"/>
              <a:ext cx="1418771" cy="35067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Shape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endParaRPr>
            </a:p>
          </p:txBody>
        </p:sp>
        <p:grpSp>
          <p:nvGrpSpPr>
            <p:cNvPr id="378" name="Group 377"/>
            <p:cNvGrpSpPr/>
            <p:nvPr/>
          </p:nvGrpSpPr>
          <p:grpSpPr>
            <a:xfrm>
              <a:off x="2454334" y="4739754"/>
              <a:ext cx="1084943" cy="1084943"/>
              <a:chOff x="2454334" y="4739754"/>
              <a:chExt cx="1084943" cy="1084943"/>
            </a:xfrm>
          </p:grpSpPr>
          <p:cxnSp>
            <p:nvCxnSpPr>
              <p:cNvPr id="395" name="Straight Connector 394"/>
              <p:cNvCxnSpPr/>
              <p:nvPr/>
            </p:nvCxnSpPr>
            <p:spPr>
              <a:xfrm>
                <a:off x="2537791" y="4739754"/>
                <a:ext cx="0" cy="1084943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sm" len="med"/>
              </a:ln>
              <a:effectLst/>
            </p:spPr>
          </p:cxnSp>
          <p:cxnSp>
            <p:nvCxnSpPr>
              <p:cNvPr id="396" name="Straight Connector 395"/>
              <p:cNvCxnSpPr/>
              <p:nvPr/>
            </p:nvCxnSpPr>
            <p:spPr>
              <a:xfrm flipH="1">
                <a:off x="2454334" y="5741240"/>
                <a:ext cx="1084943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sm" len="med"/>
              </a:ln>
              <a:effectLst/>
            </p:spPr>
          </p:cxnSp>
          <p:sp>
            <p:nvSpPr>
              <p:cNvPr id="397" name="Freeform 49"/>
              <p:cNvSpPr/>
              <p:nvPr/>
            </p:nvSpPr>
            <p:spPr>
              <a:xfrm>
                <a:off x="2534314" y="5137892"/>
                <a:ext cx="921506" cy="604922"/>
              </a:xfrm>
              <a:custGeom>
                <a:avLst/>
                <a:gdLst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01146 h 701146"/>
                  <a:gd name="connsiteX1" fmla="*/ 60325 w 835025"/>
                  <a:gd name="connsiteY1" fmla="*/ 682096 h 701146"/>
                  <a:gd name="connsiteX2" fmla="*/ 177800 w 835025"/>
                  <a:gd name="connsiteY2" fmla="*/ 618596 h 701146"/>
                  <a:gd name="connsiteX3" fmla="*/ 250825 w 835025"/>
                  <a:gd name="connsiteY3" fmla="*/ 399521 h 701146"/>
                  <a:gd name="connsiteX4" fmla="*/ 339725 w 835025"/>
                  <a:gd name="connsiteY4" fmla="*/ 24871 h 701146"/>
                  <a:gd name="connsiteX5" fmla="*/ 384175 w 835025"/>
                  <a:gd name="connsiteY5" fmla="*/ 250296 h 701146"/>
                  <a:gd name="connsiteX6" fmla="*/ 523875 w 835025"/>
                  <a:gd name="connsiteY6" fmla="*/ 431271 h 701146"/>
                  <a:gd name="connsiteX7" fmla="*/ 682625 w 835025"/>
                  <a:gd name="connsiteY7" fmla="*/ 631296 h 701146"/>
                  <a:gd name="connsiteX8" fmla="*/ 835025 w 835025"/>
                  <a:gd name="connsiteY8" fmla="*/ 701146 h 701146"/>
                  <a:gd name="connsiteX0" fmla="*/ 0 w 835025"/>
                  <a:gd name="connsiteY0" fmla="*/ 856721 h 856721"/>
                  <a:gd name="connsiteX1" fmla="*/ 60325 w 835025"/>
                  <a:gd name="connsiteY1" fmla="*/ 837671 h 856721"/>
                  <a:gd name="connsiteX2" fmla="*/ 177800 w 835025"/>
                  <a:gd name="connsiteY2" fmla="*/ 774171 h 856721"/>
                  <a:gd name="connsiteX3" fmla="*/ 250825 w 835025"/>
                  <a:gd name="connsiteY3" fmla="*/ 555096 h 856721"/>
                  <a:gd name="connsiteX4" fmla="*/ 384175 w 835025"/>
                  <a:gd name="connsiteY4" fmla="*/ 24871 h 856721"/>
                  <a:gd name="connsiteX5" fmla="*/ 384175 w 835025"/>
                  <a:gd name="connsiteY5" fmla="*/ 405871 h 856721"/>
                  <a:gd name="connsiteX6" fmla="*/ 523875 w 835025"/>
                  <a:gd name="connsiteY6" fmla="*/ 586846 h 856721"/>
                  <a:gd name="connsiteX7" fmla="*/ 682625 w 835025"/>
                  <a:gd name="connsiteY7" fmla="*/ 786871 h 856721"/>
                  <a:gd name="connsiteX8" fmla="*/ 835025 w 835025"/>
                  <a:gd name="connsiteY8" fmla="*/ 856721 h 8567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23875 w 835025"/>
                  <a:gd name="connsiteY6" fmla="*/ 599546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765175 w 835025"/>
                  <a:gd name="connsiteY7" fmla="*/ 723372 h 869421"/>
                  <a:gd name="connsiteX8" fmla="*/ 835025 w 835025"/>
                  <a:gd name="connsiteY8" fmla="*/ 869421 h 869421"/>
                  <a:gd name="connsiteX0" fmla="*/ 0 w 1146537"/>
                  <a:gd name="connsiteY0" fmla="*/ 869421 h 876728"/>
                  <a:gd name="connsiteX1" fmla="*/ 60325 w 1146537"/>
                  <a:gd name="connsiteY1" fmla="*/ 850371 h 876728"/>
                  <a:gd name="connsiteX2" fmla="*/ 177800 w 1146537"/>
                  <a:gd name="connsiteY2" fmla="*/ 786871 h 876728"/>
                  <a:gd name="connsiteX3" fmla="*/ 250825 w 1146537"/>
                  <a:gd name="connsiteY3" fmla="*/ 567796 h 876728"/>
                  <a:gd name="connsiteX4" fmla="*/ 384175 w 1146537"/>
                  <a:gd name="connsiteY4" fmla="*/ 37571 h 876728"/>
                  <a:gd name="connsiteX5" fmla="*/ 460375 w 1146537"/>
                  <a:gd name="connsiteY5" fmla="*/ 342372 h 876728"/>
                  <a:gd name="connsiteX6" fmla="*/ 612775 w 1146537"/>
                  <a:gd name="connsiteY6" fmla="*/ 647172 h 876728"/>
                  <a:gd name="connsiteX7" fmla="*/ 765175 w 1146537"/>
                  <a:gd name="connsiteY7" fmla="*/ 723372 h 876728"/>
                  <a:gd name="connsiteX8" fmla="*/ 1146537 w 1146537"/>
                  <a:gd name="connsiteY8" fmla="*/ 876728 h 876728"/>
                  <a:gd name="connsiteX0" fmla="*/ 0 w 1146537"/>
                  <a:gd name="connsiteY0" fmla="*/ 869421 h 876728"/>
                  <a:gd name="connsiteX1" fmla="*/ 60325 w 1146537"/>
                  <a:gd name="connsiteY1" fmla="*/ 850371 h 876728"/>
                  <a:gd name="connsiteX2" fmla="*/ 177800 w 1146537"/>
                  <a:gd name="connsiteY2" fmla="*/ 786871 h 876728"/>
                  <a:gd name="connsiteX3" fmla="*/ 250825 w 1146537"/>
                  <a:gd name="connsiteY3" fmla="*/ 567796 h 876728"/>
                  <a:gd name="connsiteX4" fmla="*/ 384175 w 1146537"/>
                  <a:gd name="connsiteY4" fmla="*/ 37571 h 876728"/>
                  <a:gd name="connsiteX5" fmla="*/ 460375 w 1146537"/>
                  <a:gd name="connsiteY5" fmla="*/ 342372 h 876728"/>
                  <a:gd name="connsiteX6" fmla="*/ 612775 w 1146537"/>
                  <a:gd name="connsiteY6" fmla="*/ 647172 h 876728"/>
                  <a:gd name="connsiteX7" fmla="*/ 835025 w 1146537"/>
                  <a:gd name="connsiteY7" fmla="*/ 789054 h 876728"/>
                  <a:gd name="connsiteX8" fmla="*/ 1146537 w 1146537"/>
                  <a:gd name="connsiteY8" fmla="*/ 876728 h 876728"/>
                  <a:gd name="connsiteX0" fmla="*/ 0 w 1146537"/>
                  <a:gd name="connsiteY0" fmla="*/ 853422 h 860729"/>
                  <a:gd name="connsiteX1" fmla="*/ 60325 w 1146537"/>
                  <a:gd name="connsiteY1" fmla="*/ 834372 h 860729"/>
                  <a:gd name="connsiteX2" fmla="*/ 177800 w 1146537"/>
                  <a:gd name="connsiteY2" fmla="*/ 770872 h 860729"/>
                  <a:gd name="connsiteX3" fmla="*/ 250825 w 1146537"/>
                  <a:gd name="connsiteY3" fmla="*/ 551797 h 860729"/>
                  <a:gd name="connsiteX4" fmla="*/ 384175 w 1146537"/>
                  <a:gd name="connsiteY4" fmla="*/ 21572 h 860729"/>
                  <a:gd name="connsiteX5" fmla="*/ 523513 w 1146537"/>
                  <a:gd name="connsiteY5" fmla="*/ 422364 h 860729"/>
                  <a:gd name="connsiteX6" fmla="*/ 612775 w 1146537"/>
                  <a:gd name="connsiteY6" fmla="*/ 631173 h 860729"/>
                  <a:gd name="connsiteX7" fmla="*/ 835025 w 1146537"/>
                  <a:gd name="connsiteY7" fmla="*/ 773055 h 860729"/>
                  <a:gd name="connsiteX8" fmla="*/ 1146537 w 1146537"/>
                  <a:gd name="connsiteY8" fmla="*/ 860729 h 860729"/>
                  <a:gd name="connsiteX0" fmla="*/ 0 w 1146537"/>
                  <a:gd name="connsiteY0" fmla="*/ 803321 h 810628"/>
                  <a:gd name="connsiteX1" fmla="*/ 60325 w 1146537"/>
                  <a:gd name="connsiteY1" fmla="*/ 784271 h 810628"/>
                  <a:gd name="connsiteX2" fmla="*/ 177800 w 1146537"/>
                  <a:gd name="connsiteY2" fmla="*/ 720771 h 810628"/>
                  <a:gd name="connsiteX3" fmla="*/ 250825 w 1146537"/>
                  <a:gd name="connsiteY3" fmla="*/ 501696 h 810628"/>
                  <a:gd name="connsiteX4" fmla="*/ 315838 w 1146537"/>
                  <a:gd name="connsiteY4" fmla="*/ 21572 h 810628"/>
                  <a:gd name="connsiteX5" fmla="*/ 523513 w 1146537"/>
                  <a:gd name="connsiteY5" fmla="*/ 372263 h 810628"/>
                  <a:gd name="connsiteX6" fmla="*/ 612775 w 1146537"/>
                  <a:gd name="connsiteY6" fmla="*/ 581072 h 810628"/>
                  <a:gd name="connsiteX7" fmla="*/ 835025 w 1146537"/>
                  <a:gd name="connsiteY7" fmla="*/ 722954 h 810628"/>
                  <a:gd name="connsiteX8" fmla="*/ 1146537 w 1146537"/>
                  <a:gd name="connsiteY8" fmla="*/ 810628 h 810628"/>
                  <a:gd name="connsiteX0" fmla="*/ 0 w 1146537"/>
                  <a:gd name="connsiteY0" fmla="*/ 803321 h 834542"/>
                  <a:gd name="connsiteX1" fmla="*/ 60325 w 1146537"/>
                  <a:gd name="connsiteY1" fmla="*/ 784271 h 834542"/>
                  <a:gd name="connsiteX2" fmla="*/ 250825 w 1146537"/>
                  <a:gd name="connsiteY2" fmla="*/ 501696 h 834542"/>
                  <a:gd name="connsiteX3" fmla="*/ 315838 w 1146537"/>
                  <a:gd name="connsiteY3" fmla="*/ 21572 h 834542"/>
                  <a:gd name="connsiteX4" fmla="*/ 523513 w 1146537"/>
                  <a:gd name="connsiteY4" fmla="*/ 372263 h 834542"/>
                  <a:gd name="connsiteX5" fmla="*/ 612775 w 1146537"/>
                  <a:gd name="connsiteY5" fmla="*/ 581072 h 834542"/>
                  <a:gd name="connsiteX6" fmla="*/ 835025 w 1146537"/>
                  <a:gd name="connsiteY6" fmla="*/ 722954 h 834542"/>
                  <a:gd name="connsiteX7" fmla="*/ 1146537 w 1146537"/>
                  <a:gd name="connsiteY7" fmla="*/ 810628 h 834542"/>
                  <a:gd name="connsiteX0" fmla="*/ 0 w 1146537"/>
                  <a:gd name="connsiteY0" fmla="*/ 825586 h 834542"/>
                  <a:gd name="connsiteX1" fmla="*/ 60325 w 1146537"/>
                  <a:gd name="connsiteY1" fmla="*/ 806536 h 834542"/>
                  <a:gd name="connsiteX2" fmla="*/ 212001 w 1146537"/>
                  <a:gd name="connsiteY2" fmla="*/ 657545 h 834542"/>
                  <a:gd name="connsiteX3" fmla="*/ 315838 w 1146537"/>
                  <a:gd name="connsiteY3" fmla="*/ 43837 h 834542"/>
                  <a:gd name="connsiteX4" fmla="*/ 523513 w 1146537"/>
                  <a:gd name="connsiteY4" fmla="*/ 394528 h 834542"/>
                  <a:gd name="connsiteX5" fmla="*/ 612775 w 1146537"/>
                  <a:gd name="connsiteY5" fmla="*/ 603337 h 834542"/>
                  <a:gd name="connsiteX6" fmla="*/ 835025 w 1146537"/>
                  <a:gd name="connsiteY6" fmla="*/ 745219 h 834542"/>
                  <a:gd name="connsiteX7" fmla="*/ 1146537 w 1146537"/>
                  <a:gd name="connsiteY7" fmla="*/ 832893 h 834542"/>
                  <a:gd name="connsiteX0" fmla="*/ 0 w 1146537"/>
                  <a:gd name="connsiteY0" fmla="*/ 825585 h 834542"/>
                  <a:gd name="connsiteX1" fmla="*/ 60325 w 1146537"/>
                  <a:gd name="connsiteY1" fmla="*/ 806535 h 834542"/>
                  <a:gd name="connsiteX2" fmla="*/ 212001 w 1146537"/>
                  <a:gd name="connsiteY2" fmla="*/ 657544 h 834542"/>
                  <a:gd name="connsiteX3" fmla="*/ 315838 w 1146537"/>
                  <a:gd name="connsiteY3" fmla="*/ 43836 h 834542"/>
                  <a:gd name="connsiteX4" fmla="*/ 419676 w 1146537"/>
                  <a:gd name="connsiteY4" fmla="*/ 394526 h 834542"/>
                  <a:gd name="connsiteX5" fmla="*/ 612775 w 1146537"/>
                  <a:gd name="connsiteY5" fmla="*/ 603336 h 834542"/>
                  <a:gd name="connsiteX6" fmla="*/ 835025 w 1146537"/>
                  <a:gd name="connsiteY6" fmla="*/ 745218 h 834542"/>
                  <a:gd name="connsiteX7" fmla="*/ 1146537 w 1146537"/>
                  <a:gd name="connsiteY7" fmla="*/ 832892 h 834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537" h="834542">
                    <a:moveTo>
                      <a:pt x="0" y="825585"/>
                    </a:moveTo>
                    <a:cubicBezTo>
                      <a:pt x="20108" y="819235"/>
                      <a:pt x="24992" y="834542"/>
                      <a:pt x="60325" y="806535"/>
                    </a:cubicBezTo>
                    <a:cubicBezTo>
                      <a:pt x="95659" y="778528"/>
                      <a:pt x="169415" y="784661"/>
                      <a:pt x="212001" y="657544"/>
                    </a:cubicBezTo>
                    <a:cubicBezTo>
                      <a:pt x="254587" y="530427"/>
                      <a:pt x="281226" y="87672"/>
                      <a:pt x="315838" y="43836"/>
                    </a:cubicBezTo>
                    <a:cubicBezTo>
                      <a:pt x="350451" y="0"/>
                      <a:pt x="370187" y="301276"/>
                      <a:pt x="419676" y="394526"/>
                    </a:cubicBezTo>
                    <a:cubicBezTo>
                      <a:pt x="469165" y="487776"/>
                      <a:pt x="543550" y="544887"/>
                      <a:pt x="612775" y="603336"/>
                    </a:cubicBezTo>
                    <a:cubicBezTo>
                      <a:pt x="682000" y="661785"/>
                      <a:pt x="746065" y="706959"/>
                      <a:pt x="835025" y="745218"/>
                    </a:cubicBezTo>
                    <a:cubicBezTo>
                      <a:pt x="923985" y="783477"/>
                      <a:pt x="1095737" y="809609"/>
                      <a:pt x="1146537" y="832892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33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398" name="Freeform 50"/>
              <p:cNvSpPr/>
              <p:nvPr/>
            </p:nvSpPr>
            <p:spPr>
              <a:xfrm>
                <a:off x="2534314" y="5157040"/>
                <a:ext cx="914551" cy="577247"/>
              </a:xfrm>
              <a:custGeom>
                <a:avLst/>
                <a:gdLst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01146 h 701146"/>
                  <a:gd name="connsiteX1" fmla="*/ 60325 w 835025"/>
                  <a:gd name="connsiteY1" fmla="*/ 682096 h 701146"/>
                  <a:gd name="connsiteX2" fmla="*/ 177800 w 835025"/>
                  <a:gd name="connsiteY2" fmla="*/ 618596 h 701146"/>
                  <a:gd name="connsiteX3" fmla="*/ 250825 w 835025"/>
                  <a:gd name="connsiteY3" fmla="*/ 399521 h 701146"/>
                  <a:gd name="connsiteX4" fmla="*/ 339725 w 835025"/>
                  <a:gd name="connsiteY4" fmla="*/ 24871 h 701146"/>
                  <a:gd name="connsiteX5" fmla="*/ 384175 w 835025"/>
                  <a:gd name="connsiteY5" fmla="*/ 250296 h 701146"/>
                  <a:gd name="connsiteX6" fmla="*/ 523875 w 835025"/>
                  <a:gd name="connsiteY6" fmla="*/ 431271 h 701146"/>
                  <a:gd name="connsiteX7" fmla="*/ 682625 w 835025"/>
                  <a:gd name="connsiteY7" fmla="*/ 631296 h 701146"/>
                  <a:gd name="connsiteX8" fmla="*/ 835025 w 835025"/>
                  <a:gd name="connsiteY8" fmla="*/ 701146 h 701146"/>
                  <a:gd name="connsiteX0" fmla="*/ 0 w 835025"/>
                  <a:gd name="connsiteY0" fmla="*/ 856721 h 856721"/>
                  <a:gd name="connsiteX1" fmla="*/ 60325 w 835025"/>
                  <a:gd name="connsiteY1" fmla="*/ 837671 h 856721"/>
                  <a:gd name="connsiteX2" fmla="*/ 177800 w 835025"/>
                  <a:gd name="connsiteY2" fmla="*/ 774171 h 856721"/>
                  <a:gd name="connsiteX3" fmla="*/ 250825 w 835025"/>
                  <a:gd name="connsiteY3" fmla="*/ 555096 h 856721"/>
                  <a:gd name="connsiteX4" fmla="*/ 384175 w 835025"/>
                  <a:gd name="connsiteY4" fmla="*/ 24871 h 856721"/>
                  <a:gd name="connsiteX5" fmla="*/ 384175 w 835025"/>
                  <a:gd name="connsiteY5" fmla="*/ 405871 h 856721"/>
                  <a:gd name="connsiteX6" fmla="*/ 523875 w 835025"/>
                  <a:gd name="connsiteY6" fmla="*/ 586846 h 856721"/>
                  <a:gd name="connsiteX7" fmla="*/ 682625 w 835025"/>
                  <a:gd name="connsiteY7" fmla="*/ 786871 h 856721"/>
                  <a:gd name="connsiteX8" fmla="*/ 835025 w 835025"/>
                  <a:gd name="connsiteY8" fmla="*/ 856721 h 8567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23875 w 835025"/>
                  <a:gd name="connsiteY6" fmla="*/ 599546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765175 w 835025"/>
                  <a:gd name="connsiteY7" fmla="*/ 723372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8975 w 835025"/>
                  <a:gd name="connsiteY7" fmla="*/ 789053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36575 w 835025"/>
                  <a:gd name="connsiteY6" fmla="*/ 701380 h 869421"/>
                  <a:gd name="connsiteX7" fmla="*/ 688975 w 835025"/>
                  <a:gd name="connsiteY7" fmla="*/ 789053 h 869421"/>
                  <a:gd name="connsiteX8" fmla="*/ 835025 w 835025"/>
                  <a:gd name="connsiteY8" fmla="*/ 869421 h 869421"/>
                  <a:gd name="connsiteX0" fmla="*/ 0 w 835025"/>
                  <a:gd name="connsiteY0" fmla="*/ 819320 h 819320"/>
                  <a:gd name="connsiteX1" fmla="*/ 60325 w 835025"/>
                  <a:gd name="connsiteY1" fmla="*/ 800270 h 819320"/>
                  <a:gd name="connsiteX2" fmla="*/ 177800 w 835025"/>
                  <a:gd name="connsiteY2" fmla="*/ 736770 h 819320"/>
                  <a:gd name="connsiteX3" fmla="*/ 250825 w 835025"/>
                  <a:gd name="connsiteY3" fmla="*/ 517695 h 819320"/>
                  <a:gd name="connsiteX4" fmla="*/ 460375 w 835025"/>
                  <a:gd name="connsiteY4" fmla="*/ 37571 h 819320"/>
                  <a:gd name="connsiteX5" fmla="*/ 460375 w 835025"/>
                  <a:gd name="connsiteY5" fmla="*/ 292271 h 819320"/>
                  <a:gd name="connsiteX6" fmla="*/ 536575 w 835025"/>
                  <a:gd name="connsiteY6" fmla="*/ 651279 h 819320"/>
                  <a:gd name="connsiteX7" fmla="*/ 688975 w 835025"/>
                  <a:gd name="connsiteY7" fmla="*/ 738952 h 819320"/>
                  <a:gd name="connsiteX8" fmla="*/ 835025 w 835025"/>
                  <a:gd name="connsiteY8" fmla="*/ 819320 h 819320"/>
                  <a:gd name="connsiteX0" fmla="*/ 0 w 835025"/>
                  <a:gd name="connsiteY0" fmla="*/ 803321 h 803321"/>
                  <a:gd name="connsiteX1" fmla="*/ 60325 w 835025"/>
                  <a:gd name="connsiteY1" fmla="*/ 784271 h 803321"/>
                  <a:gd name="connsiteX2" fmla="*/ 177800 w 835025"/>
                  <a:gd name="connsiteY2" fmla="*/ 720771 h 803321"/>
                  <a:gd name="connsiteX3" fmla="*/ 250825 w 835025"/>
                  <a:gd name="connsiteY3" fmla="*/ 501696 h 803321"/>
                  <a:gd name="connsiteX4" fmla="*/ 460375 w 835025"/>
                  <a:gd name="connsiteY4" fmla="*/ 21572 h 803321"/>
                  <a:gd name="connsiteX5" fmla="*/ 536575 w 835025"/>
                  <a:gd name="connsiteY5" fmla="*/ 372262 h 803321"/>
                  <a:gd name="connsiteX6" fmla="*/ 536575 w 835025"/>
                  <a:gd name="connsiteY6" fmla="*/ 635280 h 803321"/>
                  <a:gd name="connsiteX7" fmla="*/ 688975 w 835025"/>
                  <a:gd name="connsiteY7" fmla="*/ 722953 h 803321"/>
                  <a:gd name="connsiteX8" fmla="*/ 835025 w 835025"/>
                  <a:gd name="connsiteY8" fmla="*/ 803321 h 803321"/>
                  <a:gd name="connsiteX0" fmla="*/ 0 w 835025"/>
                  <a:gd name="connsiteY0" fmla="*/ 803321 h 803321"/>
                  <a:gd name="connsiteX1" fmla="*/ 60325 w 835025"/>
                  <a:gd name="connsiteY1" fmla="*/ 784271 h 803321"/>
                  <a:gd name="connsiteX2" fmla="*/ 177800 w 835025"/>
                  <a:gd name="connsiteY2" fmla="*/ 720771 h 803321"/>
                  <a:gd name="connsiteX3" fmla="*/ 250825 w 835025"/>
                  <a:gd name="connsiteY3" fmla="*/ 501696 h 803321"/>
                  <a:gd name="connsiteX4" fmla="*/ 460375 w 835025"/>
                  <a:gd name="connsiteY4" fmla="*/ 21572 h 803321"/>
                  <a:gd name="connsiteX5" fmla="*/ 536575 w 835025"/>
                  <a:gd name="connsiteY5" fmla="*/ 372262 h 803321"/>
                  <a:gd name="connsiteX6" fmla="*/ 612775 w 835025"/>
                  <a:gd name="connsiteY6" fmla="*/ 635279 h 803321"/>
                  <a:gd name="connsiteX7" fmla="*/ 688975 w 835025"/>
                  <a:gd name="connsiteY7" fmla="*/ 722953 h 803321"/>
                  <a:gd name="connsiteX8" fmla="*/ 835025 w 835025"/>
                  <a:gd name="connsiteY8" fmla="*/ 803321 h 803321"/>
                  <a:gd name="connsiteX0" fmla="*/ 0 w 835025"/>
                  <a:gd name="connsiteY0" fmla="*/ 715649 h 715649"/>
                  <a:gd name="connsiteX1" fmla="*/ 60325 w 835025"/>
                  <a:gd name="connsiteY1" fmla="*/ 696599 h 715649"/>
                  <a:gd name="connsiteX2" fmla="*/ 177800 w 835025"/>
                  <a:gd name="connsiteY2" fmla="*/ 633099 h 715649"/>
                  <a:gd name="connsiteX3" fmla="*/ 250825 w 835025"/>
                  <a:gd name="connsiteY3" fmla="*/ 414024 h 715649"/>
                  <a:gd name="connsiteX4" fmla="*/ 536575 w 835025"/>
                  <a:gd name="connsiteY4" fmla="*/ 21571 h 715649"/>
                  <a:gd name="connsiteX5" fmla="*/ 536575 w 835025"/>
                  <a:gd name="connsiteY5" fmla="*/ 284590 h 715649"/>
                  <a:gd name="connsiteX6" fmla="*/ 612775 w 835025"/>
                  <a:gd name="connsiteY6" fmla="*/ 547607 h 715649"/>
                  <a:gd name="connsiteX7" fmla="*/ 688975 w 835025"/>
                  <a:gd name="connsiteY7" fmla="*/ 635281 h 715649"/>
                  <a:gd name="connsiteX8" fmla="*/ 835025 w 835025"/>
                  <a:gd name="connsiteY8" fmla="*/ 715649 h 715649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12775 w 835025"/>
                  <a:gd name="connsiteY6" fmla="*/ 532996 h 701038"/>
                  <a:gd name="connsiteX7" fmla="*/ 688975 w 835025"/>
                  <a:gd name="connsiteY7" fmla="*/ 620670 h 701038"/>
                  <a:gd name="connsiteX8" fmla="*/ 835025 w 835025"/>
                  <a:gd name="connsiteY8" fmla="*/ 701038 h 701038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12775 w 835025"/>
                  <a:gd name="connsiteY6" fmla="*/ 532995 h 701038"/>
                  <a:gd name="connsiteX7" fmla="*/ 688975 w 835025"/>
                  <a:gd name="connsiteY7" fmla="*/ 620670 h 701038"/>
                  <a:gd name="connsiteX8" fmla="*/ 835025 w 835025"/>
                  <a:gd name="connsiteY8" fmla="*/ 701038 h 701038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88975 w 835025"/>
                  <a:gd name="connsiteY6" fmla="*/ 620670 h 701038"/>
                  <a:gd name="connsiteX7" fmla="*/ 835025 w 835025"/>
                  <a:gd name="connsiteY7" fmla="*/ 701038 h 701038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88975 w 835025"/>
                  <a:gd name="connsiteY6" fmla="*/ 620668 h 701038"/>
                  <a:gd name="connsiteX7" fmla="*/ 835025 w 835025"/>
                  <a:gd name="connsiteY7" fmla="*/ 701038 h 701038"/>
                  <a:gd name="connsiteX0" fmla="*/ 0 w 835025"/>
                  <a:gd name="connsiteY0" fmla="*/ 708690 h 708690"/>
                  <a:gd name="connsiteX1" fmla="*/ 60325 w 835025"/>
                  <a:gd name="connsiteY1" fmla="*/ 689640 h 708690"/>
                  <a:gd name="connsiteX2" fmla="*/ 177800 w 835025"/>
                  <a:gd name="connsiteY2" fmla="*/ 626140 h 708690"/>
                  <a:gd name="connsiteX3" fmla="*/ 460375 w 835025"/>
                  <a:gd name="connsiteY3" fmla="*/ 452975 h 708690"/>
                  <a:gd name="connsiteX4" fmla="*/ 536575 w 835025"/>
                  <a:gd name="connsiteY4" fmla="*/ 14612 h 708690"/>
                  <a:gd name="connsiteX5" fmla="*/ 612775 w 835025"/>
                  <a:gd name="connsiteY5" fmla="*/ 365303 h 708690"/>
                  <a:gd name="connsiteX6" fmla="*/ 688975 w 835025"/>
                  <a:gd name="connsiteY6" fmla="*/ 628320 h 708690"/>
                  <a:gd name="connsiteX7" fmla="*/ 835025 w 835025"/>
                  <a:gd name="connsiteY7" fmla="*/ 708690 h 708690"/>
                  <a:gd name="connsiteX0" fmla="*/ 0 w 835025"/>
                  <a:gd name="connsiteY0" fmla="*/ 796361 h 796361"/>
                  <a:gd name="connsiteX1" fmla="*/ 60325 w 835025"/>
                  <a:gd name="connsiteY1" fmla="*/ 777311 h 796361"/>
                  <a:gd name="connsiteX2" fmla="*/ 177800 w 835025"/>
                  <a:gd name="connsiteY2" fmla="*/ 713811 h 796361"/>
                  <a:gd name="connsiteX3" fmla="*/ 460375 w 835025"/>
                  <a:gd name="connsiteY3" fmla="*/ 540646 h 796361"/>
                  <a:gd name="connsiteX4" fmla="*/ 536575 w 835025"/>
                  <a:gd name="connsiteY4" fmla="*/ 14612 h 796361"/>
                  <a:gd name="connsiteX5" fmla="*/ 612775 w 835025"/>
                  <a:gd name="connsiteY5" fmla="*/ 452974 h 796361"/>
                  <a:gd name="connsiteX6" fmla="*/ 688975 w 835025"/>
                  <a:gd name="connsiteY6" fmla="*/ 715991 h 796361"/>
                  <a:gd name="connsiteX7" fmla="*/ 835025 w 835025"/>
                  <a:gd name="connsiteY7" fmla="*/ 796361 h 79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5025" h="796361">
                    <a:moveTo>
                      <a:pt x="0" y="796361"/>
                    </a:moveTo>
                    <a:cubicBezTo>
                      <a:pt x="20108" y="790011"/>
                      <a:pt x="30692" y="791069"/>
                      <a:pt x="60325" y="777311"/>
                    </a:cubicBezTo>
                    <a:cubicBezTo>
                      <a:pt x="89958" y="763553"/>
                      <a:pt x="111125" y="753255"/>
                      <a:pt x="177800" y="713811"/>
                    </a:cubicBezTo>
                    <a:cubicBezTo>
                      <a:pt x="244475" y="674367"/>
                      <a:pt x="400579" y="657179"/>
                      <a:pt x="460375" y="540646"/>
                    </a:cubicBezTo>
                    <a:cubicBezTo>
                      <a:pt x="520171" y="424113"/>
                      <a:pt x="511175" y="29224"/>
                      <a:pt x="536575" y="14612"/>
                    </a:cubicBezTo>
                    <a:cubicBezTo>
                      <a:pt x="561975" y="0"/>
                      <a:pt x="587375" y="336078"/>
                      <a:pt x="612775" y="452974"/>
                    </a:cubicBezTo>
                    <a:cubicBezTo>
                      <a:pt x="638175" y="569870"/>
                      <a:pt x="651933" y="658760"/>
                      <a:pt x="688975" y="715991"/>
                    </a:cubicBezTo>
                    <a:cubicBezTo>
                      <a:pt x="726017" y="743998"/>
                      <a:pt x="784225" y="773078"/>
                      <a:pt x="835025" y="796361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cxnSp>
            <p:nvCxnSpPr>
              <p:cNvPr id="399" name="Straight Connector 398"/>
              <p:cNvCxnSpPr/>
              <p:nvPr/>
            </p:nvCxnSpPr>
            <p:spPr>
              <a:xfrm>
                <a:off x="2788164" y="4906667"/>
                <a:ext cx="333827" cy="1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400" name="Straight Connector 399"/>
              <p:cNvCxnSpPr/>
              <p:nvPr/>
            </p:nvCxnSpPr>
            <p:spPr>
              <a:xfrm flipH="1" flipV="1">
                <a:off x="2788164" y="4823211"/>
                <a:ext cx="1" cy="333829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1" name="Straight Connector 400"/>
              <p:cNvCxnSpPr/>
              <p:nvPr/>
            </p:nvCxnSpPr>
            <p:spPr>
              <a:xfrm flipV="1">
                <a:off x="3121991" y="4823211"/>
                <a:ext cx="1" cy="333827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9" name="Group 378"/>
            <p:cNvGrpSpPr/>
            <p:nvPr/>
          </p:nvGrpSpPr>
          <p:grpSpPr>
            <a:xfrm>
              <a:off x="4033065" y="4739756"/>
              <a:ext cx="1084943" cy="1084943"/>
              <a:chOff x="4033065" y="4902128"/>
              <a:chExt cx="1084943" cy="1084943"/>
            </a:xfrm>
          </p:grpSpPr>
          <p:sp>
            <p:nvSpPr>
              <p:cNvPr id="391" name="Freeform 46"/>
              <p:cNvSpPr/>
              <p:nvPr/>
            </p:nvSpPr>
            <p:spPr>
              <a:xfrm>
                <a:off x="4113045" y="4943857"/>
                <a:ext cx="914551" cy="952223"/>
              </a:xfrm>
              <a:custGeom>
                <a:avLst/>
                <a:gdLst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01146 h 701146"/>
                  <a:gd name="connsiteX1" fmla="*/ 60325 w 835025"/>
                  <a:gd name="connsiteY1" fmla="*/ 682096 h 701146"/>
                  <a:gd name="connsiteX2" fmla="*/ 177800 w 835025"/>
                  <a:gd name="connsiteY2" fmla="*/ 618596 h 701146"/>
                  <a:gd name="connsiteX3" fmla="*/ 250825 w 835025"/>
                  <a:gd name="connsiteY3" fmla="*/ 399521 h 701146"/>
                  <a:gd name="connsiteX4" fmla="*/ 339725 w 835025"/>
                  <a:gd name="connsiteY4" fmla="*/ 24871 h 701146"/>
                  <a:gd name="connsiteX5" fmla="*/ 384175 w 835025"/>
                  <a:gd name="connsiteY5" fmla="*/ 250296 h 701146"/>
                  <a:gd name="connsiteX6" fmla="*/ 523875 w 835025"/>
                  <a:gd name="connsiteY6" fmla="*/ 431271 h 701146"/>
                  <a:gd name="connsiteX7" fmla="*/ 682625 w 835025"/>
                  <a:gd name="connsiteY7" fmla="*/ 631296 h 701146"/>
                  <a:gd name="connsiteX8" fmla="*/ 835025 w 835025"/>
                  <a:gd name="connsiteY8" fmla="*/ 701146 h 701146"/>
                  <a:gd name="connsiteX0" fmla="*/ 0 w 835025"/>
                  <a:gd name="connsiteY0" fmla="*/ 856721 h 856721"/>
                  <a:gd name="connsiteX1" fmla="*/ 60325 w 835025"/>
                  <a:gd name="connsiteY1" fmla="*/ 837671 h 856721"/>
                  <a:gd name="connsiteX2" fmla="*/ 177800 w 835025"/>
                  <a:gd name="connsiteY2" fmla="*/ 774171 h 856721"/>
                  <a:gd name="connsiteX3" fmla="*/ 250825 w 835025"/>
                  <a:gd name="connsiteY3" fmla="*/ 555096 h 856721"/>
                  <a:gd name="connsiteX4" fmla="*/ 384175 w 835025"/>
                  <a:gd name="connsiteY4" fmla="*/ 24871 h 856721"/>
                  <a:gd name="connsiteX5" fmla="*/ 384175 w 835025"/>
                  <a:gd name="connsiteY5" fmla="*/ 405871 h 856721"/>
                  <a:gd name="connsiteX6" fmla="*/ 523875 w 835025"/>
                  <a:gd name="connsiteY6" fmla="*/ 586846 h 856721"/>
                  <a:gd name="connsiteX7" fmla="*/ 682625 w 835025"/>
                  <a:gd name="connsiteY7" fmla="*/ 786871 h 856721"/>
                  <a:gd name="connsiteX8" fmla="*/ 835025 w 835025"/>
                  <a:gd name="connsiteY8" fmla="*/ 856721 h 8567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23875 w 835025"/>
                  <a:gd name="connsiteY6" fmla="*/ 599546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765175 w 835025"/>
                  <a:gd name="connsiteY7" fmla="*/ 723372 h 869421"/>
                  <a:gd name="connsiteX8" fmla="*/ 835025 w 835025"/>
                  <a:gd name="connsiteY8" fmla="*/ 869421 h 8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5025" h="869421">
                    <a:moveTo>
                      <a:pt x="0" y="869421"/>
                    </a:moveTo>
                    <a:cubicBezTo>
                      <a:pt x="20108" y="863071"/>
                      <a:pt x="30692" y="864129"/>
                      <a:pt x="60325" y="850371"/>
                    </a:cubicBezTo>
                    <a:cubicBezTo>
                      <a:pt x="89958" y="836613"/>
                      <a:pt x="146050" y="833967"/>
                      <a:pt x="177800" y="786871"/>
                    </a:cubicBezTo>
                    <a:cubicBezTo>
                      <a:pt x="209550" y="739775"/>
                      <a:pt x="216429" y="692679"/>
                      <a:pt x="250825" y="567796"/>
                    </a:cubicBezTo>
                    <a:cubicBezTo>
                      <a:pt x="285221" y="442913"/>
                      <a:pt x="349250" y="75142"/>
                      <a:pt x="384175" y="37571"/>
                    </a:cubicBezTo>
                    <a:cubicBezTo>
                      <a:pt x="419100" y="0"/>
                      <a:pt x="422275" y="240772"/>
                      <a:pt x="460375" y="342372"/>
                    </a:cubicBezTo>
                    <a:cubicBezTo>
                      <a:pt x="498475" y="443972"/>
                      <a:pt x="561975" y="583672"/>
                      <a:pt x="612775" y="647172"/>
                    </a:cubicBezTo>
                    <a:cubicBezTo>
                      <a:pt x="663575" y="710672"/>
                      <a:pt x="728133" y="686331"/>
                      <a:pt x="765175" y="723372"/>
                    </a:cubicBezTo>
                    <a:cubicBezTo>
                      <a:pt x="802217" y="760413"/>
                      <a:pt x="784225" y="846138"/>
                      <a:pt x="835025" y="869421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33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cxnSp>
            <p:nvCxnSpPr>
              <p:cNvPr id="392" name="Straight Connector 391"/>
              <p:cNvCxnSpPr/>
              <p:nvPr/>
            </p:nvCxnSpPr>
            <p:spPr>
              <a:xfrm>
                <a:off x="4116522" y="4902128"/>
                <a:ext cx="0" cy="1084943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sm" len="med"/>
              </a:ln>
              <a:effectLst/>
            </p:spPr>
          </p:cxnSp>
          <p:cxnSp>
            <p:nvCxnSpPr>
              <p:cNvPr id="393" name="Straight Connector 392"/>
              <p:cNvCxnSpPr/>
              <p:nvPr/>
            </p:nvCxnSpPr>
            <p:spPr>
              <a:xfrm flipH="1">
                <a:off x="4033065" y="5903614"/>
                <a:ext cx="1084943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sm" len="med"/>
              </a:ln>
              <a:effectLst/>
            </p:spPr>
          </p:cxnSp>
          <p:sp>
            <p:nvSpPr>
              <p:cNvPr id="394" name="Freeform 59"/>
              <p:cNvSpPr/>
              <p:nvPr/>
            </p:nvSpPr>
            <p:spPr>
              <a:xfrm>
                <a:off x="4113045" y="5124678"/>
                <a:ext cx="914551" cy="771981"/>
              </a:xfrm>
              <a:custGeom>
                <a:avLst/>
                <a:gdLst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01146 h 701146"/>
                  <a:gd name="connsiteX1" fmla="*/ 60325 w 835025"/>
                  <a:gd name="connsiteY1" fmla="*/ 682096 h 701146"/>
                  <a:gd name="connsiteX2" fmla="*/ 177800 w 835025"/>
                  <a:gd name="connsiteY2" fmla="*/ 618596 h 701146"/>
                  <a:gd name="connsiteX3" fmla="*/ 250825 w 835025"/>
                  <a:gd name="connsiteY3" fmla="*/ 399521 h 701146"/>
                  <a:gd name="connsiteX4" fmla="*/ 339725 w 835025"/>
                  <a:gd name="connsiteY4" fmla="*/ 24871 h 701146"/>
                  <a:gd name="connsiteX5" fmla="*/ 384175 w 835025"/>
                  <a:gd name="connsiteY5" fmla="*/ 250296 h 701146"/>
                  <a:gd name="connsiteX6" fmla="*/ 523875 w 835025"/>
                  <a:gd name="connsiteY6" fmla="*/ 431271 h 701146"/>
                  <a:gd name="connsiteX7" fmla="*/ 682625 w 835025"/>
                  <a:gd name="connsiteY7" fmla="*/ 631296 h 701146"/>
                  <a:gd name="connsiteX8" fmla="*/ 835025 w 835025"/>
                  <a:gd name="connsiteY8" fmla="*/ 701146 h 701146"/>
                  <a:gd name="connsiteX0" fmla="*/ 0 w 835025"/>
                  <a:gd name="connsiteY0" fmla="*/ 856721 h 856721"/>
                  <a:gd name="connsiteX1" fmla="*/ 60325 w 835025"/>
                  <a:gd name="connsiteY1" fmla="*/ 837671 h 856721"/>
                  <a:gd name="connsiteX2" fmla="*/ 177800 w 835025"/>
                  <a:gd name="connsiteY2" fmla="*/ 774171 h 856721"/>
                  <a:gd name="connsiteX3" fmla="*/ 250825 w 835025"/>
                  <a:gd name="connsiteY3" fmla="*/ 555096 h 856721"/>
                  <a:gd name="connsiteX4" fmla="*/ 384175 w 835025"/>
                  <a:gd name="connsiteY4" fmla="*/ 24871 h 856721"/>
                  <a:gd name="connsiteX5" fmla="*/ 384175 w 835025"/>
                  <a:gd name="connsiteY5" fmla="*/ 405871 h 856721"/>
                  <a:gd name="connsiteX6" fmla="*/ 523875 w 835025"/>
                  <a:gd name="connsiteY6" fmla="*/ 586846 h 856721"/>
                  <a:gd name="connsiteX7" fmla="*/ 682625 w 835025"/>
                  <a:gd name="connsiteY7" fmla="*/ 786871 h 856721"/>
                  <a:gd name="connsiteX8" fmla="*/ 835025 w 835025"/>
                  <a:gd name="connsiteY8" fmla="*/ 856721 h 8567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23875 w 835025"/>
                  <a:gd name="connsiteY6" fmla="*/ 599546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765175 w 835025"/>
                  <a:gd name="connsiteY7" fmla="*/ 723372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8975 w 835025"/>
                  <a:gd name="connsiteY7" fmla="*/ 789053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36575 w 835025"/>
                  <a:gd name="connsiteY6" fmla="*/ 701380 h 869421"/>
                  <a:gd name="connsiteX7" fmla="*/ 688975 w 835025"/>
                  <a:gd name="connsiteY7" fmla="*/ 789053 h 869421"/>
                  <a:gd name="connsiteX8" fmla="*/ 835025 w 835025"/>
                  <a:gd name="connsiteY8" fmla="*/ 869421 h 869421"/>
                  <a:gd name="connsiteX0" fmla="*/ 0 w 835025"/>
                  <a:gd name="connsiteY0" fmla="*/ 819320 h 819320"/>
                  <a:gd name="connsiteX1" fmla="*/ 60325 w 835025"/>
                  <a:gd name="connsiteY1" fmla="*/ 800270 h 819320"/>
                  <a:gd name="connsiteX2" fmla="*/ 177800 w 835025"/>
                  <a:gd name="connsiteY2" fmla="*/ 736770 h 819320"/>
                  <a:gd name="connsiteX3" fmla="*/ 250825 w 835025"/>
                  <a:gd name="connsiteY3" fmla="*/ 517695 h 819320"/>
                  <a:gd name="connsiteX4" fmla="*/ 460375 w 835025"/>
                  <a:gd name="connsiteY4" fmla="*/ 37571 h 819320"/>
                  <a:gd name="connsiteX5" fmla="*/ 460375 w 835025"/>
                  <a:gd name="connsiteY5" fmla="*/ 292271 h 819320"/>
                  <a:gd name="connsiteX6" fmla="*/ 536575 w 835025"/>
                  <a:gd name="connsiteY6" fmla="*/ 651279 h 819320"/>
                  <a:gd name="connsiteX7" fmla="*/ 688975 w 835025"/>
                  <a:gd name="connsiteY7" fmla="*/ 738952 h 819320"/>
                  <a:gd name="connsiteX8" fmla="*/ 835025 w 835025"/>
                  <a:gd name="connsiteY8" fmla="*/ 819320 h 819320"/>
                  <a:gd name="connsiteX0" fmla="*/ 0 w 835025"/>
                  <a:gd name="connsiteY0" fmla="*/ 803321 h 803321"/>
                  <a:gd name="connsiteX1" fmla="*/ 60325 w 835025"/>
                  <a:gd name="connsiteY1" fmla="*/ 784271 h 803321"/>
                  <a:gd name="connsiteX2" fmla="*/ 177800 w 835025"/>
                  <a:gd name="connsiteY2" fmla="*/ 720771 h 803321"/>
                  <a:gd name="connsiteX3" fmla="*/ 250825 w 835025"/>
                  <a:gd name="connsiteY3" fmla="*/ 501696 h 803321"/>
                  <a:gd name="connsiteX4" fmla="*/ 460375 w 835025"/>
                  <a:gd name="connsiteY4" fmla="*/ 21572 h 803321"/>
                  <a:gd name="connsiteX5" fmla="*/ 536575 w 835025"/>
                  <a:gd name="connsiteY5" fmla="*/ 372262 h 803321"/>
                  <a:gd name="connsiteX6" fmla="*/ 536575 w 835025"/>
                  <a:gd name="connsiteY6" fmla="*/ 635280 h 803321"/>
                  <a:gd name="connsiteX7" fmla="*/ 688975 w 835025"/>
                  <a:gd name="connsiteY7" fmla="*/ 722953 h 803321"/>
                  <a:gd name="connsiteX8" fmla="*/ 835025 w 835025"/>
                  <a:gd name="connsiteY8" fmla="*/ 803321 h 803321"/>
                  <a:gd name="connsiteX0" fmla="*/ 0 w 835025"/>
                  <a:gd name="connsiteY0" fmla="*/ 803321 h 803321"/>
                  <a:gd name="connsiteX1" fmla="*/ 60325 w 835025"/>
                  <a:gd name="connsiteY1" fmla="*/ 784271 h 803321"/>
                  <a:gd name="connsiteX2" fmla="*/ 177800 w 835025"/>
                  <a:gd name="connsiteY2" fmla="*/ 720771 h 803321"/>
                  <a:gd name="connsiteX3" fmla="*/ 250825 w 835025"/>
                  <a:gd name="connsiteY3" fmla="*/ 501696 h 803321"/>
                  <a:gd name="connsiteX4" fmla="*/ 460375 w 835025"/>
                  <a:gd name="connsiteY4" fmla="*/ 21572 h 803321"/>
                  <a:gd name="connsiteX5" fmla="*/ 536575 w 835025"/>
                  <a:gd name="connsiteY5" fmla="*/ 372262 h 803321"/>
                  <a:gd name="connsiteX6" fmla="*/ 612775 w 835025"/>
                  <a:gd name="connsiteY6" fmla="*/ 635279 h 803321"/>
                  <a:gd name="connsiteX7" fmla="*/ 688975 w 835025"/>
                  <a:gd name="connsiteY7" fmla="*/ 722953 h 803321"/>
                  <a:gd name="connsiteX8" fmla="*/ 835025 w 835025"/>
                  <a:gd name="connsiteY8" fmla="*/ 803321 h 803321"/>
                  <a:gd name="connsiteX0" fmla="*/ 0 w 835025"/>
                  <a:gd name="connsiteY0" fmla="*/ 715649 h 715649"/>
                  <a:gd name="connsiteX1" fmla="*/ 60325 w 835025"/>
                  <a:gd name="connsiteY1" fmla="*/ 696599 h 715649"/>
                  <a:gd name="connsiteX2" fmla="*/ 177800 w 835025"/>
                  <a:gd name="connsiteY2" fmla="*/ 633099 h 715649"/>
                  <a:gd name="connsiteX3" fmla="*/ 250825 w 835025"/>
                  <a:gd name="connsiteY3" fmla="*/ 414024 h 715649"/>
                  <a:gd name="connsiteX4" fmla="*/ 536575 w 835025"/>
                  <a:gd name="connsiteY4" fmla="*/ 21571 h 715649"/>
                  <a:gd name="connsiteX5" fmla="*/ 536575 w 835025"/>
                  <a:gd name="connsiteY5" fmla="*/ 284590 h 715649"/>
                  <a:gd name="connsiteX6" fmla="*/ 612775 w 835025"/>
                  <a:gd name="connsiteY6" fmla="*/ 547607 h 715649"/>
                  <a:gd name="connsiteX7" fmla="*/ 688975 w 835025"/>
                  <a:gd name="connsiteY7" fmla="*/ 635281 h 715649"/>
                  <a:gd name="connsiteX8" fmla="*/ 835025 w 835025"/>
                  <a:gd name="connsiteY8" fmla="*/ 715649 h 715649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12775 w 835025"/>
                  <a:gd name="connsiteY6" fmla="*/ 532996 h 701038"/>
                  <a:gd name="connsiteX7" fmla="*/ 688975 w 835025"/>
                  <a:gd name="connsiteY7" fmla="*/ 620670 h 701038"/>
                  <a:gd name="connsiteX8" fmla="*/ 835025 w 835025"/>
                  <a:gd name="connsiteY8" fmla="*/ 701038 h 701038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12775 w 835025"/>
                  <a:gd name="connsiteY6" fmla="*/ 532995 h 701038"/>
                  <a:gd name="connsiteX7" fmla="*/ 688975 w 835025"/>
                  <a:gd name="connsiteY7" fmla="*/ 620670 h 701038"/>
                  <a:gd name="connsiteX8" fmla="*/ 835025 w 835025"/>
                  <a:gd name="connsiteY8" fmla="*/ 701038 h 701038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88975 w 835025"/>
                  <a:gd name="connsiteY6" fmla="*/ 620670 h 701038"/>
                  <a:gd name="connsiteX7" fmla="*/ 835025 w 835025"/>
                  <a:gd name="connsiteY7" fmla="*/ 701038 h 701038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88975 w 835025"/>
                  <a:gd name="connsiteY6" fmla="*/ 620668 h 701038"/>
                  <a:gd name="connsiteX7" fmla="*/ 835025 w 835025"/>
                  <a:gd name="connsiteY7" fmla="*/ 701038 h 701038"/>
                  <a:gd name="connsiteX0" fmla="*/ 0 w 835025"/>
                  <a:gd name="connsiteY0" fmla="*/ 708690 h 708690"/>
                  <a:gd name="connsiteX1" fmla="*/ 60325 w 835025"/>
                  <a:gd name="connsiteY1" fmla="*/ 689640 h 708690"/>
                  <a:gd name="connsiteX2" fmla="*/ 177800 w 835025"/>
                  <a:gd name="connsiteY2" fmla="*/ 626140 h 708690"/>
                  <a:gd name="connsiteX3" fmla="*/ 460375 w 835025"/>
                  <a:gd name="connsiteY3" fmla="*/ 452975 h 708690"/>
                  <a:gd name="connsiteX4" fmla="*/ 536575 w 835025"/>
                  <a:gd name="connsiteY4" fmla="*/ 14612 h 708690"/>
                  <a:gd name="connsiteX5" fmla="*/ 612775 w 835025"/>
                  <a:gd name="connsiteY5" fmla="*/ 365303 h 708690"/>
                  <a:gd name="connsiteX6" fmla="*/ 688975 w 835025"/>
                  <a:gd name="connsiteY6" fmla="*/ 628320 h 708690"/>
                  <a:gd name="connsiteX7" fmla="*/ 835025 w 835025"/>
                  <a:gd name="connsiteY7" fmla="*/ 708690 h 708690"/>
                  <a:gd name="connsiteX0" fmla="*/ 0 w 835025"/>
                  <a:gd name="connsiteY0" fmla="*/ 796361 h 796361"/>
                  <a:gd name="connsiteX1" fmla="*/ 60325 w 835025"/>
                  <a:gd name="connsiteY1" fmla="*/ 777311 h 796361"/>
                  <a:gd name="connsiteX2" fmla="*/ 177800 w 835025"/>
                  <a:gd name="connsiteY2" fmla="*/ 713811 h 796361"/>
                  <a:gd name="connsiteX3" fmla="*/ 460375 w 835025"/>
                  <a:gd name="connsiteY3" fmla="*/ 540646 h 796361"/>
                  <a:gd name="connsiteX4" fmla="*/ 536575 w 835025"/>
                  <a:gd name="connsiteY4" fmla="*/ 14612 h 796361"/>
                  <a:gd name="connsiteX5" fmla="*/ 612775 w 835025"/>
                  <a:gd name="connsiteY5" fmla="*/ 452974 h 796361"/>
                  <a:gd name="connsiteX6" fmla="*/ 688975 w 835025"/>
                  <a:gd name="connsiteY6" fmla="*/ 715991 h 796361"/>
                  <a:gd name="connsiteX7" fmla="*/ 835025 w 835025"/>
                  <a:gd name="connsiteY7" fmla="*/ 796361 h 796361"/>
                  <a:gd name="connsiteX0" fmla="*/ 0 w 835025"/>
                  <a:gd name="connsiteY0" fmla="*/ 796361 h 852469"/>
                  <a:gd name="connsiteX1" fmla="*/ 60325 w 835025"/>
                  <a:gd name="connsiteY1" fmla="*/ 777311 h 852469"/>
                  <a:gd name="connsiteX2" fmla="*/ 228600 w 835025"/>
                  <a:gd name="connsiteY2" fmla="*/ 345408 h 852469"/>
                  <a:gd name="connsiteX3" fmla="*/ 460375 w 835025"/>
                  <a:gd name="connsiteY3" fmla="*/ 540646 h 852469"/>
                  <a:gd name="connsiteX4" fmla="*/ 536575 w 835025"/>
                  <a:gd name="connsiteY4" fmla="*/ 14612 h 852469"/>
                  <a:gd name="connsiteX5" fmla="*/ 612775 w 835025"/>
                  <a:gd name="connsiteY5" fmla="*/ 452974 h 852469"/>
                  <a:gd name="connsiteX6" fmla="*/ 688975 w 835025"/>
                  <a:gd name="connsiteY6" fmla="*/ 715991 h 852469"/>
                  <a:gd name="connsiteX7" fmla="*/ 835025 w 835025"/>
                  <a:gd name="connsiteY7" fmla="*/ 796361 h 852469"/>
                  <a:gd name="connsiteX0" fmla="*/ 0 w 835025"/>
                  <a:gd name="connsiteY0" fmla="*/ 1081765 h 1137875"/>
                  <a:gd name="connsiteX1" fmla="*/ 60325 w 835025"/>
                  <a:gd name="connsiteY1" fmla="*/ 1062715 h 1137875"/>
                  <a:gd name="connsiteX2" fmla="*/ 228600 w 835025"/>
                  <a:gd name="connsiteY2" fmla="*/ 630812 h 1137875"/>
                  <a:gd name="connsiteX3" fmla="*/ 381000 w 835025"/>
                  <a:gd name="connsiteY3" fmla="*/ 55132 h 1137875"/>
                  <a:gd name="connsiteX4" fmla="*/ 536575 w 835025"/>
                  <a:gd name="connsiteY4" fmla="*/ 300016 h 1137875"/>
                  <a:gd name="connsiteX5" fmla="*/ 612775 w 835025"/>
                  <a:gd name="connsiteY5" fmla="*/ 738378 h 1137875"/>
                  <a:gd name="connsiteX6" fmla="*/ 688975 w 835025"/>
                  <a:gd name="connsiteY6" fmla="*/ 1001395 h 1137875"/>
                  <a:gd name="connsiteX7" fmla="*/ 835025 w 835025"/>
                  <a:gd name="connsiteY7" fmla="*/ 1081765 h 1137875"/>
                  <a:gd name="connsiteX0" fmla="*/ 0 w 835025"/>
                  <a:gd name="connsiteY0" fmla="*/ 1065011 h 1121120"/>
                  <a:gd name="connsiteX1" fmla="*/ 60325 w 835025"/>
                  <a:gd name="connsiteY1" fmla="*/ 1045961 h 1121120"/>
                  <a:gd name="connsiteX2" fmla="*/ 228600 w 835025"/>
                  <a:gd name="connsiteY2" fmla="*/ 614058 h 1121120"/>
                  <a:gd name="connsiteX3" fmla="*/ 381000 w 835025"/>
                  <a:gd name="connsiteY3" fmla="*/ 38378 h 1121120"/>
                  <a:gd name="connsiteX4" fmla="*/ 533400 w 835025"/>
                  <a:gd name="connsiteY4" fmla="*/ 844331 h 1121120"/>
                  <a:gd name="connsiteX5" fmla="*/ 612775 w 835025"/>
                  <a:gd name="connsiteY5" fmla="*/ 721624 h 1121120"/>
                  <a:gd name="connsiteX6" fmla="*/ 688975 w 835025"/>
                  <a:gd name="connsiteY6" fmla="*/ 984641 h 1121120"/>
                  <a:gd name="connsiteX7" fmla="*/ 835025 w 835025"/>
                  <a:gd name="connsiteY7" fmla="*/ 1065011 h 1121120"/>
                  <a:gd name="connsiteX0" fmla="*/ 0 w 835025"/>
                  <a:gd name="connsiteY0" fmla="*/ 1065013 h 1121122"/>
                  <a:gd name="connsiteX1" fmla="*/ 60325 w 835025"/>
                  <a:gd name="connsiteY1" fmla="*/ 1045963 h 1121122"/>
                  <a:gd name="connsiteX2" fmla="*/ 178594 w 835025"/>
                  <a:gd name="connsiteY2" fmla="*/ 775971 h 1121122"/>
                  <a:gd name="connsiteX3" fmla="*/ 228600 w 835025"/>
                  <a:gd name="connsiteY3" fmla="*/ 614060 h 1121122"/>
                  <a:gd name="connsiteX4" fmla="*/ 381000 w 835025"/>
                  <a:gd name="connsiteY4" fmla="*/ 38380 h 1121122"/>
                  <a:gd name="connsiteX5" fmla="*/ 533400 w 835025"/>
                  <a:gd name="connsiteY5" fmla="*/ 844333 h 1121122"/>
                  <a:gd name="connsiteX6" fmla="*/ 612775 w 835025"/>
                  <a:gd name="connsiteY6" fmla="*/ 721626 h 1121122"/>
                  <a:gd name="connsiteX7" fmla="*/ 688975 w 835025"/>
                  <a:gd name="connsiteY7" fmla="*/ 984643 h 1121122"/>
                  <a:gd name="connsiteX8" fmla="*/ 835025 w 835025"/>
                  <a:gd name="connsiteY8" fmla="*/ 1065013 h 1121122"/>
                  <a:gd name="connsiteX0" fmla="*/ 0 w 835025"/>
                  <a:gd name="connsiteY0" fmla="*/ 1065011 h 1121120"/>
                  <a:gd name="connsiteX1" fmla="*/ 60325 w 835025"/>
                  <a:gd name="connsiteY1" fmla="*/ 1045961 h 1121120"/>
                  <a:gd name="connsiteX2" fmla="*/ 152400 w 835025"/>
                  <a:gd name="connsiteY2" fmla="*/ 383788 h 1121120"/>
                  <a:gd name="connsiteX3" fmla="*/ 228600 w 835025"/>
                  <a:gd name="connsiteY3" fmla="*/ 614058 h 1121120"/>
                  <a:gd name="connsiteX4" fmla="*/ 381000 w 835025"/>
                  <a:gd name="connsiteY4" fmla="*/ 38378 h 1121120"/>
                  <a:gd name="connsiteX5" fmla="*/ 533400 w 835025"/>
                  <a:gd name="connsiteY5" fmla="*/ 844331 h 1121120"/>
                  <a:gd name="connsiteX6" fmla="*/ 612775 w 835025"/>
                  <a:gd name="connsiteY6" fmla="*/ 721624 h 1121120"/>
                  <a:gd name="connsiteX7" fmla="*/ 688975 w 835025"/>
                  <a:gd name="connsiteY7" fmla="*/ 984641 h 1121120"/>
                  <a:gd name="connsiteX8" fmla="*/ 835025 w 835025"/>
                  <a:gd name="connsiteY8" fmla="*/ 1065011 h 1121120"/>
                  <a:gd name="connsiteX0" fmla="*/ 0 w 835025"/>
                  <a:gd name="connsiteY0" fmla="*/ 1065013 h 1121122"/>
                  <a:gd name="connsiteX1" fmla="*/ 60325 w 835025"/>
                  <a:gd name="connsiteY1" fmla="*/ 1045963 h 1121122"/>
                  <a:gd name="connsiteX2" fmla="*/ 76200 w 835025"/>
                  <a:gd name="connsiteY2" fmla="*/ 498925 h 1121122"/>
                  <a:gd name="connsiteX3" fmla="*/ 228600 w 835025"/>
                  <a:gd name="connsiteY3" fmla="*/ 614060 h 1121122"/>
                  <a:gd name="connsiteX4" fmla="*/ 381000 w 835025"/>
                  <a:gd name="connsiteY4" fmla="*/ 38380 h 1121122"/>
                  <a:gd name="connsiteX5" fmla="*/ 533400 w 835025"/>
                  <a:gd name="connsiteY5" fmla="*/ 844333 h 1121122"/>
                  <a:gd name="connsiteX6" fmla="*/ 612775 w 835025"/>
                  <a:gd name="connsiteY6" fmla="*/ 721626 h 1121122"/>
                  <a:gd name="connsiteX7" fmla="*/ 688975 w 835025"/>
                  <a:gd name="connsiteY7" fmla="*/ 984643 h 1121122"/>
                  <a:gd name="connsiteX8" fmla="*/ 835025 w 835025"/>
                  <a:gd name="connsiteY8" fmla="*/ 1065013 h 1121122"/>
                  <a:gd name="connsiteX0" fmla="*/ 0 w 835025"/>
                  <a:gd name="connsiteY0" fmla="*/ 1065011 h 1065012"/>
                  <a:gd name="connsiteX1" fmla="*/ 76200 w 835025"/>
                  <a:gd name="connsiteY1" fmla="*/ 729196 h 1065012"/>
                  <a:gd name="connsiteX2" fmla="*/ 76200 w 835025"/>
                  <a:gd name="connsiteY2" fmla="*/ 498923 h 1065012"/>
                  <a:gd name="connsiteX3" fmla="*/ 228600 w 835025"/>
                  <a:gd name="connsiteY3" fmla="*/ 614058 h 1065012"/>
                  <a:gd name="connsiteX4" fmla="*/ 381000 w 835025"/>
                  <a:gd name="connsiteY4" fmla="*/ 38378 h 1065012"/>
                  <a:gd name="connsiteX5" fmla="*/ 533400 w 835025"/>
                  <a:gd name="connsiteY5" fmla="*/ 844331 h 1065012"/>
                  <a:gd name="connsiteX6" fmla="*/ 612775 w 835025"/>
                  <a:gd name="connsiteY6" fmla="*/ 721624 h 1065012"/>
                  <a:gd name="connsiteX7" fmla="*/ 688975 w 835025"/>
                  <a:gd name="connsiteY7" fmla="*/ 984641 h 1065012"/>
                  <a:gd name="connsiteX8" fmla="*/ 835025 w 835025"/>
                  <a:gd name="connsiteY8" fmla="*/ 1065011 h 1065012"/>
                  <a:gd name="connsiteX0" fmla="*/ 0 w 835025"/>
                  <a:gd name="connsiteY0" fmla="*/ 1065013 h 1065012"/>
                  <a:gd name="connsiteX1" fmla="*/ 76200 w 835025"/>
                  <a:gd name="connsiteY1" fmla="*/ 729198 h 1065012"/>
                  <a:gd name="connsiteX2" fmla="*/ 152400 w 835025"/>
                  <a:gd name="connsiteY2" fmla="*/ 153517 h 1065012"/>
                  <a:gd name="connsiteX3" fmla="*/ 228600 w 835025"/>
                  <a:gd name="connsiteY3" fmla="*/ 614060 h 1065012"/>
                  <a:gd name="connsiteX4" fmla="*/ 381000 w 835025"/>
                  <a:gd name="connsiteY4" fmla="*/ 38380 h 1065012"/>
                  <a:gd name="connsiteX5" fmla="*/ 533400 w 835025"/>
                  <a:gd name="connsiteY5" fmla="*/ 844333 h 1065012"/>
                  <a:gd name="connsiteX6" fmla="*/ 612775 w 835025"/>
                  <a:gd name="connsiteY6" fmla="*/ 721626 h 1065012"/>
                  <a:gd name="connsiteX7" fmla="*/ 688975 w 835025"/>
                  <a:gd name="connsiteY7" fmla="*/ 984643 h 1065012"/>
                  <a:gd name="connsiteX8" fmla="*/ 835025 w 835025"/>
                  <a:gd name="connsiteY8" fmla="*/ 1065013 h 106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5025" h="1065012">
                    <a:moveTo>
                      <a:pt x="0" y="1065013"/>
                    </a:moveTo>
                    <a:cubicBezTo>
                      <a:pt x="20108" y="1058663"/>
                      <a:pt x="38100" y="804357"/>
                      <a:pt x="76200" y="729198"/>
                    </a:cubicBezTo>
                    <a:cubicBezTo>
                      <a:pt x="105966" y="681024"/>
                      <a:pt x="127000" y="172707"/>
                      <a:pt x="152400" y="153517"/>
                    </a:cubicBezTo>
                    <a:cubicBezTo>
                      <a:pt x="177800" y="134327"/>
                      <a:pt x="190500" y="633249"/>
                      <a:pt x="228600" y="614060"/>
                    </a:cubicBezTo>
                    <a:cubicBezTo>
                      <a:pt x="266700" y="594871"/>
                      <a:pt x="330200" y="1"/>
                      <a:pt x="381000" y="38380"/>
                    </a:cubicBezTo>
                    <a:cubicBezTo>
                      <a:pt x="431800" y="76759"/>
                      <a:pt x="494771" y="730459"/>
                      <a:pt x="533400" y="844333"/>
                    </a:cubicBezTo>
                    <a:cubicBezTo>
                      <a:pt x="572029" y="958207"/>
                      <a:pt x="586846" y="698241"/>
                      <a:pt x="612775" y="721626"/>
                    </a:cubicBezTo>
                    <a:cubicBezTo>
                      <a:pt x="638704" y="745011"/>
                      <a:pt x="651933" y="927412"/>
                      <a:pt x="688975" y="984643"/>
                    </a:cubicBezTo>
                    <a:cubicBezTo>
                      <a:pt x="726017" y="1012650"/>
                      <a:pt x="784225" y="1041730"/>
                      <a:pt x="835025" y="1065013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  <p:sp>
          <p:nvSpPr>
            <p:cNvPr id="380" name="Rectangle 379"/>
            <p:cNvSpPr/>
            <p:nvPr/>
          </p:nvSpPr>
          <p:spPr>
            <a:xfrm>
              <a:off x="694779" y="4373564"/>
              <a:ext cx="1418771" cy="154867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381" name="Group 5"/>
            <p:cNvGrpSpPr/>
            <p:nvPr/>
          </p:nvGrpSpPr>
          <p:grpSpPr>
            <a:xfrm>
              <a:off x="861693" y="4739756"/>
              <a:ext cx="1084943" cy="1084943"/>
              <a:chOff x="5486400" y="2819400"/>
              <a:chExt cx="990600" cy="990600"/>
            </a:xfrm>
          </p:grpSpPr>
          <p:cxnSp>
            <p:nvCxnSpPr>
              <p:cNvPr id="384" name="Straight Connector 383"/>
              <p:cNvCxnSpPr/>
              <p:nvPr/>
            </p:nvCxnSpPr>
            <p:spPr>
              <a:xfrm>
                <a:off x="5562600" y="2819400"/>
                <a:ext cx="0" cy="9906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sm" len="med"/>
              </a:ln>
              <a:effectLst/>
            </p:spPr>
          </p:cxnSp>
          <p:cxnSp>
            <p:nvCxnSpPr>
              <p:cNvPr id="385" name="Straight Connector 384"/>
              <p:cNvCxnSpPr/>
              <p:nvPr/>
            </p:nvCxnSpPr>
            <p:spPr>
              <a:xfrm flipH="1">
                <a:off x="5486400" y="3733800"/>
                <a:ext cx="9906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sm" len="med"/>
              </a:ln>
              <a:effectLst/>
            </p:spPr>
          </p:cxnSp>
          <p:sp>
            <p:nvSpPr>
              <p:cNvPr id="386" name="Freeform 64"/>
              <p:cNvSpPr/>
              <p:nvPr/>
            </p:nvSpPr>
            <p:spPr>
              <a:xfrm>
                <a:off x="5559425" y="2858028"/>
                <a:ext cx="835025" cy="869421"/>
              </a:xfrm>
              <a:custGeom>
                <a:avLst/>
                <a:gdLst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01146 h 701146"/>
                  <a:gd name="connsiteX1" fmla="*/ 60325 w 835025"/>
                  <a:gd name="connsiteY1" fmla="*/ 682096 h 701146"/>
                  <a:gd name="connsiteX2" fmla="*/ 177800 w 835025"/>
                  <a:gd name="connsiteY2" fmla="*/ 618596 h 701146"/>
                  <a:gd name="connsiteX3" fmla="*/ 250825 w 835025"/>
                  <a:gd name="connsiteY3" fmla="*/ 399521 h 701146"/>
                  <a:gd name="connsiteX4" fmla="*/ 339725 w 835025"/>
                  <a:gd name="connsiteY4" fmla="*/ 24871 h 701146"/>
                  <a:gd name="connsiteX5" fmla="*/ 384175 w 835025"/>
                  <a:gd name="connsiteY5" fmla="*/ 250296 h 701146"/>
                  <a:gd name="connsiteX6" fmla="*/ 523875 w 835025"/>
                  <a:gd name="connsiteY6" fmla="*/ 431271 h 701146"/>
                  <a:gd name="connsiteX7" fmla="*/ 682625 w 835025"/>
                  <a:gd name="connsiteY7" fmla="*/ 631296 h 701146"/>
                  <a:gd name="connsiteX8" fmla="*/ 835025 w 835025"/>
                  <a:gd name="connsiteY8" fmla="*/ 701146 h 701146"/>
                  <a:gd name="connsiteX0" fmla="*/ 0 w 835025"/>
                  <a:gd name="connsiteY0" fmla="*/ 856721 h 856721"/>
                  <a:gd name="connsiteX1" fmla="*/ 60325 w 835025"/>
                  <a:gd name="connsiteY1" fmla="*/ 837671 h 856721"/>
                  <a:gd name="connsiteX2" fmla="*/ 177800 w 835025"/>
                  <a:gd name="connsiteY2" fmla="*/ 774171 h 856721"/>
                  <a:gd name="connsiteX3" fmla="*/ 250825 w 835025"/>
                  <a:gd name="connsiteY3" fmla="*/ 555096 h 856721"/>
                  <a:gd name="connsiteX4" fmla="*/ 384175 w 835025"/>
                  <a:gd name="connsiteY4" fmla="*/ 24871 h 856721"/>
                  <a:gd name="connsiteX5" fmla="*/ 384175 w 835025"/>
                  <a:gd name="connsiteY5" fmla="*/ 405871 h 856721"/>
                  <a:gd name="connsiteX6" fmla="*/ 523875 w 835025"/>
                  <a:gd name="connsiteY6" fmla="*/ 586846 h 856721"/>
                  <a:gd name="connsiteX7" fmla="*/ 682625 w 835025"/>
                  <a:gd name="connsiteY7" fmla="*/ 786871 h 856721"/>
                  <a:gd name="connsiteX8" fmla="*/ 835025 w 835025"/>
                  <a:gd name="connsiteY8" fmla="*/ 856721 h 8567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23875 w 835025"/>
                  <a:gd name="connsiteY6" fmla="*/ 599546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765175 w 835025"/>
                  <a:gd name="connsiteY7" fmla="*/ 723372 h 869421"/>
                  <a:gd name="connsiteX8" fmla="*/ 835025 w 835025"/>
                  <a:gd name="connsiteY8" fmla="*/ 869421 h 8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5025" h="869421">
                    <a:moveTo>
                      <a:pt x="0" y="869421"/>
                    </a:moveTo>
                    <a:cubicBezTo>
                      <a:pt x="20108" y="863071"/>
                      <a:pt x="30692" y="864129"/>
                      <a:pt x="60325" y="850371"/>
                    </a:cubicBezTo>
                    <a:cubicBezTo>
                      <a:pt x="89958" y="836613"/>
                      <a:pt x="146050" y="833967"/>
                      <a:pt x="177800" y="786871"/>
                    </a:cubicBezTo>
                    <a:cubicBezTo>
                      <a:pt x="209550" y="739775"/>
                      <a:pt x="216429" y="692679"/>
                      <a:pt x="250825" y="567796"/>
                    </a:cubicBezTo>
                    <a:cubicBezTo>
                      <a:pt x="285221" y="442913"/>
                      <a:pt x="349250" y="75142"/>
                      <a:pt x="384175" y="37571"/>
                    </a:cubicBezTo>
                    <a:cubicBezTo>
                      <a:pt x="419100" y="0"/>
                      <a:pt x="422275" y="240772"/>
                      <a:pt x="460375" y="342372"/>
                    </a:cubicBezTo>
                    <a:cubicBezTo>
                      <a:pt x="498475" y="443972"/>
                      <a:pt x="561975" y="583672"/>
                      <a:pt x="612775" y="647172"/>
                    </a:cubicBezTo>
                    <a:cubicBezTo>
                      <a:pt x="663575" y="710672"/>
                      <a:pt x="728133" y="686331"/>
                      <a:pt x="765175" y="723372"/>
                    </a:cubicBezTo>
                    <a:cubicBezTo>
                      <a:pt x="802217" y="760413"/>
                      <a:pt x="784225" y="846138"/>
                      <a:pt x="835025" y="869421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33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387" name="Freeform 65"/>
              <p:cNvSpPr/>
              <p:nvPr/>
            </p:nvSpPr>
            <p:spPr>
              <a:xfrm>
                <a:off x="5559425" y="3336925"/>
                <a:ext cx="835025" cy="390525"/>
              </a:xfrm>
              <a:custGeom>
                <a:avLst/>
                <a:gdLst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01146 h 701146"/>
                  <a:gd name="connsiteX1" fmla="*/ 60325 w 835025"/>
                  <a:gd name="connsiteY1" fmla="*/ 682096 h 701146"/>
                  <a:gd name="connsiteX2" fmla="*/ 177800 w 835025"/>
                  <a:gd name="connsiteY2" fmla="*/ 618596 h 701146"/>
                  <a:gd name="connsiteX3" fmla="*/ 250825 w 835025"/>
                  <a:gd name="connsiteY3" fmla="*/ 399521 h 701146"/>
                  <a:gd name="connsiteX4" fmla="*/ 339725 w 835025"/>
                  <a:gd name="connsiteY4" fmla="*/ 24871 h 701146"/>
                  <a:gd name="connsiteX5" fmla="*/ 384175 w 835025"/>
                  <a:gd name="connsiteY5" fmla="*/ 250296 h 701146"/>
                  <a:gd name="connsiteX6" fmla="*/ 523875 w 835025"/>
                  <a:gd name="connsiteY6" fmla="*/ 431271 h 701146"/>
                  <a:gd name="connsiteX7" fmla="*/ 682625 w 835025"/>
                  <a:gd name="connsiteY7" fmla="*/ 631296 h 701146"/>
                  <a:gd name="connsiteX8" fmla="*/ 835025 w 835025"/>
                  <a:gd name="connsiteY8" fmla="*/ 701146 h 701146"/>
                  <a:gd name="connsiteX0" fmla="*/ 0 w 835025"/>
                  <a:gd name="connsiteY0" fmla="*/ 856721 h 856721"/>
                  <a:gd name="connsiteX1" fmla="*/ 60325 w 835025"/>
                  <a:gd name="connsiteY1" fmla="*/ 837671 h 856721"/>
                  <a:gd name="connsiteX2" fmla="*/ 177800 w 835025"/>
                  <a:gd name="connsiteY2" fmla="*/ 774171 h 856721"/>
                  <a:gd name="connsiteX3" fmla="*/ 250825 w 835025"/>
                  <a:gd name="connsiteY3" fmla="*/ 555096 h 856721"/>
                  <a:gd name="connsiteX4" fmla="*/ 384175 w 835025"/>
                  <a:gd name="connsiteY4" fmla="*/ 24871 h 856721"/>
                  <a:gd name="connsiteX5" fmla="*/ 384175 w 835025"/>
                  <a:gd name="connsiteY5" fmla="*/ 405871 h 856721"/>
                  <a:gd name="connsiteX6" fmla="*/ 523875 w 835025"/>
                  <a:gd name="connsiteY6" fmla="*/ 586846 h 856721"/>
                  <a:gd name="connsiteX7" fmla="*/ 682625 w 835025"/>
                  <a:gd name="connsiteY7" fmla="*/ 786871 h 856721"/>
                  <a:gd name="connsiteX8" fmla="*/ 835025 w 835025"/>
                  <a:gd name="connsiteY8" fmla="*/ 856721 h 8567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23875 w 835025"/>
                  <a:gd name="connsiteY6" fmla="*/ 599546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765175 w 835025"/>
                  <a:gd name="connsiteY7" fmla="*/ 723372 h 869421"/>
                  <a:gd name="connsiteX8" fmla="*/ 835025 w 835025"/>
                  <a:gd name="connsiteY8" fmla="*/ 869421 h 8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5025" h="869421">
                    <a:moveTo>
                      <a:pt x="0" y="869421"/>
                    </a:moveTo>
                    <a:cubicBezTo>
                      <a:pt x="20108" y="863071"/>
                      <a:pt x="30692" y="864129"/>
                      <a:pt x="60325" y="850371"/>
                    </a:cubicBezTo>
                    <a:cubicBezTo>
                      <a:pt x="89958" y="836613"/>
                      <a:pt x="146050" y="833967"/>
                      <a:pt x="177800" y="786871"/>
                    </a:cubicBezTo>
                    <a:cubicBezTo>
                      <a:pt x="209550" y="739775"/>
                      <a:pt x="216429" y="692679"/>
                      <a:pt x="250825" y="567796"/>
                    </a:cubicBezTo>
                    <a:cubicBezTo>
                      <a:pt x="285221" y="442913"/>
                      <a:pt x="349250" y="75142"/>
                      <a:pt x="384175" y="37571"/>
                    </a:cubicBezTo>
                    <a:cubicBezTo>
                      <a:pt x="419100" y="0"/>
                      <a:pt x="422275" y="240772"/>
                      <a:pt x="460375" y="342372"/>
                    </a:cubicBezTo>
                    <a:cubicBezTo>
                      <a:pt x="498475" y="443972"/>
                      <a:pt x="561975" y="583672"/>
                      <a:pt x="612775" y="647172"/>
                    </a:cubicBezTo>
                    <a:cubicBezTo>
                      <a:pt x="663575" y="710672"/>
                      <a:pt x="728133" y="686331"/>
                      <a:pt x="765175" y="723372"/>
                    </a:cubicBezTo>
                    <a:cubicBezTo>
                      <a:pt x="802217" y="760413"/>
                      <a:pt x="784225" y="846138"/>
                      <a:pt x="835025" y="869421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cxnSp>
            <p:nvCxnSpPr>
              <p:cNvPr id="388" name="Straight Connector 387"/>
              <p:cNvCxnSpPr/>
              <p:nvPr/>
            </p:nvCxnSpPr>
            <p:spPr>
              <a:xfrm>
                <a:off x="6324600" y="2895600"/>
                <a:ext cx="0" cy="457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389" name="Straight Connector 388"/>
              <p:cNvCxnSpPr/>
              <p:nvPr/>
            </p:nvCxnSpPr>
            <p:spPr>
              <a:xfrm>
                <a:off x="5991225" y="2895600"/>
                <a:ext cx="40957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0" name="Straight Connector 389"/>
              <p:cNvCxnSpPr/>
              <p:nvPr/>
            </p:nvCxnSpPr>
            <p:spPr>
              <a:xfrm>
                <a:off x="5991225" y="3352800"/>
                <a:ext cx="40957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2" name="Rectangle 381"/>
            <p:cNvSpPr/>
            <p:nvPr/>
          </p:nvSpPr>
          <p:spPr>
            <a:xfrm>
              <a:off x="694779" y="4373564"/>
              <a:ext cx="1418771" cy="35067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Magnitude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endParaRPr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2280464" y="4373564"/>
              <a:ext cx="1418771" cy="35067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Phase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endParaRPr>
            </a:p>
          </p:txBody>
        </p:sp>
      </p:grpSp>
      <p:sp>
        <p:nvSpPr>
          <p:cNvPr id="402" name="Rectangle 401"/>
          <p:cNvSpPr/>
          <p:nvPr/>
        </p:nvSpPr>
        <p:spPr>
          <a:xfrm>
            <a:off x="9311158" y="25645549"/>
            <a:ext cx="40949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600" i="1" dirty="0"/>
              <a:t>Saunders et al., 2018 SAE World Congress</a:t>
            </a:r>
          </a:p>
        </p:txBody>
      </p:sp>
      <p:pic>
        <p:nvPicPr>
          <p:cNvPr id="403" name="Picture 402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86" y="30513441"/>
            <a:ext cx="1713153" cy="2256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4" name="Picture 403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971" y="30513441"/>
            <a:ext cx="2261794" cy="2250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5" name="Picture 40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97" y="30513441"/>
            <a:ext cx="2247565" cy="2250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6" name="Rectangle 405"/>
          <p:cNvSpPr/>
          <p:nvPr/>
        </p:nvSpPr>
        <p:spPr>
          <a:xfrm>
            <a:off x="2847706" y="30943065"/>
            <a:ext cx="3581514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In-dummy Data Acquisition System (DAS)</a:t>
            </a:r>
          </a:p>
        </p:txBody>
      </p:sp>
      <p:pic>
        <p:nvPicPr>
          <p:cNvPr id="407" name="Picture 2" descr="http://dtsweb.com/images/layout/DTSlogo6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56"/>
          <a:stretch/>
        </p:blipFill>
        <p:spPr bwMode="auto">
          <a:xfrm>
            <a:off x="254291" y="31339722"/>
            <a:ext cx="2504432" cy="60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0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34" y="33026811"/>
            <a:ext cx="3869513" cy="2447787"/>
          </a:xfrm>
          <a:prstGeom prst="rect">
            <a:avLst/>
          </a:prstGeom>
        </p:spPr>
      </p:pic>
      <p:sp>
        <p:nvSpPr>
          <p:cNvPr id="409" name="Rectangle 408"/>
          <p:cNvSpPr/>
          <p:nvPr/>
        </p:nvSpPr>
        <p:spPr>
          <a:xfrm>
            <a:off x="2839559" y="33556436"/>
            <a:ext cx="3413448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Improved 3D thorax and abdomen measurement</a:t>
            </a:r>
          </a:p>
        </p:txBody>
      </p:sp>
      <p:pic>
        <p:nvPicPr>
          <p:cNvPr id="410" name="Picture 4" descr="ATD-LabTech Team Foto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7679" y="33038544"/>
            <a:ext cx="3251422" cy="24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" name="Picture 41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0" y="33441669"/>
            <a:ext cx="1593722" cy="1477513"/>
          </a:xfrm>
          <a:prstGeom prst="rect">
            <a:avLst/>
          </a:prstGeom>
        </p:spPr>
      </p:pic>
      <p:cxnSp>
        <p:nvCxnSpPr>
          <p:cNvPr id="414" name="Straight Connector 413"/>
          <p:cNvCxnSpPr/>
          <p:nvPr/>
        </p:nvCxnSpPr>
        <p:spPr>
          <a:xfrm flipV="1">
            <a:off x="14016808" y="21952645"/>
            <a:ext cx="13267738" cy="2004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/>
          <p:cNvCxnSpPr/>
          <p:nvPr/>
        </p:nvCxnSpPr>
        <p:spPr>
          <a:xfrm>
            <a:off x="13716000" y="22122599"/>
            <a:ext cx="0" cy="1376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6" name="Group 315"/>
          <p:cNvGrpSpPr/>
          <p:nvPr/>
        </p:nvGrpSpPr>
        <p:grpSpPr>
          <a:xfrm>
            <a:off x="17155301" y="5074137"/>
            <a:ext cx="9721087" cy="2941711"/>
            <a:chOff x="17203639" y="4730818"/>
            <a:chExt cx="9721087" cy="2941711"/>
          </a:xfrm>
        </p:grpSpPr>
        <p:pic>
          <p:nvPicPr>
            <p:cNvPr id="317" name="Picture 316"/>
            <p:cNvPicPr>
              <a:picLocks noChangeAspect="1"/>
            </p:cNvPicPr>
            <p:nvPr/>
          </p:nvPicPr>
          <p:blipFill rotWithShape="1"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colorTemperature colorTemp="53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203639" y="5843729"/>
              <a:ext cx="2554425" cy="1828800"/>
            </a:xfrm>
            <a:prstGeom prst="rect">
              <a:avLst/>
            </a:prstGeom>
          </p:spPr>
        </p:pic>
        <p:pic>
          <p:nvPicPr>
            <p:cNvPr id="318" name="Picture 317"/>
            <p:cNvPicPr>
              <a:picLocks noChangeAspect="1"/>
            </p:cNvPicPr>
            <p:nvPr/>
          </p:nvPicPr>
          <p:blipFill rotWithShape="1"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colorTemperature colorTemp="53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54529" y="5838813"/>
              <a:ext cx="2817805" cy="1828800"/>
            </a:xfrm>
            <a:prstGeom prst="rect">
              <a:avLst/>
            </a:prstGeom>
          </p:spPr>
        </p:pic>
        <p:pic>
          <p:nvPicPr>
            <p:cNvPr id="319" name="Picture 318"/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72334" y="5838813"/>
              <a:ext cx="2358311" cy="1828800"/>
            </a:xfrm>
            <a:prstGeom prst="rect">
              <a:avLst/>
            </a:prstGeom>
          </p:spPr>
        </p:pic>
        <p:pic>
          <p:nvPicPr>
            <p:cNvPr id="320" name="Picture 319"/>
            <p:cNvPicPr>
              <a:picLocks noChangeAspect="1"/>
            </p:cNvPicPr>
            <p:nvPr/>
          </p:nvPicPr>
          <p:blipFill rotWithShape="1"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rightnessContrast bright="29000" contras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83596" y="5836537"/>
              <a:ext cx="2041130" cy="1828800"/>
            </a:xfrm>
            <a:prstGeom prst="rect">
              <a:avLst/>
            </a:prstGeom>
          </p:spPr>
        </p:pic>
        <p:grpSp>
          <p:nvGrpSpPr>
            <p:cNvPr id="321" name="Group 320"/>
            <p:cNvGrpSpPr/>
            <p:nvPr/>
          </p:nvGrpSpPr>
          <p:grpSpPr>
            <a:xfrm>
              <a:off x="17203639" y="4730818"/>
              <a:ext cx="5765453" cy="1107996"/>
              <a:chOff x="17203639" y="4730818"/>
              <a:chExt cx="5765453" cy="1107996"/>
            </a:xfrm>
          </p:grpSpPr>
          <p:grpSp>
            <p:nvGrpSpPr>
              <p:cNvPr id="322" name="Group 321"/>
              <p:cNvGrpSpPr/>
              <p:nvPr/>
            </p:nvGrpSpPr>
            <p:grpSpPr>
              <a:xfrm>
                <a:off x="17203639" y="4730818"/>
                <a:ext cx="5765453" cy="1107996"/>
                <a:chOff x="16450849" y="6348227"/>
                <a:chExt cx="5765453" cy="1107996"/>
              </a:xfrm>
            </p:grpSpPr>
            <p:sp>
              <p:nvSpPr>
                <p:cNvPr id="324" name="Rectangle 323"/>
                <p:cNvSpPr/>
                <p:nvPr/>
              </p:nvSpPr>
              <p:spPr>
                <a:xfrm>
                  <a:off x="18092211" y="6424692"/>
                  <a:ext cx="4124091" cy="67837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r>
                    <a:rPr lang="en-US" sz="3600" dirty="0">
                      <a:latin typeface="Trebuchet MS" panose="020B0603020202020204" pitchFamily="34" charset="0"/>
                    </a:rPr>
                    <a:t>Vehicle Crash Tests</a:t>
                  </a:r>
                </a:p>
              </p:txBody>
            </p:sp>
            <p:sp>
              <p:nvSpPr>
                <p:cNvPr id="325" name="Rectangle 324"/>
                <p:cNvSpPr/>
                <p:nvPr/>
              </p:nvSpPr>
              <p:spPr>
                <a:xfrm>
                  <a:off x="16450849" y="6348227"/>
                  <a:ext cx="2080983" cy="110799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 lang="en-US" sz="6600" dirty="0">
                      <a:solidFill>
                        <a:srgbClr val="C00000"/>
                      </a:solidFill>
                      <a:latin typeface="Trebuchet MS" panose="020B0603020202020204" pitchFamily="34" charset="0"/>
                    </a:rPr>
                    <a:t>164</a:t>
                  </a:r>
                  <a:endParaRPr lang="en-US" sz="6600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323" name="Straight Connector 322"/>
              <p:cNvCxnSpPr/>
              <p:nvPr/>
            </p:nvCxnSpPr>
            <p:spPr>
              <a:xfrm>
                <a:off x="18845001" y="5485653"/>
                <a:ext cx="4124091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6" name="Group 325"/>
          <p:cNvGrpSpPr/>
          <p:nvPr/>
        </p:nvGrpSpPr>
        <p:grpSpPr>
          <a:xfrm>
            <a:off x="17167086" y="8185302"/>
            <a:ext cx="9713888" cy="2934724"/>
            <a:chOff x="17203639" y="8632219"/>
            <a:chExt cx="9713888" cy="2934724"/>
          </a:xfrm>
        </p:grpSpPr>
        <p:pic>
          <p:nvPicPr>
            <p:cNvPr id="327" name="Picture 326"/>
            <p:cNvPicPr>
              <a:picLocks noChangeAspect="1"/>
            </p:cNvPicPr>
            <p:nvPr/>
          </p:nvPicPr>
          <p:blipFill rotWithShape="1"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23625929" y="10008012"/>
              <a:ext cx="1824249" cy="1289060"/>
            </a:xfrm>
            <a:prstGeom prst="rect">
              <a:avLst/>
            </a:prstGeom>
          </p:spPr>
        </p:pic>
        <p:pic>
          <p:nvPicPr>
            <p:cNvPr id="328" name="Picture 327"/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203639" y="9738143"/>
              <a:ext cx="2244178" cy="1828800"/>
            </a:xfrm>
            <a:prstGeom prst="rect">
              <a:avLst/>
            </a:prstGeom>
          </p:spPr>
        </p:pic>
        <p:pic>
          <p:nvPicPr>
            <p:cNvPr id="329" name="Picture 328"/>
            <p:cNvPicPr>
              <a:picLocks noChangeAspect="1"/>
            </p:cNvPicPr>
            <p:nvPr/>
          </p:nvPicPr>
          <p:blipFill rotWithShape="1"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845661" y="9741223"/>
              <a:ext cx="2047067" cy="1825720"/>
            </a:xfrm>
            <a:prstGeom prst="rect">
              <a:avLst/>
            </a:prstGeom>
          </p:spPr>
        </p:pic>
        <p:pic>
          <p:nvPicPr>
            <p:cNvPr id="330" name="Picture 329"/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447817" y="9740215"/>
              <a:ext cx="2401576" cy="1826728"/>
            </a:xfrm>
            <a:prstGeom prst="rect">
              <a:avLst/>
            </a:prstGeom>
          </p:spPr>
        </p:pic>
        <p:grpSp>
          <p:nvGrpSpPr>
            <p:cNvPr id="331" name="Group 330"/>
            <p:cNvGrpSpPr/>
            <p:nvPr/>
          </p:nvGrpSpPr>
          <p:grpSpPr>
            <a:xfrm>
              <a:off x="17203639" y="8632219"/>
              <a:ext cx="7473464" cy="1107996"/>
              <a:chOff x="17203639" y="4730818"/>
              <a:chExt cx="7473464" cy="1107996"/>
            </a:xfrm>
          </p:grpSpPr>
          <p:grpSp>
            <p:nvGrpSpPr>
              <p:cNvPr id="336" name="Group 335"/>
              <p:cNvGrpSpPr/>
              <p:nvPr/>
            </p:nvGrpSpPr>
            <p:grpSpPr>
              <a:xfrm>
                <a:off x="17203639" y="4730818"/>
                <a:ext cx="7473464" cy="1107996"/>
                <a:chOff x="16450849" y="6348227"/>
                <a:chExt cx="7473464" cy="1107996"/>
              </a:xfrm>
            </p:grpSpPr>
            <p:sp>
              <p:nvSpPr>
                <p:cNvPr id="338" name="Rectangle 337"/>
                <p:cNvSpPr/>
                <p:nvPr/>
              </p:nvSpPr>
              <p:spPr>
                <a:xfrm>
                  <a:off x="18092211" y="6424692"/>
                  <a:ext cx="5832102" cy="67837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r>
                    <a:rPr lang="en-US" sz="3600" dirty="0">
                      <a:latin typeface="Trebuchet MS" panose="020B0603020202020204" pitchFamily="34" charset="0"/>
                    </a:rPr>
                    <a:t>Crash Simulation Sled Tests</a:t>
                  </a:r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16450849" y="6348227"/>
                  <a:ext cx="2080983" cy="110799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 lang="en-US" sz="6600" dirty="0">
                      <a:solidFill>
                        <a:srgbClr val="C00000"/>
                      </a:solidFill>
                      <a:latin typeface="Trebuchet MS" panose="020B0603020202020204" pitchFamily="34" charset="0"/>
                    </a:rPr>
                    <a:t>348</a:t>
                  </a:r>
                  <a:endParaRPr lang="en-US" sz="6600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337" name="Straight Connector 336"/>
              <p:cNvCxnSpPr/>
              <p:nvPr/>
            </p:nvCxnSpPr>
            <p:spPr>
              <a:xfrm>
                <a:off x="18845001" y="5485653"/>
                <a:ext cx="5832102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5" name="Picture 334"/>
            <p:cNvPicPr>
              <a:picLocks noChangeAspect="1"/>
            </p:cNvPicPr>
            <p:nvPr/>
          </p:nvPicPr>
          <p:blipFill rotWithShape="1"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25136692" y="9783832"/>
              <a:ext cx="1826727" cy="173494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7155301" y="11297216"/>
            <a:ext cx="9721087" cy="2941711"/>
            <a:chOff x="17155301" y="13491869"/>
            <a:chExt cx="9721087" cy="2941711"/>
          </a:xfrm>
        </p:grpSpPr>
        <p:pic>
          <p:nvPicPr>
            <p:cNvPr id="340" name="Picture 4"/>
            <p:cNvPicPr>
              <a:picLocks noChangeAspect="1" noChangeArrowheads="1"/>
            </p:cNvPicPr>
            <p:nvPr/>
          </p:nvPicPr>
          <p:blipFill rotWithShape="1"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134006" y="14604780"/>
              <a:ext cx="1748301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1" name="Picture 340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9728" y="14604780"/>
              <a:ext cx="888326" cy="1828800"/>
            </a:xfrm>
            <a:prstGeom prst="rect">
              <a:avLst/>
            </a:prstGeom>
          </p:spPr>
        </p:pic>
        <p:pic>
          <p:nvPicPr>
            <p:cNvPr id="342" name="Picture 341"/>
            <p:cNvPicPr>
              <a:picLocks noChangeAspect="1"/>
            </p:cNvPicPr>
            <p:nvPr/>
          </p:nvPicPr>
          <p:blipFill rotWithShape="1"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3"/>
            <a:stretch/>
          </p:blipFill>
          <p:spPr>
            <a:xfrm>
              <a:off x="20278054" y="14604780"/>
              <a:ext cx="1635932" cy="1828800"/>
            </a:xfrm>
            <a:prstGeom prst="rect">
              <a:avLst/>
            </a:prstGeom>
          </p:spPr>
        </p:pic>
        <p:pic>
          <p:nvPicPr>
            <p:cNvPr id="345" name="Picture 344"/>
            <p:cNvPicPr>
              <a:picLocks noChangeAspect="1"/>
            </p:cNvPicPr>
            <p:nvPr/>
          </p:nvPicPr>
          <p:blipFill rotWithShape="1"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62"/>
            <a:stretch/>
          </p:blipFill>
          <p:spPr>
            <a:xfrm>
              <a:off x="17155301" y="14604780"/>
              <a:ext cx="2237337" cy="1828800"/>
            </a:xfrm>
            <a:prstGeom prst="rect">
              <a:avLst/>
            </a:prstGeom>
          </p:spPr>
        </p:pic>
        <p:pic>
          <p:nvPicPr>
            <p:cNvPr id="346" name="Picture 345"/>
            <p:cNvPicPr>
              <a:picLocks noChangeAspect="1"/>
            </p:cNvPicPr>
            <p:nvPr/>
          </p:nvPicPr>
          <p:blipFill rotWithShape="1">
            <a:blip r:embed="rId58">
              <a:extLst>
                <a:ext uri="{BEBA8EAE-BF5A-486C-A8C5-ECC9F3942E4B}">
                  <a14:imgProps xmlns:a14="http://schemas.microsoft.com/office/drawing/2010/main">
                    <a14:imgLayer r:embed="rId5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1" t="7314" r="1572" b="19740"/>
            <a:stretch/>
          </p:blipFill>
          <p:spPr>
            <a:xfrm>
              <a:off x="24882307" y="14604780"/>
              <a:ext cx="1994081" cy="1828800"/>
            </a:xfrm>
            <a:prstGeom prst="rect">
              <a:avLst/>
            </a:prstGeom>
          </p:spPr>
        </p:pic>
        <p:grpSp>
          <p:nvGrpSpPr>
            <p:cNvPr id="347" name="Group 346"/>
            <p:cNvGrpSpPr/>
            <p:nvPr/>
          </p:nvGrpSpPr>
          <p:grpSpPr>
            <a:xfrm>
              <a:off x="17155301" y="13491869"/>
              <a:ext cx="7619511" cy="1107996"/>
              <a:chOff x="17203639" y="4730818"/>
              <a:chExt cx="7619511" cy="1107996"/>
            </a:xfrm>
          </p:grpSpPr>
          <p:grpSp>
            <p:nvGrpSpPr>
              <p:cNvPr id="412" name="Group 411"/>
              <p:cNvGrpSpPr/>
              <p:nvPr/>
            </p:nvGrpSpPr>
            <p:grpSpPr>
              <a:xfrm>
                <a:off x="17203639" y="4730818"/>
                <a:ext cx="7587195" cy="1107996"/>
                <a:chOff x="16450849" y="6348227"/>
                <a:chExt cx="7587195" cy="1107996"/>
              </a:xfrm>
            </p:grpSpPr>
            <p:sp>
              <p:nvSpPr>
                <p:cNvPr id="415" name="Rectangle 414"/>
                <p:cNvSpPr/>
                <p:nvPr/>
              </p:nvSpPr>
              <p:spPr>
                <a:xfrm>
                  <a:off x="18499516" y="6407526"/>
                  <a:ext cx="5538528" cy="67837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r>
                    <a:rPr lang="en-US" sz="3600" dirty="0">
                      <a:latin typeface="Trebuchet MS" panose="020B0603020202020204" pitchFamily="34" charset="0"/>
                    </a:rPr>
                    <a:t>Dynamic Component Tests</a:t>
                  </a:r>
                </a:p>
              </p:txBody>
            </p:sp>
            <p:sp>
              <p:nvSpPr>
                <p:cNvPr id="417" name="Rectangle 416"/>
                <p:cNvSpPr/>
                <p:nvPr/>
              </p:nvSpPr>
              <p:spPr>
                <a:xfrm>
                  <a:off x="16450849" y="6348227"/>
                  <a:ext cx="2080983" cy="110799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 lang="en-US" sz="6600" dirty="0">
                      <a:solidFill>
                        <a:srgbClr val="C00000"/>
                      </a:solidFill>
                      <a:latin typeface="Trebuchet MS" panose="020B0603020202020204" pitchFamily="34" charset="0"/>
                    </a:rPr>
                    <a:t>1013</a:t>
                  </a:r>
                  <a:endParaRPr lang="en-US" sz="6600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413" name="Straight Connector 412"/>
              <p:cNvCxnSpPr/>
              <p:nvPr/>
            </p:nvCxnSpPr>
            <p:spPr>
              <a:xfrm>
                <a:off x="19284622" y="5468487"/>
                <a:ext cx="5538528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8" name="Picture 417"/>
            <p:cNvPicPr>
              <a:picLocks noChangeAspect="1"/>
            </p:cNvPicPr>
            <p:nvPr/>
          </p:nvPicPr>
          <p:blipFill rotWithShape="1"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13986" y="14604780"/>
              <a:ext cx="1220020" cy="1828800"/>
            </a:xfrm>
            <a:prstGeom prst="rect">
              <a:avLst/>
            </a:prstGeom>
          </p:spPr>
        </p:pic>
      </p:grpSp>
      <p:grpSp>
        <p:nvGrpSpPr>
          <p:cNvPr id="419" name="Group 418"/>
          <p:cNvGrpSpPr/>
          <p:nvPr/>
        </p:nvGrpSpPr>
        <p:grpSpPr>
          <a:xfrm>
            <a:off x="20079315" y="2257287"/>
            <a:ext cx="3995011" cy="1511808"/>
            <a:chOff x="15827281" y="1399954"/>
            <a:chExt cx="3995011" cy="1511808"/>
          </a:xfrm>
        </p:grpSpPr>
        <p:pic>
          <p:nvPicPr>
            <p:cNvPr id="420" name="Picture 419"/>
            <p:cNvPicPr>
              <a:picLocks noChangeAspect="1"/>
            </p:cNvPicPr>
            <p:nvPr/>
          </p:nvPicPr>
          <p:blipFill rotWithShape="1">
            <a:blip r:embed="rId61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827281" y="1399954"/>
              <a:ext cx="3995011" cy="1511808"/>
            </a:xfrm>
            <a:prstGeom prst="rect">
              <a:avLst/>
            </a:prstGeom>
          </p:spPr>
        </p:pic>
        <p:cxnSp>
          <p:nvCxnSpPr>
            <p:cNvPr id="422" name="Straight Connector 421"/>
            <p:cNvCxnSpPr/>
            <p:nvPr/>
          </p:nvCxnSpPr>
          <p:spPr>
            <a:xfrm>
              <a:off x="16008350" y="1564481"/>
              <a:ext cx="0" cy="874677"/>
            </a:xfrm>
            <a:prstGeom prst="line">
              <a:avLst/>
            </a:prstGeom>
            <a:ln w="123825" cap="sq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/>
            <p:cNvCxnSpPr/>
            <p:nvPr/>
          </p:nvCxnSpPr>
          <p:spPr>
            <a:xfrm flipH="1">
              <a:off x="16008350" y="2439158"/>
              <a:ext cx="3619500" cy="0"/>
            </a:xfrm>
            <a:prstGeom prst="line">
              <a:avLst/>
            </a:prstGeom>
            <a:ln w="123825" cap="sq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/>
            <p:cNvCxnSpPr/>
            <p:nvPr/>
          </p:nvCxnSpPr>
          <p:spPr>
            <a:xfrm>
              <a:off x="19627850" y="1564481"/>
              <a:ext cx="0" cy="874677"/>
            </a:xfrm>
            <a:prstGeom prst="line">
              <a:avLst/>
            </a:prstGeom>
            <a:ln w="123825" cap="sq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5" name="Rectangle 424"/>
          <p:cNvSpPr/>
          <p:nvPr/>
        </p:nvSpPr>
        <p:spPr>
          <a:xfrm>
            <a:off x="18009428" y="4150209"/>
            <a:ext cx="7335989" cy="678370"/>
          </a:xfrm>
          <a:prstGeom prst="rect">
            <a:avLst/>
          </a:prstGeom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THOR-50M ATDs owned by NHTSA, used in:</a:t>
            </a:r>
          </a:p>
        </p:txBody>
      </p:sp>
      <p:sp>
        <p:nvSpPr>
          <p:cNvPr id="426" name="Rectangle 425"/>
          <p:cNvSpPr/>
          <p:nvPr/>
        </p:nvSpPr>
        <p:spPr>
          <a:xfrm>
            <a:off x="17167086" y="3939941"/>
            <a:ext cx="2080983" cy="1107996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Trebuchet MS" panose="020B0603020202020204" pitchFamily="34" charset="0"/>
              </a:rPr>
              <a:t>8</a:t>
            </a:r>
            <a:endParaRPr lang="en-US" sz="6600" dirty="0">
              <a:solidFill>
                <a:srgbClr val="C00000"/>
              </a:solidFill>
            </a:endParaRPr>
          </a:p>
        </p:txBody>
      </p:sp>
      <p:cxnSp>
        <p:nvCxnSpPr>
          <p:cNvPr id="427" name="Straight Connector 426"/>
          <p:cNvCxnSpPr/>
          <p:nvPr/>
        </p:nvCxnSpPr>
        <p:spPr>
          <a:xfrm>
            <a:off x="17168669" y="3013191"/>
            <a:ext cx="2727673" cy="0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/>
          <p:nvPr/>
        </p:nvCxnSpPr>
        <p:spPr>
          <a:xfrm>
            <a:off x="24344985" y="3027520"/>
            <a:ext cx="2727673" cy="0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9" name="Picture 428"/>
          <p:cNvPicPr>
            <a:picLocks noChangeAspect="1"/>
          </p:cNvPicPr>
          <p:nvPr/>
        </p:nvPicPr>
        <p:blipFill>
          <a:blip r:embed="rId6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231" y="14826503"/>
            <a:ext cx="5039625" cy="5802856"/>
          </a:xfrm>
          <a:prstGeom prst="rect">
            <a:avLst/>
          </a:prstGeom>
        </p:spPr>
      </p:pic>
      <p:sp>
        <p:nvSpPr>
          <p:cNvPr id="430" name="Rectangle 429"/>
          <p:cNvSpPr/>
          <p:nvPr/>
        </p:nvSpPr>
        <p:spPr>
          <a:xfrm>
            <a:off x="14335679" y="15002719"/>
            <a:ext cx="4219837" cy="2123658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Trebuchet MS" panose="020B0603020202020204" pitchFamily="34" charset="0"/>
              </a:rPr>
              <a:t>32,604</a:t>
            </a:r>
          </a:p>
          <a:p>
            <a:pPr algn="ctr"/>
            <a:r>
              <a:rPr lang="en-US" sz="6600" dirty="0">
                <a:solidFill>
                  <a:srgbClr val="C00000"/>
                </a:solidFill>
                <a:latin typeface="Trebuchet MS" panose="020B0603020202020204" pitchFamily="34" charset="0"/>
              </a:rPr>
              <a:t>Sensors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431" name="Rectangle 430"/>
          <p:cNvSpPr/>
          <p:nvPr/>
        </p:nvSpPr>
        <p:spPr>
          <a:xfrm>
            <a:off x="17899334" y="14376778"/>
            <a:ext cx="7285189" cy="577907"/>
          </a:xfrm>
          <a:prstGeom prst="rect">
            <a:avLst/>
          </a:prstGeom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>Data collected in these tests accounts for:</a:t>
            </a:r>
          </a:p>
        </p:txBody>
      </p:sp>
      <p:grpSp>
        <p:nvGrpSpPr>
          <p:cNvPr id="432" name="Group 431"/>
          <p:cNvGrpSpPr/>
          <p:nvPr/>
        </p:nvGrpSpPr>
        <p:grpSpPr>
          <a:xfrm>
            <a:off x="20444400" y="15083942"/>
            <a:ext cx="6450647" cy="5428190"/>
            <a:chOff x="3232149" y="7062382"/>
            <a:chExt cx="7073900" cy="10958471"/>
          </a:xfrm>
        </p:grpSpPr>
        <p:pic>
          <p:nvPicPr>
            <p:cNvPr id="433" name="Picture 432"/>
            <p:cNvPicPr>
              <a:picLocks noChangeAspect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2149" y="7062382"/>
              <a:ext cx="7073900" cy="3657600"/>
            </a:xfrm>
            <a:prstGeom prst="rect">
              <a:avLst/>
            </a:prstGeom>
          </p:spPr>
        </p:pic>
        <p:pic>
          <p:nvPicPr>
            <p:cNvPr id="434" name="Picture 433"/>
            <p:cNvPicPr>
              <a:picLocks noChangeAspect="1"/>
            </p:cNvPicPr>
            <p:nvPr/>
          </p:nvPicPr>
          <p:blipFill rotWithShape="1"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2149" y="10721611"/>
              <a:ext cx="7061201" cy="3670300"/>
            </a:xfrm>
            <a:prstGeom prst="rect">
              <a:avLst/>
            </a:prstGeom>
          </p:spPr>
        </p:pic>
        <p:pic>
          <p:nvPicPr>
            <p:cNvPr id="435" name="Picture 434"/>
            <p:cNvPicPr>
              <a:picLocks noChangeAspect="1"/>
            </p:cNvPicPr>
            <p:nvPr/>
          </p:nvPicPr>
          <p:blipFill rotWithShape="1"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2149" y="14375953"/>
              <a:ext cx="7073900" cy="3644900"/>
            </a:xfrm>
            <a:prstGeom prst="rect">
              <a:avLst/>
            </a:prstGeom>
          </p:spPr>
        </p:pic>
      </p:grpSp>
      <p:sp>
        <p:nvSpPr>
          <p:cNvPr id="436" name="Rectangle 435"/>
          <p:cNvSpPr/>
          <p:nvPr/>
        </p:nvSpPr>
        <p:spPr>
          <a:xfrm>
            <a:off x="22358637" y="14980817"/>
            <a:ext cx="4832349" cy="2123658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Trebuchet MS" panose="020B0603020202020204" pitchFamily="34" charset="0"/>
              </a:rPr>
              <a:t>282 Million</a:t>
            </a:r>
          </a:p>
          <a:p>
            <a:pPr algn="ctr"/>
            <a:r>
              <a:rPr lang="en-US" sz="6600" dirty="0">
                <a:solidFill>
                  <a:srgbClr val="C00000"/>
                </a:solidFill>
                <a:latin typeface="Trebuchet MS" panose="020B0603020202020204" pitchFamily="34" charset="0"/>
              </a:rPr>
              <a:t>Data Points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438" name="Rectangle 437"/>
          <p:cNvSpPr/>
          <p:nvPr/>
        </p:nvSpPr>
        <p:spPr>
          <a:xfrm>
            <a:off x="15248012" y="20860056"/>
            <a:ext cx="11391956" cy="871965"/>
          </a:xfrm>
          <a:prstGeom prst="rect">
            <a:avLst/>
          </a:prstGeom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en-US" sz="2000" dirty="0">
                <a:latin typeface="Trebuchet MS" panose="020B0603020202020204" pitchFamily="34" charset="0"/>
              </a:rPr>
              <a:t>Data, photos, videos, and test reports are available to the public in the NHTSA Biomechanics and 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NHTSA Vehicle Crash Test Databases: </a:t>
            </a:r>
            <a:r>
              <a:rPr lang="en-US" sz="2000" b="1" dirty="0">
                <a:solidFill>
                  <a:srgbClr val="C00000"/>
                </a:solidFill>
                <a:hlinkClick r:id="rId66"/>
              </a:rPr>
              <a:t>https://www.nhtsa.gov/research-data/databases-and-software</a:t>
            </a:r>
            <a:endParaRPr lang="en-US" sz="20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04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FB437C194CA94FA408F8245784133E" ma:contentTypeVersion="1" ma:contentTypeDescription="Create a new document." ma:contentTypeScope="" ma:versionID="f17302629994b3df2606c886c23be10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5ea8801cca127cc6b2a663842d228d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AEC834-F3C1-4F50-A988-5EC12EA8F0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BE85F87-D550-4E5B-9481-CDA3CCE267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250361-4794-4A1D-B283-D3E5E931B95B}">
  <ds:schemaRefs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1997</TotalTime>
  <Words>541</Words>
  <Application>Microsoft Office PowerPoint</Application>
  <PresentationFormat>Custom</PresentationFormat>
  <Paragraphs>133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Arial</vt:lpstr>
      <vt:lpstr>Calibri</vt:lpstr>
      <vt:lpstr>Calibri Light</vt:lpstr>
      <vt:lpstr>Cambria</vt:lpstr>
      <vt:lpstr>Cambria Math</vt:lpstr>
      <vt:lpstr>Georgia</vt:lpstr>
      <vt:lpstr>Rockwell</vt:lpstr>
      <vt:lpstr>Times New Roman</vt:lpstr>
      <vt:lpstr>Trebuchet MS</vt:lpstr>
      <vt:lpstr>Wingdings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Parent, Dan (NHTSA)</dc:creator>
  <cp:lastModifiedBy>Parent, Dan (NHTSA)</cp:lastModifiedBy>
  <cp:revision>50</cp:revision>
  <cp:lastPrinted>2019-10-25T16:52:27Z</cp:lastPrinted>
  <dcterms:created xsi:type="dcterms:W3CDTF">2018-02-26T14:45:42Z</dcterms:created>
  <dcterms:modified xsi:type="dcterms:W3CDTF">2019-10-25T19:14:36Z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0x01010051FB437C194CA94FA408F8245784133E</vt:lpwstr>
  </property>
</Properties>
</file>