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27432000" cy="3657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F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59" autoAdjust="0"/>
    <p:restoredTop sz="94660"/>
  </p:normalViewPr>
  <p:slideViewPr>
    <p:cSldViewPr snapToGrid="0">
      <p:cViewPr>
        <p:scale>
          <a:sx n="40" d="100"/>
          <a:sy n="40" d="100"/>
        </p:scale>
        <p:origin x="492" y="-5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844B34A-0129-42A1-9346-88365821A6A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B8F7364-D0C1-4957-8BE5-9CE87CE5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1pPr>
    <a:lvl2pPr marL="1535599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2pPr>
    <a:lvl3pPr marL="3071201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3pPr>
    <a:lvl4pPr marL="4606798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4pPr>
    <a:lvl5pPr marL="6142400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5pPr>
    <a:lvl6pPr marL="7677998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6pPr>
    <a:lvl7pPr marL="9213600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7pPr>
    <a:lvl8pPr marL="10749197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8pPr>
    <a:lvl9pPr marL="12284799" algn="l" defTabSz="3071201" rtl="0" eaLnBrk="1" latinLnBrk="0" hangingPunct="1">
      <a:defRPr sz="40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1162050"/>
            <a:ext cx="23526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F7364-D0C1-4957-8BE5-9CE87CE5CF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62BC-8D07-424A-8153-67F391AF18F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D35A-9A5B-4327-9E4A-9560D212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F2A84-D03B-4DE3-8DC7-34B9556F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3" y="2580425"/>
            <a:ext cx="5149040" cy="86469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67236" y="1720283"/>
            <a:ext cx="27432002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13642">
              <a:spcBef>
                <a:spcPct val="0"/>
              </a:spcBef>
            </a:pPr>
            <a:r>
              <a:rPr lang="en-US" sz="4941" b="1" u="sng" spc="265" dirty="0">
                <a:latin typeface="Rockwell" panose="02060603020205020403" pitchFamily="18" charset="0"/>
                <a:ea typeface="+mj-ea"/>
                <a:cs typeface="+mj-cs"/>
              </a:rPr>
              <a:t>T</a:t>
            </a:r>
            <a:r>
              <a:rPr lang="en-US" sz="4941" b="1" spc="265" dirty="0">
                <a:latin typeface="Rockwell" panose="02060603020205020403" pitchFamily="18" charset="0"/>
                <a:ea typeface="+mj-ea"/>
                <a:cs typeface="+mj-cs"/>
              </a:rPr>
              <a:t>EST DEVICE FOR </a:t>
            </a:r>
            <a:r>
              <a:rPr lang="en-US" sz="4941" b="1" u="sng" spc="265" dirty="0">
                <a:latin typeface="Rockwell" panose="02060603020205020403" pitchFamily="18" charset="0"/>
                <a:ea typeface="+mj-ea"/>
                <a:cs typeface="+mj-cs"/>
              </a:rPr>
              <a:t>H</a:t>
            </a:r>
            <a:r>
              <a:rPr lang="en-US" sz="4941" b="1" spc="265" dirty="0">
                <a:latin typeface="Rockwell" panose="02060603020205020403" pitchFamily="18" charset="0"/>
                <a:ea typeface="+mj-ea"/>
                <a:cs typeface="+mj-cs"/>
              </a:rPr>
              <a:t>UMAN </a:t>
            </a:r>
            <a:r>
              <a:rPr lang="en-US" sz="4941" b="1" u="sng" spc="265" dirty="0">
                <a:latin typeface="Rockwell" panose="02060603020205020403" pitchFamily="18" charset="0"/>
                <a:ea typeface="+mj-ea"/>
                <a:cs typeface="+mj-cs"/>
              </a:rPr>
              <a:t>O</a:t>
            </a:r>
            <a:r>
              <a:rPr lang="en-US" sz="4941" b="1" spc="265" dirty="0">
                <a:latin typeface="Rockwell" panose="02060603020205020403" pitchFamily="18" charset="0"/>
                <a:ea typeface="+mj-ea"/>
                <a:cs typeface="+mj-cs"/>
              </a:rPr>
              <a:t>CCUPANT </a:t>
            </a:r>
            <a:r>
              <a:rPr lang="en-US" sz="4941" b="1" u="sng" spc="265" dirty="0">
                <a:latin typeface="Rockwell" panose="02060603020205020403" pitchFamily="18" charset="0"/>
                <a:ea typeface="+mj-ea"/>
                <a:cs typeface="+mj-cs"/>
              </a:rPr>
              <a:t>R</a:t>
            </a:r>
            <a:r>
              <a:rPr lang="en-US" sz="4941" b="1" spc="265" dirty="0">
                <a:latin typeface="Rockwell" panose="02060603020205020403" pitchFamily="18" charset="0"/>
                <a:ea typeface="+mj-ea"/>
                <a:cs typeface="+mj-cs"/>
              </a:rPr>
              <a:t>ESTRAINT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46193" y="625763"/>
            <a:ext cx="19600226" cy="1243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13642">
              <a:spcBef>
                <a:spcPct val="0"/>
              </a:spcBef>
            </a:pPr>
            <a:r>
              <a:rPr lang="en-US" sz="7059" b="1" spc="265" dirty="0">
                <a:solidFill>
                  <a:schemeClr val="tx1"/>
                </a:solidFill>
                <a:latin typeface="Rockwell" panose="02060603020205020403" pitchFamily="18" charset="0"/>
              </a:rPr>
              <a:t>THOR-05F - 5</a:t>
            </a:r>
            <a:r>
              <a:rPr lang="en-US" sz="7059" b="1" spc="265" baseline="30000" dirty="0">
                <a:solidFill>
                  <a:schemeClr val="tx1"/>
                </a:solidFill>
                <a:latin typeface="Rockwell" panose="02060603020205020403" pitchFamily="18" charset="0"/>
              </a:rPr>
              <a:t>TH</a:t>
            </a:r>
            <a:r>
              <a:rPr lang="en-US" sz="7059" b="1" spc="265" dirty="0">
                <a:solidFill>
                  <a:schemeClr val="tx1"/>
                </a:solidFill>
                <a:latin typeface="Rockwell" panose="02060603020205020403" pitchFamily="18" charset="0"/>
              </a:rPr>
              <a:t> PERCENTILE FEMALE</a:t>
            </a:r>
          </a:p>
        </p:txBody>
      </p:sp>
      <p:pic>
        <p:nvPicPr>
          <p:cNvPr id="32" name="Picture 31" descr="icons_horz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 b="-1"/>
          <a:stretch/>
        </p:blipFill>
        <p:spPr>
          <a:xfrm>
            <a:off x="233149" y="808631"/>
            <a:ext cx="3513044" cy="863880"/>
          </a:xfrm>
          <a:prstGeom prst="rect">
            <a:avLst/>
          </a:prstGeom>
        </p:spPr>
      </p:pic>
      <p:cxnSp>
        <p:nvCxnSpPr>
          <p:cNvPr id="88" name="Straight Connector 87"/>
          <p:cNvCxnSpPr>
            <a:cxnSpLocks/>
          </p:cNvCxnSpPr>
          <p:nvPr/>
        </p:nvCxnSpPr>
        <p:spPr>
          <a:xfrm>
            <a:off x="532237" y="13285241"/>
            <a:ext cx="26060400" cy="0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90137" y="2913711"/>
            <a:ext cx="16002000" cy="0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590137" y="3073390"/>
            <a:ext cx="1726755" cy="8526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What</a:t>
            </a:r>
            <a:r>
              <a:rPr lang="en-US" sz="4941" dirty="0">
                <a:latin typeface="Trebuchet MS" panose="020B0603020202020204" pitchFamily="34" charset="0"/>
              </a:rPr>
              <a:t>?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590137" y="5833165"/>
            <a:ext cx="16002000" cy="0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590137" y="5950377"/>
            <a:ext cx="1484702" cy="8526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Why</a:t>
            </a:r>
            <a:r>
              <a:rPr lang="en-US" sz="4941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867515" y="3073388"/>
            <a:ext cx="1399248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116" indent="-6051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Anthropomorphic Test Device (ATD, or crash test dummy)</a:t>
            </a:r>
          </a:p>
          <a:p>
            <a:pPr marL="605116" indent="-6051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Represents small female of height 60” and weight 108 </a:t>
            </a:r>
            <a:r>
              <a:rPr lang="en-US" sz="3600" dirty="0" err="1">
                <a:latin typeface="Trebuchet MS" panose="020B0603020202020204" pitchFamily="34" charset="0"/>
              </a:rPr>
              <a:t>lbs</a:t>
            </a:r>
            <a:endParaRPr lang="en-US" sz="3600" dirty="0">
              <a:latin typeface="Trebuchet MS" panose="020B0603020202020204" pitchFamily="34" charset="0"/>
            </a:endParaRPr>
          </a:p>
          <a:p>
            <a:pPr marL="605116" indent="-6051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Designed for frontal and frontal oblique crash tests</a:t>
            </a:r>
          </a:p>
          <a:p>
            <a:pPr marL="605116" indent="-6051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Measures risk of injury to occupants in a crash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710167" y="5953582"/>
            <a:ext cx="15142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THOR’s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human-like characteristics </a:t>
            </a:r>
            <a:r>
              <a:rPr lang="en-US" sz="3600" dirty="0">
                <a:latin typeface="Trebuchet MS" panose="020B0603020202020204" pitchFamily="34" charset="0"/>
              </a:rPr>
              <a:t>in a crash and state-of-the-art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measurement capability</a:t>
            </a:r>
            <a:r>
              <a:rPr lang="en-US" sz="3600" i="1" dirty="0">
                <a:latin typeface="Trebuchet MS" panose="020B0603020202020204" pitchFamily="34" charset="0"/>
              </a:rPr>
              <a:t> </a:t>
            </a:r>
            <a:r>
              <a:rPr lang="en-US" sz="3600" dirty="0">
                <a:latin typeface="Trebuchet MS" panose="020B0603020202020204" pitchFamily="34" charset="0"/>
              </a:rPr>
              <a:t>make it the best choice to evaluate the advanced safety features in today’s vehicles.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962400" y="7990999"/>
            <a:ext cx="115694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rebuchet MS" panose="020B0603020202020204" pitchFamily="34" charset="0"/>
              </a:rPr>
              <a:t>Human-Like Characteristics</a:t>
            </a:r>
            <a:endParaRPr lang="en-US" sz="36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US" sz="3600" dirty="0">
                <a:latin typeface="Trebuchet MS" panose="020B0603020202020204" pitchFamily="34" charset="0"/>
              </a:rPr>
              <a:t>• Neck that bends, twists, and stretches for realistic head motion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Torso with anatomically correct ribcage and shoulder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Flexible spine to allow proper upper body motion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Abdomen and female-specific pelvis that mimic human seat belt interaction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Legs that respond to impact of dashboard and pedal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6333027" y="7990999"/>
            <a:ext cx="9932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rebuchet MS" panose="020B0603020202020204" pitchFamily="34" charset="0"/>
              </a:rPr>
              <a:t>Measurement Capability</a:t>
            </a:r>
          </a:p>
          <a:p>
            <a:r>
              <a:rPr lang="en-US" sz="3600" b="1" dirty="0">
                <a:latin typeface="Trebuchet MS" panose="020B0603020202020204" pitchFamily="34" charset="0"/>
              </a:rPr>
              <a:t>Over 100 distinct measurements to help predict injury, including: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Head acceleration and rotation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Neck forces and moments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Ribcage motion at four locations in 3D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Abdomen internal pressure at two locations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Pelvis, thigh, shin, and ankle forces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98937" y="13452388"/>
            <a:ext cx="278794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Biofidelity</a:t>
            </a:r>
          </a:p>
        </p:txBody>
      </p:sp>
      <p:pic>
        <p:nvPicPr>
          <p:cNvPr id="304" name="Picture 303" descr="NHTSA_tag_rev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930" y="796745"/>
            <a:ext cx="3523325" cy="1126798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5BF557-2CA6-4B00-B622-BBFDE74F979D}"/>
              </a:ext>
            </a:extLst>
          </p:cNvPr>
          <p:cNvCxnSpPr>
            <a:cxnSpLocks/>
          </p:cNvCxnSpPr>
          <p:nvPr/>
        </p:nvCxnSpPr>
        <p:spPr>
          <a:xfrm>
            <a:off x="532237" y="19090962"/>
            <a:ext cx="26060400" cy="0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6A37D491-0988-4EB9-918C-A01D287881E1}"/>
              </a:ext>
            </a:extLst>
          </p:cNvPr>
          <p:cNvSpPr/>
          <p:nvPr/>
        </p:nvSpPr>
        <p:spPr>
          <a:xfrm>
            <a:off x="798937" y="19250641"/>
            <a:ext cx="4833374" cy="8526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Current</a:t>
            </a:r>
            <a:r>
              <a:rPr lang="en-US" sz="4941" dirty="0">
                <a:latin typeface="Trebuchet MS" panose="020B0603020202020204" pitchFamily="34" charset="0"/>
              </a:rPr>
              <a:t> Research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03C019-0E14-4469-9882-D944390B47B8}"/>
              </a:ext>
            </a:extLst>
          </p:cNvPr>
          <p:cNvSpPr/>
          <p:nvPr/>
        </p:nvSpPr>
        <p:spPr>
          <a:xfrm>
            <a:off x="798937" y="20318532"/>
            <a:ext cx="11697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• Evaluating 3 prototype ATDs in Repeatability &amp; Reproducibility (R&amp;R), durability and usability in various conditions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Developing Injury Risk Curves by collecting biomechanical data (post mortem human surrogates) and conducting matched pair ATD tests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• Developing technical reports and documentation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E4C12AC-B6CA-427A-9A40-2C5CFEB7D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3678" y="25688127"/>
            <a:ext cx="7701035" cy="66039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EB60C13-2B88-4CE8-8E18-9625085595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23899" r="11447"/>
          <a:stretch/>
        </p:blipFill>
        <p:spPr>
          <a:xfrm>
            <a:off x="12859354" y="25077902"/>
            <a:ext cx="6008805" cy="882360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908765-A156-48D5-9AAC-57025392E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38498"/>
              </p:ext>
            </p:extLst>
          </p:nvPr>
        </p:nvGraphicFramePr>
        <p:xfrm>
          <a:off x="11724329" y="14107751"/>
          <a:ext cx="5922179" cy="436283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7773">
                  <a:extLst>
                    <a:ext uri="{9D8B030D-6E8A-4147-A177-3AD203B41FA5}">
                      <a16:colId xmlns:a16="http://schemas.microsoft.com/office/drawing/2014/main" val="3973174606"/>
                    </a:ext>
                  </a:extLst>
                </a:gridCol>
                <a:gridCol w="2364406">
                  <a:extLst>
                    <a:ext uri="{9D8B030D-6E8A-4147-A177-3AD203B41FA5}">
                      <a16:colId xmlns:a16="http://schemas.microsoft.com/office/drawing/2014/main" val="304673439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Body Region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Biofidelity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471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Head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395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Neck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Marginal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494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Shoulder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Excellent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634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Thorax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645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Abdomen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Marginal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434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Knee-Thigh-Hip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317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Lower Extremity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725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Overall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024" marR="12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41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9E9914-5872-49CB-8272-478FDAE466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365" y="14536670"/>
            <a:ext cx="2187296" cy="3657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B8FCEC-AD82-4933-8237-EB65A81E840A}"/>
              </a:ext>
            </a:extLst>
          </p:cNvPr>
          <p:cNvSpPr/>
          <p:nvPr/>
        </p:nvSpPr>
        <p:spPr>
          <a:xfrm>
            <a:off x="14439257" y="28124669"/>
            <a:ext cx="2327082" cy="1402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2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C70FCB-C4AF-40FA-90F5-B82C069B13B2}"/>
              </a:ext>
            </a:extLst>
          </p:cNvPr>
          <p:cNvCxnSpPr>
            <a:cxnSpLocks/>
          </p:cNvCxnSpPr>
          <p:nvPr/>
        </p:nvCxnSpPr>
        <p:spPr>
          <a:xfrm flipV="1">
            <a:off x="16710466" y="25688127"/>
            <a:ext cx="2574522" cy="243654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2E3289-ED96-4200-BDAA-66132DF64426}"/>
              </a:ext>
            </a:extLst>
          </p:cNvPr>
          <p:cNvCxnSpPr>
            <a:cxnSpLocks/>
          </p:cNvCxnSpPr>
          <p:nvPr/>
        </p:nvCxnSpPr>
        <p:spPr>
          <a:xfrm>
            <a:off x="16710466" y="29527517"/>
            <a:ext cx="2574522" cy="276454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BEC2B65-84F0-4ADB-9774-B878C8233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949" y="14536670"/>
            <a:ext cx="3548688" cy="3657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B0A79C-9D47-4143-87DD-EA554F1707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7541" r="22812"/>
          <a:stretch/>
        </p:blipFill>
        <p:spPr>
          <a:xfrm>
            <a:off x="17972050" y="14536670"/>
            <a:ext cx="3145134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0D7D83-1C05-4F7F-8BE3-D034508D1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59354" y="20955253"/>
            <a:ext cx="14235359" cy="3488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5C197-282E-44BC-BD94-C842BAA98E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9983" y="24509393"/>
            <a:ext cx="6457003" cy="5699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E01461-6A5B-469B-81F5-EDEC1DFD3281}"/>
              </a:ext>
            </a:extLst>
          </p:cNvPr>
          <p:cNvGrpSpPr/>
          <p:nvPr/>
        </p:nvGrpSpPr>
        <p:grpSpPr>
          <a:xfrm>
            <a:off x="798937" y="30852676"/>
            <a:ext cx="10305887" cy="4328286"/>
            <a:chOff x="13020154" y="30742835"/>
            <a:chExt cx="12772191" cy="53457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EB4A09-639D-4520-B6DB-07EB5860D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296889" y="30742835"/>
              <a:ext cx="12495456" cy="50654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4DA4C6-AB59-42E5-BCA7-31160A007EB3}"/>
                </a:ext>
              </a:extLst>
            </p:cNvPr>
            <p:cNvSpPr txBox="1"/>
            <p:nvPr/>
          </p:nvSpPr>
          <p:spPr>
            <a:xfrm>
              <a:off x="17771210" y="35719271"/>
              <a:ext cx="3546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 (s)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9A858B-A1EE-4EC5-B0FD-3605F7A72BB6}"/>
                </a:ext>
              </a:extLst>
            </p:cNvPr>
            <p:cNvSpPr txBox="1"/>
            <p:nvPr/>
          </p:nvSpPr>
          <p:spPr>
            <a:xfrm rot="16200000">
              <a:off x="11431413" y="32897644"/>
              <a:ext cx="3546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Y-Axis Ankle Moment (N∙m)</a:t>
              </a:r>
            </a:p>
          </p:txBody>
        </p:sp>
      </p:grp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8650076C-8F55-4A1F-954B-64E3201FAF79}"/>
              </a:ext>
            </a:extLst>
          </p:cNvPr>
          <p:cNvSpPr/>
          <p:nvPr/>
        </p:nvSpPr>
        <p:spPr>
          <a:xfrm rot="5677122">
            <a:off x="4890680" y="28506366"/>
            <a:ext cx="690735" cy="1199743"/>
          </a:xfrm>
          <a:prstGeom prst="curvedLeftArrow">
            <a:avLst/>
          </a:prstGeom>
          <a:solidFill>
            <a:srgbClr val="33CC33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C71587-05C5-45A3-A806-60787D7E5D02}"/>
              </a:ext>
            </a:extLst>
          </p:cNvPr>
          <p:cNvSpPr/>
          <p:nvPr/>
        </p:nvSpPr>
        <p:spPr>
          <a:xfrm>
            <a:off x="532237" y="30717160"/>
            <a:ext cx="10869816" cy="4660907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D252C2-CFCD-4F7C-87F3-D5689D626647}"/>
              </a:ext>
            </a:extLst>
          </p:cNvPr>
          <p:cNvCxnSpPr>
            <a:cxnSpLocks/>
          </p:cNvCxnSpPr>
          <p:nvPr/>
        </p:nvCxnSpPr>
        <p:spPr>
          <a:xfrm>
            <a:off x="5121747" y="29489706"/>
            <a:ext cx="6280306" cy="1050074"/>
          </a:xfrm>
          <a:prstGeom prst="line">
            <a:avLst/>
          </a:prstGeom>
          <a:ln w="38100">
            <a:solidFill>
              <a:srgbClr val="33CC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8FE435-6314-4BE9-B1A8-81B976E351C5}"/>
              </a:ext>
            </a:extLst>
          </p:cNvPr>
          <p:cNvCxnSpPr>
            <a:cxnSpLocks/>
          </p:cNvCxnSpPr>
          <p:nvPr/>
        </p:nvCxnSpPr>
        <p:spPr>
          <a:xfrm flipH="1">
            <a:off x="532237" y="29527516"/>
            <a:ext cx="4444182" cy="1012264"/>
          </a:xfrm>
          <a:prstGeom prst="line">
            <a:avLst/>
          </a:prstGeom>
          <a:ln w="38100">
            <a:solidFill>
              <a:srgbClr val="33CC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EC790C8-08F6-4041-BB28-365126C92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117184" y="14482299"/>
            <a:ext cx="6000071" cy="4357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B8F7E4-7932-4DA1-83B2-A0C12EB7598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57" y="14485948"/>
            <a:ext cx="5064045" cy="3775084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68004" y="35990478"/>
            <a:ext cx="27363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rebuchet MS" panose="020B0603020202020204" pitchFamily="34" charset="0"/>
              </a:rPr>
              <a:t>For more information see Docket </a:t>
            </a:r>
            <a:r>
              <a:rPr lang="en-US" sz="2800">
                <a:latin typeface="Trebuchet MS" panose="020B0603020202020204" pitchFamily="34" charset="0"/>
              </a:rPr>
              <a:t>ID </a:t>
            </a:r>
            <a:r>
              <a:rPr lang="en-US" sz="2800">
                <a:solidFill>
                  <a:srgbClr val="C00000"/>
                </a:solidFill>
                <a:latin typeface="Trebuchet MS" panose="020B0603020202020204" pitchFamily="34" charset="0"/>
              </a:rPr>
              <a:t>NHTSA-2019-0107 </a:t>
            </a:r>
            <a:r>
              <a:rPr lang="en-US" sz="2800" dirty="0">
                <a:latin typeface="Trebuchet MS" panose="020B0603020202020204" pitchFamily="34" charset="0"/>
              </a:rPr>
              <a:t>NHTSA Crashworthiness Research </a:t>
            </a:r>
            <a:r>
              <a:rPr lang="en-US" sz="2800">
                <a:latin typeface="Trebuchet MS" panose="020B0603020202020204" pitchFamily="34" charset="0"/>
              </a:rPr>
              <a:t>– THOR-05F </a:t>
            </a:r>
            <a:r>
              <a:rPr lang="en-US" sz="2800" dirty="0">
                <a:latin typeface="Trebuchet MS" panose="020B0603020202020204" pitchFamily="34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30820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B437C194CA94FA408F8245784133E" ma:contentTypeVersion="1" ma:contentTypeDescription="Create a new document." ma:contentTypeScope="" ma:versionID="f17302629994b3df2606c886c23be1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ea8801cca127cc6b2a663842d228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AEC834-F3C1-4F50-A988-5EC12EA8F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250361-4794-4A1D-B283-D3E5E931B95B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E85F87-D550-4E5B-9481-CDA3CCE26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274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Rockwell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Parent, Dan (NHTSA)</dc:creator>
  <cp:lastModifiedBy>Matthew Craig (NHTSA)</cp:lastModifiedBy>
  <cp:revision>61</cp:revision>
  <cp:lastPrinted>2019-10-02T20:22:19Z</cp:lastPrinted>
  <dcterms:created xsi:type="dcterms:W3CDTF">2018-02-26T14:45:42Z</dcterms:created>
  <dcterms:modified xsi:type="dcterms:W3CDTF">2019-10-28T13:23:48Z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0x01010051FB437C194CA94FA408F8245784133E</vt:lpwstr>
  </property>
</Properties>
</file>