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68" r:id="rId2"/>
  </p:sldIdLst>
  <p:sldSz cx="27432000" cy="36576000"/>
  <p:notesSz cx="27578050" cy="37585650"/>
  <p:embeddedFontLst>
    <p:embeddedFont>
      <p:font typeface="Narkisim" panose="020E0502050101010101" pitchFamily="34" charset="-79"/>
      <p:regular r:id="rId3"/>
    </p:embeddedFont>
  </p:embeddedFont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7200" b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7200" b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7200" b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7200" b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7200" b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7200" b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7200" b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7200" b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7200" b="1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520">
          <p15:clr>
            <a:srgbClr val="A4A3A4"/>
          </p15:clr>
        </p15:guide>
        <p15:guide id="2" pos="86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DE700"/>
    <a:srgbClr val="FDDF00"/>
    <a:srgbClr val="000000"/>
    <a:srgbClr val="000066"/>
    <a:srgbClr val="FF0000"/>
    <a:srgbClr val="FFFF00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288" autoAdjust="0"/>
    <p:restoredTop sz="95976" autoAdjust="0"/>
  </p:normalViewPr>
  <p:slideViewPr>
    <p:cSldViewPr>
      <p:cViewPr>
        <p:scale>
          <a:sx n="51" d="100"/>
          <a:sy n="51" d="100"/>
        </p:scale>
        <p:origin x="36" y="-5466"/>
      </p:cViewPr>
      <p:guideLst>
        <p:guide orient="horz" pos="11520"/>
        <p:guide pos="86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font" Target="fonts/font1.fntdata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7400" y="11361738"/>
            <a:ext cx="23317200" cy="784066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14800" y="20726400"/>
            <a:ext cx="19202400" cy="93472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1997016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465263"/>
            <a:ext cx="24688800" cy="6096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8534400"/>
            <a:ext cx="24688800" cy="241379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41619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9888200" y="1465263"/>
            <a:ext cx="6172200" cy="3120707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1465263"/>
            <a:ext cx="18364200" cy="312070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342861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371600" y="1465263"/>
            <a:ext cx="24688800" cy="31207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688823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465263"/>
            <a:ext cx="24688800" cy="6096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8534400"/>
            <a:ext cx="24688800" cy="241379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573451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6938" y="23502938"/>
            <a:ext cx="23317200" cy="7264400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6938" y="15501938"/>
            <a:ext cx="23317200" cy="80010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736454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465263"/>
            <a:ext cx="24688800" cy="6096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8534400"/>
            <a:ext cx="12268200" cy="2413793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92200" y="8534400"/>
            <a:ext cx="12268200" cy="2413793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188152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465263"/>
            <a:ext cx="24688800" cy="6096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8186738"/>
            <a:ext cx="12120563" cy="3413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11599863"/>
            <a:ext cx="12120563" cy="210724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3935075" y="8186738"/>
            <a:ext cx="12125325" cy="3413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3935075" y="11599863"/>
            <a:ext cx="12125325" cy="210724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833611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465263"/>
            <a:ext cx="24688800" cy="6096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180940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00818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455738"/>
            <a:ext cx="9024938" cy="619760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25150" y="1455738"/>
            <a:ext cx="15335250" cy="3121660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71600" y="7653338"/>
            <a:ext cx="9024938" cy="25019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210646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76863" y="25603200"/>
            <a:ext cx="16459200" cy="302260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376863" y="3268663"/>
            <a:ext cx="16459200" cy="21945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76863" y="28625800"/>
            <a:ext cx="16459200" cy="4292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434034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7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9718000"/>
            <a:ext cx="27431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71" name="Picture 47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27431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Group 2"/>
          <p:cNvGrpSpPr/>
          <p:nvPr userDrawn="1"/>
        </p:nvGrpSpPr>
        <p:grpSpPr>
          <a:xfrm>
            <a:off x="0" y="6477000"/>
            <a:ext cx="27432000" cy="609600"/>
            <a:chOff x="0" y="7086600"/>
            <a:chExt cx="27432000" cy="609600"/>
          </a:xfrm>
        </p:grpSpPr>
        <p:sp>
          <p:nvSpPr>
            <p:cNvPr id="1036" name="Rectangle 12"/>
            <p:cNvSpPr>
              <a:spLocks noChangeArrowheads="1"/>
            </p:cNvSpPr>
            <p:nvPr userDrawn="1"/>
          </p:nvSpPr>
          <p:spPr bwMode="auto">
            <a:xfrm>
              <a:off x="0" y="7086600"/>
              <a:ext cx="27432000" cy="2286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defTabSz="3657600">
                <a:defRPr>
                  <a:solidFill>
                    <a:schemeClr val="tx1"/>
                  </a:solidFill>
                  <a:latin typeface="Arial" charset="0"/>
                </a:defRPr>
              </a:lvl1pPr>
              <a:lvl2pPr defTabSz="3657600">
                <a:defRPr>
                  <a:solidFill>
                    <a:schemeClr val="tx1"/>
                  </a:solidFill>
                  <a:latin typeface="Arial" charset="0"/>
                </a:defRPr>
              </a:lvl2pPr>
              <a:lvl3pPr defTabSz="3657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defTabSz="3657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defTabSz="3657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defTabSz="3657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defTabSz="3657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defTabSz="3657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defTabSz="3657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endParaRPr lang="en-US" altLang="en-US" dirty="0"/>
            </a:p>
          </p:txBody>
        </p:sp>
        <p:sp>
          <p:nvSpPr>
            <p:cNvPr id="1037" name="Rectangle 13"/>
            <p:cNvSpPr>
              <a:spLocks noChangeArrowheads="1"/>
            </p:cNvSpPr>
            <p:nvPr userDrawn="1"/>
          </p:nvSpPr>
          <p:spPr bwMode="auto">
            <a:xfrm>
              <a:off x="0" y="7467600"/>
              <a:ext cx="27432000" cy="2286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defTabSz="3657600">
                <a:defRPr>
                  <a:solidFill>
                    <a:schemeClr val="tx1"/>
                  </a:solidFill>
                  <a:latin typeface="Arial" charset="0"/>
                </a:defRPr>
              </a:lvl1pPr>
              <a:lvl2pPr defTabSz="3657600">
                <a:defRPr>
                  <a:solidFill>
                    <a:schemeClr val="tx1"/>
                  </a:solidFill>
                  <a:latin typeface="Arial" charset="0"/>
                </a:defRPr>
              </a:lvl2pPr>
              <a:lvl3pPr defTabSz="3657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defTabSz="3657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defTabSz="3657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defTabSz="3657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defTabSz="3657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defTabSz="3657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defTabSz="3657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endParaRPr lang="en-US" altLang="en-US" dirty="0"/>
            </a:p>
          </p:txBody>
        </p:sp>
      </p:grpSp>
      <p:pic>
        <p:nvPicPr>
          <p:cNvPr id="1067" name="Picture 43"/>
          <p:cNvPicPr>
            <a:picLocks noChangeAspect="1" noChangeArrowheads="1"/>
          </p:cNvPicPr>
          <p:nvPr userDrawn="1"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086601"/>
            <a:ext cx="27432000" cy="25042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0" name="Picture 2"/>
          <p:cNvPicPr>
            <a:picLocks noChangeAspect="1" noChangeArrowheads="1"/>
          </p:cNvPicPr>
          <p:nvPr userDrawn="1"/>
        </p:nvPicPr>
        <p:blipFill>
          <a:blip r:embed="rId16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2445" y="32887047"/>
            <a:ext cx="10727109" cy="2723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3657600" rtl="0" fontAlgn="base">
        <a:spcBef>
          <a:spcPct val="0"/>
        </a:spcBef>
        <a:spcAft>
          <a:spcPct val="0"/>
        </a:spcAft>
        <a:defRPr sz="17600">
          <a:solidFill>
            <a:schemeClr val="tx2"/>
          </a:solidFill>
          <a:latin typeface="+mj-lt"/>
          <a:ea typeface="+mj-ea"/>
          <a:cs typeface="+mj-cs"/>
        </a:defRPr>
      </a:lvl1pPr>
      <a:lvl2pPr algn="ctr" defTabSz="3657600" rtl="0" fontAlgn="base">
        <a:spcBef>
          <a:spcPct val="0"/>
        </a:spcBef>
        <a:spcAft>
          <a:spcPct val="0"/>
        </a:spcAft>
        <a:defRPr sz="17600">
          <a:solidFill>
            <a:schemeClr val="tx2"/>
          </a:solidFill>
          <a:latin typeface="Arial" charset="0"/>
        </a:defRPr>
      </a:lvl2pPr>
      <a:lvl3pPr algn="ctr" defTabSz="3657600" rtl="0" fontAlgn="base">
        <a:spcBef>
          <a:spcPct val="0"/>
        </a:spcBef>
        <a:spcAft>
          <a:spcPct val="0"/>
        </a:spcAft>
        <a:defRPr sz="17600">
          <a:solidFill>
            <a:schemeClr val="tx2"/>
          </a:solidFill>
          <a:latin typeface="Arial" charset="0"/>
        </a:defRPr>
      </a:lvl3pPr>
      <a:lvl4pPr algn="ctr" defTabSz="3657600" rtl="0" fontAlgn="base">
        <a:spcBef>
          <a:spcPct val="0"/>
        </a:spcBef>
        <a:spcAft>
          <a:spcPct val="0"/>
        </a:spcAft>
        <a:defRPr sz="17600">
          <a:solidFill>
            <a:schemeClr val="tx2"/>
          </a:solidFill>
          <a:latin typeface="Arial" charset="0"/>
        </a:defRPr>
      </a:lvl4pPr>
      <a:lvl5pPr algn="ctr" defTabSz="3657600" rtl="0" fontAlgn="base">
        <a:spcBef>
          <a:spcPct val="0"/>
        </a:spcBef>
        <a:spcAft>
          <a:spcPct val="0"/>
        </a:spcAft>
        <a:defRPr sz="17600">
          <a:solidFill>
            <a:schemeClr val="tx2"/>
          </a:solidFill>
          <a:latin typeface="Arial" charset="0"/>
        </a:defRPr>
      </a:lvl5pPr>
      <a:lvl6pPr marL="457200" algn="ctr" defTabSz="3657600" rtl="0" fontAlgn="base">
        <a:spcBef>
          <a:spcPct val="0"/>
        </a:spcBef>
        <a:spcAft>
          <a:spcPct val="0"/>
        </a:spcAft>
        <a:defRPr sz="17600">
          <a:solidFill>
            <a:schemeClr val="tx2"/>
          </a:solidFill>
          <a:latin typeface="Arial" charset="0"/>
        </a:defRPr>
      </a:lvl6pPr>
      <a:lvl7pPr marL="914400" algn="ctr" defTabSz="3657600" rtl="0" fontAlgn="base">
        <a:spcBef>
          <a:spcPct val="0"/>
        </a:spcBef>
        <a:spcAft>
          <a:spcPct val="0"/>
        </a:spcAft>
        <a:defRPr sz="17600">
          <a:solidFill>
            <a:schemeClr val="tx2"/>
          </a:solidFill>
          <a:latin typeface="Arial" charset="0"/>
        </a:defRPr>
      </a:lvl7pPr>
      <a:lvl8pPr marL="1371600" algn="ctr" defTabSz="3657600" rtl="0" fontAlgn="base">
        <a:spcBef>
          <a:spcPct val="0"/>
        </a:spcBef>
        <a:spcAft>
          <a:spcPct val="0"/>
        </a:spcAft>
        <a:defRPr sz="17600">
          <a:solidFill>
            <a:schemeClr val="tx2"/>
          </a:solidFill>
          <a:latin typeface="Arial" charset="0"/>
        </a:defRPr>
      </a:lvl8pPr>
      <a:lvl9pPr marL="1828800" algn="ctr" defTabSz="3657600" rtl="0" fontAlgn="base">
        <a:spcBef>
          <a:spcPct val="0"/>
        </a:spcBef>
        <a:spcAft>
          <a:spcPct val="0"/>
        </a:spcAft>
        <a:defRPr sz="17600">
          <a:solidFill>
            <a:schemeClr val="tx2"/>
          </a:solidFill>
          <a:latin typeface="Arial" charset="0"/>
        </a:defRPr>
      </a:lvl9pPr>
    </p:titleStyle>
    <p:bodyStyle>
      <a:lvl1pPr marL="1371600" indent="-1371600" algn="l" defTabSz="3657600" rtl="0" fontAlgn="base">
        <a:spcBef>
          <a:spcPct val="20000"/>
        </a:spcBef>
        <a:spcAft>
          <a:spcPct val="0"/>
        </a:spcAft>
        <a:buChar char="•"/>
        <a:defRPr sz="12800">
          <a:solidFill>
            <a:schemeClr val="tx1"/>
          </a:solidFill>
          <a:latin typeface="+mn-lt"/>
          <a:ea typeface="+mn-ea"/>
          <a:cs typeface="+mn-cs"/>
        </a:defRPr>
      </a:lvl1pPr>
      <a:lvl2pPr marL="2971800" indent="-1143000" algn="l" defTabSz="3657600" rtl="0" fontAlgn="base">
        <a:spcBef>
          <a:spcPct val="20000"/>
        </a:spcBef>
        <a:spcAft>
          <a:spcPct val="0"/>
        </a:spcAft>
        <a:buChar char="–"/>
        <a:defRPr sz="11200">
          <a:solidFill>
            <a:schemeClr val="tx1"/>
          </a:solidFill>
          <a:latin typeface="+mn-lt"/>
        </a:defRPr>
      </a:lvl2pPr>
      <a:lvl3pPr marL="4572000" indent="-914400" algn="l" defTabSz="3657600" rtl="0" fontAlgn="base">
        <a:spcBef>
          <a:spcPct val="20000"/>
        </a:spcBef>
        <a:spcAft>
          <a:spcPct val="0"/>
        </a:spcAft>
        <a:buChar char="•"/>
        <a:defRPr sz="9600">
          <a:solidFill>
            <a:schemeClr val="tx1"/>
          </a:solidFill>
          <a:latin typeface="+mn-lt"/>
        </a:defRPr>
      </a:lvl3pPr>
      <a:lvl4pPr marL="6400800" indent="-914400" algn="l" defTabSz="3657600" rtl="0" fontAlgn="base">
        <a:spcBef>
          <a:spcPct val="20000"/>
        </a:spcBef>
        <a:spcAft>
          <a:spcPct val="0"/>
        </a:spcAft>
        <a:buChar char="–"/>
        <a:defRPr sz="8000">
          <a:solidFill>
            <a:schemeClr val="tx1"/>
          </a:solidFill>
          <a:latin typeface="+mn-lt"/>
        </a:defRPr>
      </a:lvl4pPr>
      <a:lvl5pPr marL="8229600" indent="-914400" algn="l" defTabSz="3657600" rtl="0" fontAlgn="base">
        <a:spcBef>
          <a:spcPct val="20000"/>
        </a:spcBef>
        <a:spcAft>
          <a:spcPct val="0"/>
        </a:spcAft>
        <a:buChar char="»"/>
        <a:defRPr sz="8000">
          <a:solidFill>
            <a:schemeClr val="tx1"/>
          </a:solidFill>
          <a:latin typeface="+mn-lt"/>
        </a:defRPr>
      </a:lvl5pPr>
      <a:lvl6pPr marL="8686800" indent="-914400" algn="l" defTabSz="3657600" rtl="0" fontAlgn="base">
        <a:spcBef>
          <a:spcPct val="20000"/>
        </a:spcBef>
        <a:spcAft>
          <a:spcPct val="0"/>
        </a:spcAft>
        <a:buChar char="»"/>
        <a:defRPr sz="8000">
          <a:solidFill>
            <a:schemeClr val="tx1"/>
          </a:solidFill>
          <a:latin typeface="+mn-lt"/>
        </a:defRPr>
      </a:lvl6pPr>
      <a:lvl7pPr marL="9144000" indent="-914400" algn="l" defTabSz="3657600" rtl="0" fontAlgn="base">
        <a:spcBef>
          <a:spcPct val="20000"/>
        </a:spcBef>
        <a:spcAft>
          <a:spcPct val="0"/>
        </a:spcAft>
        <a:buChar char="»"/>
        <a:defRPr sz="8000">
          <a:solidFill>
            <a:schemeClr val="tx1"/>
          </a:solidFill>
          <a:latin typeface="+mn-lt"/>
        </a:defRPr>
      </a:lvl7pPr>
      <a:lvl8pPr marL="9601200" indent="-914400" algn="l" defTabSz="3657600" rtl="0" fontAlgn="base">
        <a:spcBef>
          <a:spcPct val="20000"/>
        </a:spcBef>
        <a:spcAft>
          <a:spcPct val="0"/>
        </a:spcAft>
        <a:buChar char="»"/>
        <a:defRPr sz="8000">
          <a:solidFill>
            <a:schemeClr val="tx1"/>
          </a:solidFill>
          <a:latin typeface="+mn-lt"/>
        </a:defRPr>
      </a:lvl8pPr>
      <a:lvl9pPr marL="10058400" indent="-914400" algn="l" defTabSz="3657600" rtl="0" fontAlgn="base">
        <a:spcBef>
          <a:spcPct val="20000"/>
        </a:spcBef>
        <a:spcAft>
          <a:spcPct val="0"/>
        </a:spcAft>
        <a:buChar char="»"/>
        <a:defRPr sz="8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286000"/>
            <a:ext cx="274320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0" dirty="0">
                <a:solidFill>
                  <a:schemeClr val="bg1"/>
                </a:solidFill>
                <a:latin typeface="Narkisim" panose="020E0502050101010101" pitchFamily="34" charset="-79"/>
                <a:cs typeface="Narkisim" panose="020E0502050101010101" pitchFamily="34" charset="-79"/>
              </a:rPr>
              <a:t>Flammability of Interior Materials Research</a:t>
            </a:r>
          </a:p>
        </p:txBody>
      </p:sp>
      <p:sp>
        <p:nvSpPr>
          <p:cNvPr id="4" name="Rectangle 3"/>
          <p:cNvSpPr/>
          <p:nvPr/>
        </p:nvSpPr>
        <p:spPr>
          <a:xfrm>
            <a:off x="548641" y="8001000"/>
            <a:ext cx="26197558" cy="148656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400" b="0" u="sng" dirty="0">
                <a:solidFill>
                  <a:srgbClr val="FF0000"/>
                </a:solidFill>
                <a:latin typeface="Narkisim" panose="020E0502050101010101" pitchFamily="34" charset="-79"/>
                <a:cs typeface="Narkisim" panose="020E0502050101010101" pitchFamily="34" charset="-79"/>
              </a:rPr>
              <a:t>Introduction</a:t>
            </a:r>
          </a:p>
          <a:p>
            <a:r>
              <a:rPr lang="en-US" sz="6400" b="0" dirty="0">
                <a:latin typeface="Narkisim" panose="020E0502050101010101" pitchFamily="34" charset="-79"/>
                <a:cs typeface="Narkisim" panose="020E0502050101010101" pitchFamily="34" charset="-79"/>
              </a:rPr>
              <a:t>Develop improved flammability tests and performance criteria for FMVSS 302 to make it a more robust, objective standard.</a:t>
            </a:r>
          </a:p>
          <a:p>
            <a:r>
              <a:rPr lang="en-US" sz="6400" b="0" u="sng" dirty="0">
                <a:solidFill>
                  <a:srgbClr val="FF0000"/>
                </a:solidFill>
                <a:latin typeface="Narkisim" panose="020E0502050101010101" pitchFamily="34" charset="-79"/>
                <a:cs typeface="Narkisim" panose="020E0502050101010101" pitchFamily="34" charset="-79"/>
              </a:rPr>
              <a:t>Methodology</a:t>
            </a:r>
          </a:p>
          <a:p>
            <a:r>
              <a:rPr lang="en-US" sz="6400" b="0" dirty="0">
                <a:latin typeface="Narkisim" panose="020E0502050101010101" pitchFamily="34" charset="-79"/>
                <a:cs typeface="Narkisim" panose="020E0502050101010101" pitchFamily="34" charset="-79"/>
              </a:rPr>
              <a:t>Improve consistency and reproducibility of procedures and results by evaluating passenger vehicle, school</a:t>
            </a:r>
          </a:p>
          <a:p>
            <a:r>
              <a:rPr lang="en-US" sz="6400" b="0" dirty="0">
                <a:latin typeface="Narkisim" panose="020E0502050101010101" pitchFamily="34" charset="-79"/>
                <a:cs typeface="Narkisim" panose="020E0502050101010101" pitchFamily="34" charset="-79"/>
              </a:rPr>
              <a:t>bus, motorcoach, and child seat</a:t>
            </a:r>
          </a:p>
          <a:p>
            <a:r>
              <a:rPr lang="en-US" sz="6400" b="0" dirty="0">
                <a:latin typeface="Narkisim" panose="020E0502050101010101" pitchFamily="34" charset="-79"/>
                <a:cs typeface="Narkisim" panose="020E0502050101010101" pitchFamily="34" charset="-79"/>
              </a:rPr>
              <a:t>components to a suite of accepted fire</a:t>
            </a:r>
          </a:p>
          <a:p>
            <a:r>
              <a:rPr lang="en-US" sz="6400" b="0" dirty="0">
                <a:latin typeface="Narkisim" panose="020E0502050101010101" pitchFamily="34" charset="-79"/>
                <a:cs typeface="Narkisim" panose="020E0502050101010101" pitchFamily="34" charset="-79"/>
              </a:rPr>
              <a:t>test protocols from microscale</a:t>
            </a:r>
          </a:p>
          <a:p>
            <a:r>
              <a:rPr lang="en-US" sz="6400" b="0" dirty="0">
                <a:latin typeface="Narkisim" panose="020E0502050101010101" pitchFamily="34" charset="-79"/>
                <a:cs typeface="Narkisim" panose="020E0502050101010101" pitchFamily="34" charset="-79"/>
              </a:rPr>
              <a:t>calorimetry to full scale burns.</a:t>
            </a:r>
          </a:p>
          <a:p>
            <a:r>
              <a:rPr lang="en-US" sz="6400" b="0" dirty="0">
                <a:latin typeface="Narkisim" panose="020E0502050101010101" pitchFamily="34" charset="-79"/>
                <a:cs typeface="Narkisim" panose="020E0502050101010101" pitchFamily="34" charset="-79"/>
              </a:rPr>
              <a:t>Improve measurement of fire</a:t>
            </a:r>
          </a:p>
          <a:p>
            <a:r>
              <a:rPr lang="en-US" sz="6400" b="0" dirty="0">
                <a:latin typeface="Narkisim" panose="020E0502050101010101" pitchFamily="34" charset="-79"/>
                <a:cs typeface="Narkisim" panose="020E0502050101010101" pitchFamily="34" charset="-79"/>
              </a:rPr>
              <a:t>spread, smoke production and toxicity</a:t>
            </a:r>
          </a:p>
          <a:p>
            <a:r>
              <a:rPr lang="en-US" sz="6400" b="0" dirty="0">
                <a:latin typeface="Narkisim" panose="020E0502050101010101" pitchFamily="34" charset="-79"/>
                <a:cs typeface="Narkisim" panose="020E0502050101010101" pitchFamily="34" charset="-79"/>
              </a:rPr>
              <a:t>of combustion products.</a:t>
            </a:r>
          </a:p>
          <a:p>
            <a:r>
              <a:rPr lang="en-US" sz="6400" b="0" u="sng" dirty="0">
                <a:solidFill>
                  <a:srgbClr val="FF0000"/>
                </a:solidFill>
                <a:latin typeface="Narkisim" panose="020E0502050101010101" pitchFamily="34" charset="-79"/>
                <a:cs typeface="Narkisim" panose="020E0502050101010101" pitchFamily="34" charset="-79"/>
              </a:rPr>
              <a:t>Pending </a:t>
            </a:r>
            <a:r>
              <a:rPr lang="en-US" sz="6400" b="0" u="sng">
                <a:solidFill>
                  <a:srgbClr val="FF0000"/>
                </a:solidFill>
                <a:latin typeface="Narkisim" panose="020E0502050101010101" pitchFamily="34" charset="-79"/>
                <a:cs typeface="Narkisim" panose="020E0502050101010101" pitchFamily="34" charset="-79"/>
              </a:rPr>
              <a:t>Results</a:t>
            </a:r>
            <a:r>
              <a:rPr lang="en-US" sz="6400" b="0" i="1">
                <a:solidFill>
                  <a:srgbClr val="FF0000"/>
                </a:solidFill>
                <a:latin typeface="Narkisim" panose="020E0502050101010101" pitchFamily="34" charset="-79"/>
                <a:cs typeface="Narkisim" panose="020E0502050101010101" pitchFamily="34" charset="-79"/>
              </a:rPr>
              <a:t>  </a:t>
            </a:r>
            <a:r>
              <a:rPr lang="en-US" sz="6400" b="0" smtClean="0">
                <a:latin typeface="Narkisim" panose="020E0502050101010101" pitchFamily="34" charset="-79"/>
                <a:cs typeface="Narkisim" panose="020E0502050101010101" pitchFamily="34" charset="-79"/>
              </a:rPr>
              <a:t>Outcome </a:t>
            </a:r>
            <a:r>
              <a:rPr lang="en-US" sz="6400" b="0" dirty="0" smtClean="0">
                <a:latin typeface="Narkisim" panose="020E0502050101010101" pitchFamily="34" charset="-79"/>
                <a:cs typeface="Narkisim" panose="020E0502050101010101" pitchFamily="34" charset="-79"/>
              </a:rPr>
              <a:t>will provide improved test procedures for evaluating flammability of automotive </a:t>
            </a:r>
            <a:r>
              <a:rPr lang="en-US" sz="6400" b="0" smtClean="0">
                <a:latin typeface="Narkisim" panose="020E0502050101010101" pitchFamily="34" charset="-79"/>
                <a:cs typeface="Narkisim" panose="020E0502050101010101" pitchFamily="34" charset="-79"/>
              </a:rPr>
              <a:t>materials.</a:t>
            </a:r>
            <a:endParaRPr lang="en-US" sz="6400" b="0" dirty="0">
              <a:latin typeface="Narkisim" panose="020E0502050101010101" pitchFamily="34" charset="-79"/>
              <a:cs typeface="Narkisim" panose="020E0502050101010101" pitchFamily="34" charset="-79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69197" y="23351374"/>
            <a:ext cx="11438902" cy="744410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71"/>
          <a:stretch/>
        </p:blipFill>
        <p:spPr>
          <a:xfrm>
            <a:off x="21210350" y="13792200"/>
            <a:ext cx="6183550" cy="633950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4187" y="13792200"/>
            <a:ext cx="7888063" cy="58061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226121" y="24315003"/>
            <a:ext cx="7406260" cy="55546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/>
          <a:srcRect l="29375" t="46267" r="36875" b="15853"/>
          <a:stretch/>
        </p:blipFill>
        <p:spPr>
          <a:xfrm>
            <a:off x="172389" y="23389220"/>
            <a:ext cx="8671559" cy="748195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97756" y="30855176"/>
            <a:ext cx="582082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400" dirty="0">
                <a:latin typeface="Narkisim" panose="020E0502050101010101" pitchFamily="34" charset="-79"/>
                <a:cs typeface="Narkisim" panose="020E0502050101010101" pitchFamily="34" charset="-79"/>
              </a:rPr>
              <a:t>Cone Calorimeter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696909" y="30855176"/>
            <a:ext cx="446468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400" dirty="0">
                <a:latin typeface="Narkisim" panose="020E0502050101010101" pitchFamily="34" charset="-79"/>
                <a:cs typeface="Narkisim" panose="020E0502050101010101" pitchFamily="34" charset="-79"/>
              </a:rPr>
              <a:t>Flame Spread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8551923" y="30795481"/>
            <a:ext cx="487345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400" dirty="0">
                <a:latin typeface="Narkisim" panose="020E0502050101010101" pitchFamily="34" charset="-79"/>
                <a:cs typeface="Narkisim" panose="020E0502050101010101" pitchFamily="34" charset="-79"/>
              </a:rPr>
              <a:t>Full Scale Burn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6576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7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6576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7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3997</TotalTime>
  <Words>101</Words>
  <Application>Microsoft Office PowerPoint</Application>
  <PresentationFormat>Custom</PresentationFormat>
  <Paragraphs>16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4" baseType="lpstr">
      <vt:lpstr>Narkisim</vt:lpstr>
      <vt:lpstr>Arial</vt:lpstr>
      <vt:lpstr>Default Design</vt:lpstr>
      <vt:lpstr>PowerPoint Presentation</vt:lpstr>
    </vt:vector>
  </TitlesOfParts>
  <Company>USDOT / NHTSA / VRTC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Frank Barickman</dc:creator>
  <cp:lastModifiedBy>Hennessey, Barbara (NHTSA)</cp:lastModifiedBy>
  <cp:revision>210</cp:revision>
  <cp:lastPrinted>2016-05-11T18:32:21Z</cp:lastPrinted>
  <dcterms:created xsi:type="dcterms:W3CDTF">2009-01-06T14:06:59Z</dcterms:created>
  <dcterms:modified xsi:type="dcterms:W3CDTF">2018-03-05T13:17:26Z</dcterms:modified>
</cp:coreProperties>
</file>