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7432000" cy="36576000"/>
  <p:notesSz cx="7010400" cy="12039600"/>
  <p:defaultTextStyle>
    <a:defPPr>
      <a:defRPr lang="en-US"/>
    </a:defPPr>
    <a:lvl1pPr marL="0" algn="l" defTabSz="1828727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1pPr>
    <a:lvl2pPr marL="1828727" algn="l" defTabSz="1828727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2pPr>
    <a:lvl3pPr marL="3657454" algn="l" defTabSz="1828727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3pPr>
    <a:lvl4pPr marL="5486181" algn="l" defTabSz="1828727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4pPr>
    <a:lvl5pPr marL="7314907" algn="l" defTabSz="1828727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5pPr>
    <a:lvl6pPr marL="9143634" algn="l" defTabSz="1828727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6pPr>
    <a:lvl7pPr marL="10972361" algn="l" defTabSz="1828727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7pPr>
    <a:lvl8pPr marL="12801088" algn="l" defTabSz="1828727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8pPr>
    <a:lvl9pPr marL="14629815" algn="l" defTabSz="1828727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 userDrawn="1">
          <p15:clr>
            <a:srgbClr val="A4A3A4"/>
          </p15:clr>
        </p15:guide>
        <p15:guide id="2" pos="86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012D9A"/>
    <a:srgbClr val="400080"/>
    <a:srgbClr val="00B159"/>
    <a:srgbClr val="008040"/>
    <a:srgbClr val="728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9" autoAdjust="0"/>
    <p:restoredTop sz="92323" autoAdjust="0"/>
  </p:normalViewPr>
  <p:slideViewPr>
    <p:cSldViewPr snapToGrid="0" snapToObjects="1">
      <p:cViewPr>
        <p:scale>
          <a:sx n="30" d="100"/>
          <a:sy n="30" d="100"/>
        </p:scale>
        <p:origin x="269" y="-4162"/>
      </p:cViewPr>
      <p:guideLst>
        <p:guide orient="horz" pos="1152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601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601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E035E-4069-497A-B846-A9B4109444BB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12925" y="903288"/>
            <a:ext cx="3384550" cy="4514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5719209"/>
            <a:ext cx="5607711" cy="541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36427"/>
            <a:ext cx="3038145" cy="601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11436427"/>
            <a:ext cx="3038145" cy="601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B5393-7756-4B2C-A718-7918D4660F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1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0985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1970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2954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23939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04924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909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893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878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B5393-7756-4B2C-A718-7918D4660FE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1362269"/>
            <a:ext cx="23317200" cy="78401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0726400"/>
            <a:ext cx="1920240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4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3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2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289A-A55A-D848-83AE-BE8AB80C11F3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965-5E86-3F43-8D2A-B843219AF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3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289A-A55A-D848-83AE-BE8AB80C11F3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965-5E86-3F43-8D2A-B843219AF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89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99426" y="9372603"/>
            <a:ext cx="22217064" cy="1997371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38716" y="9372603"/>
            <a:ext cx="66203511" cy="1997371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289A-A55A-D848-83AE-BE8AB80C11F3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965-5E86-3F43-8D2A-B843219AF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3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289A-A55A-D848-83AE-BE8AB80C11F3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965-5E86-3F43-8D2A-B843219AF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5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23503469"/>
            <a:ext cx="23317200" cy="7264400"/>
          </a:xfrm>
        </p:spPr>
        <p:txBody>
          <a:bodyPr anchor="t"/>
          <a:lstStyle>
            <a:lvl1pPr algn="l">
              <a:defRPr sz="15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15502472"/>
            <a:ext cx="23317200" cy="800099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727" indent="0">
              <a:buNone/>
              <a:defRPr sz="7166">
                <a:solidFill>
                  <a:schemeClr val="tx1">
                    <a:tint val="75000"/>
                  </a:schemeClr>
                </a:solidFill>
              </a:defRPr>
            </a:lvl2pPr>
            <a:lvl3pPr marL="3657454" indent="0">
              <a:buNone/>
              <a:defRPr sz="6416">
                <a:solidFill>
                  <a:schemeClr val="tx1">
                    <a:tint val="75000"/>
                  </a:schemeClr>
                </a:solidFill>
              </a:defRPr>
            </a:lvl3pPr>
            <a:lvl4pPr marL="5486181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4pPr>
            <a:lvl5pPr marL="7314907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5pPr>
            <a:lvl6pPr marL="9143634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6pPr>
            <a:lvl7pPr marL="10972361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7pPr>
            <a:lvl8pPr marL="12801088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8pPr>
            <a:lvl9pPr marL="14629815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289A-A55A-D848-83AE-BE8AB80C11F3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965-5E86-3F43-8D2A-B843219AF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8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8715" y="54618470"/>
            <a:ext cx="44210286" cy="154491264"/>
          </a:xfrm>
        </p:spPr>
        <p:txBody>
          <a:bodyPr/>
          <a:lstStyle>
            <a:lvl1pPr>
              <a:defRPr sz="11166"/>
            </a:lvl1pPr>
            <a:lvl2pPr>
              <a:defRPr sz="9583"/>
            </a:lvl2pPr>
            <a:lvl3pPr>
              <a:defRPr sz="8000"/>
            </a:lvl3pPr>
            <a:lvl4pPr>
              <a:defRPr sz="7166"/>
            </a:lvl4pPr>
            <a:lvl5pPr>
              <a:defRPr sz="7166"/>
            </a:lvl5pPr>
            <a:lvl6pPr>
              <a:defRPr sz="7166"/>
            </a:lvl6pPr>
            <a:lvl7pPr>
              <a:defRPr sz="7166"/>
            </a:lvl7pPr>
            <a:lvl8pPr>
              <a:defRPr sz="7166"/>
            </a:lvl8pPr>
            <a:lvl9pPr>
              <a:defRPr sz="71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06202" y="54618470"/>
            <a:ext cx="44210289" cy="154491264"/>
          </a:xfrm>
        </p:spPr>
        <p:txBody>
          <a:bodyPr/>
          <a:lstStyle>
            <a:lvl1pPr>
              <a:defRPr sz="11166"/>
            </a:lvl1pPr>
            <a:lvl2pPr>
              <a:defRPr sz="9583"/>
            </a:lvl2pPr>
            <a:lvl3pPr>
              <a:defRPr sz="8000"/>
            </a:lvl3pPr>
            <a:lvl4pPr>
              <a:defRPr sz="7166"/>
            </a:lvl4pPr>
            <a:lvl5pPr>
              <a:defRPr sz="7166"/>
            </a:lvl5pPr>
            <a:lvl6pPr>
              <a:defRPr sz="7166"/>
            </a:lvl6pPr>
            <a:lvl7pPr>
              <a:defRPr sz="7166"/>
            </a:lvl7pPr>
            <a:lvl8pPr>
              <a:defRPr sz="7166"/>
            </a:lvl8pPr>
            <a:lvl9pPr>
              <a:defRPr sz="71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289A-A55A-D848-83AE-BE8AB80C11F3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965-5E86-3F43-8D2A-B843219AF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38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64736"/>
            <a:ext cx="2468880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8187270"/>
            <a:ext cx="12120564" cy="3412064"/>
          </a:xfrm>
        </p:spPr>
        <p:txBody>
          <a:bodyPr anchor="b"/>
          <a:lstStyle>
            <a:lvl1pPr marL="0" indent="0">
              <a:buNone/>
              <a:defRPr sz="9583" b="1"/>
            </a:lvl1pPr>
            <a:lvl2pPr marL="1828727" indent="0">
              <a:buNone/>
              <a:defRPr sz="8000" b="1"/>
            </a:lvl2pPr>
            <a:lvl3pPr marL="3657454" indent="0">
              <a:buNone/>
              <a:defRPr sz="7166" b="1"/>
            </a:lvl3pPr>
            <a:lvl4pPr marL="5486181" indent="0">
              <a:buNone/>
              <a:defRPr sz="6416" b="1"/>
            </a:lvl4pPr>
            <a:lvl5pPr marL="7314907" indent="0">
              <a:buNone/>
              <a:defRPr sz="6416" b="1"/>
            </a:lvl5pPr>
            <a:lvl6pPr marL="9143634" indent="0">
              <a:buNone/>
              <a:defRPr sz="6416" b="1"/>
            </a:lvl6pPr>
            <a:lvl7pPr marL="10972361" indent="0">
              <a:buNone/>
              <a:defRPr sz="6416" b="1"/>
            </a:lvl7pPr>
            <a:lvl8pPr marL="12801088" indent="0">
              <a:buNone/>
              <a:defRPr sz="6416" b="1"/>
            </a:lvl8pPr>
            <a:lvl9pPr marL="14629815" indent="0">
              <a:buNone/>
              <a:defRPr sz="64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1" y="11599334"/>
            <a:ext cx="12120564" cy="21073536"/>
          </a:xfrm>
        </p:spPr>
        <p:txBody>
          <a:bodyPr/>
          <a:lstStyle>
            <a:lvl1pPr>
              <a:defRPr sz="9583"/>
            </a:lvl1pPr>
            <a:lvl2pPr>
              <a:defRPr sz="8000"/>
            </a:lvl2pPr>
            <a:lvl3pPr>
              <a:defRPr sz="7166"/>
            </a:lvl3pPr>
            <a:lvl4pPr>
              <a:defRPr sz="6416"/>
            </a:lvl4pPr>
            <a:lvl5pPr>
              <a:defRPr sz="6416"/>
            </a:lvl5pPr>
            <a:lvl6pPr>
              <a:defRPr sz="6416"/>
            </a:lvl6pPr>
            <a:lvl7pPr>
              <a:defRPr sz="6416"/>
            </a:lvl7pPr>
            <a:lvl8pPr>
              <a:defRPr sz="6416"/>
            </a:lvl8pPr>
            <a:lvl9pPr>
              <a:defRPr sz="64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8187270"/>
            <a:ext cx="12125325" cy="3412064"/>
          </a:xfrm>
        </p:spPr>
        <p:txBody>
          <a:bodyPr anchor="b"/>
          <a:lstStyle>
            <a:lvl1pPr marL="0" indent="0">
              <a:buNone/>
              <a:defRPr sz="9583" b="1"/>
            </a:lvl1pPr>
            <a:lvl2pPr marL="1828727" indent="0">
              <a:buNone/>
              <a:defRPr sz="8000" b="1"/>
            </a:lvl2pPr>
            <a:lvl3pPr marL="3657454" indent="0">
              <a:buNone/>
              <a:defRPr sz="7166" b="1"/>
            </a:lvl3pPr>
            <a:lvl4pPr marL="5486181" indent="0">
              <a:buNone/>
              <a:defRPr sz="6416" b="1"/>
            </a:lvl4pPr>
            <a:lvl5pPr marL="7314907" indent="0">
              <a:buNone/>
              <a:defRPr sz="6416" b="1"/>
            </a:lvl5pPr>
            <a:lvl6pPr marL="9143634" indent="0">
              <a:buNone/>
              <a:defRPr sz="6416" b="1"/>
            </a:lvl6pPr>
            <a:lvl7pPr marL="10972361" indent="0">
              <a:buNone/>
              <a:defRPr sz="6416" b="1"/>
            </a:lvl7pPr>
            <a:lvl8pPr marL="12801088" indent="0">
              <a:buNone/>
              <a:defRPr sz="6416" b="1"/>
            </a:lvl8pPr>
            <a:lvl9pPr marL="14629815" indent="0">
              <a:buNone/>
              <a:defRPr sz="64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11599334"/>
            <a:ext cx="12125325" cy="21073536"/>
          </a:xfrm>
        </p:spPr>
        <p:txBody>
          <a:bodyPr/>
          <a:lstStyle>
            <a:lvl1pPr>
              <a:defRPr sz="9583"/>
            </a:lvl1pPr>
            <a:lvl2pPr>
              <a:defRPr sz="8000"/>
            </a:lvl2pPr>
            <a:lvl3pPr>
              <a:defRPr sz="7166"/>
            </a:lvl3pPr>
            <a:lvl4pPr>
              <a:defRPr sz="6416"/>
            </a:lvl4pPr>
            <a:lvl5pPr>
              <a:defRPr sz="6416"/>
            </a:lvl5pPr>
            <a:lvl6pPr>
              <a:defRPr sz="6416"/>
            </a:lvl6pPr>
            <a:lvl7pPr>
              <a:defRPr sz="6416"/>
            </a:lvl7pPr>
            <a:lvl8pPr>
              <a:defRPr sz="6416"/>
            </a:lvl8pPr>
            <a:lvl9pPr>
              <a:defRPr sz="64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289A-A55A-D848-83AE-BE8AB80C11F3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965-5E86-3F43-8D2A-B843219AF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0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289A-A55A-D848-83AE-BE8AB80C11F3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965-5E86-3F43-8D2A-B843219AF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05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289A-A55A-D848-83AE-BE8AB80C11F3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965-5E86-3F43-8D2A-B843219AF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4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1456267"/>
            <a:ext cx="9024939" cy="61976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1456269"/>
            <a:ext cx="15335250" cy="31216603"/>
          </a:xfrm>
        </p:spPr>
        <p:txBody>
          <a:bodyPr/>
          <a:lstStyle>
            <a:lvl1pPr>
              <a:defRPr sz="12833"/>
            </a:lvl1pPr>
            <a:lvl2pPr>
              <a:defRPr sz="11166"/>
            </a:lvl2pPr>
            <a:lvl3pPr>
              <a:defRPr sz="9583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7653869"/>
            <a:ext cx="9024939" cy="25019003"/>
          </a:xfrm>
        </p:spPr>
        <p:txBody>
          <a:bodyPr/>
          <a:lstStyle>
            <a:lvl1pPr marL="0" indent="0">
              <a:buNone/>
              <a:defRPr sz="5583"/>
            </a:lvl1pPr>
            <a:lvl2pPr marL="1828727" indent="0">
              <a:buNone/>
              <a:defRPr sz="4833"/>
            </a:lvl2pPr>
            <a:lvl3pPr marL="3657454" indent="0">
              <a:buNone/>
              <a:defRPr sz="4000"/>
            </a:lvl3pPr>
            <a:lvl4pPr marL="5486181" indent="0">
              <a:buNone/>
              <a:defRPr sz="3583"/>
            </a:lvl4pPr>
            <a:lvl5pPr marL="7314907" indent="0">
              <a:buNone/>
              <a:defRPr sz="3583"/>
            </a:lvl5pPr>
            <a:lvl6pPr marL="9143634" indent="0">
              <a:buNone/>
              <a:defRPr sz="3583"/>
            </a:lvl6pPr>
            <a:lvl7pPr marL="10972361" indent="0">
              <a:buNone/>
              <a:defRPr sz="3583"/>
            </a:lvl7pPr>
            <a:lvl8pPr marL="12801088" indent="0">
              <a:buNone/>
              <a:defRPr sz="3583"/>
            </a:lvl8pPr>
            <a:lvl9pPr marL="14629815" indent="0">
              <a:buNone/>
              <a:defRPr sz="35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289A-A55A-D848-83AE-BE8AB80C11F3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965-5E86-3F43-8D2A-B843219AF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6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25603200"/>
            <a:ext cx="16459200" cy="3022603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3268133"/>
            <a:ext cx="16459200" cy="21945600"/>
          </a:xfrm>
        </p:spPr>
        <p:txBody>
          <a:bodyPr/>
          <a:lstStyle>
            <a:lvl1pPr marL="0" indent="0">
              <a:buNone/>
              <a:defRPr sz="12833"/>
            </a:lvl1pPr>
            <a:lvl2pPr marL="1828727" indent="0">
              <a:buNone/>
              <a:defRPr sz="11166"/>
            </a:lvl2pPr>
            <a:lvl3pPr marL="3657454" indent="0">
              <a:buNone/>
              <a:defRPr sz="9583"/>
            </a:lvl3pPr>
            <a:lvl4pPr marL="5486181" indent="0">
              <a:buNone/>
              <a:defRPr sz="8000"/>
            </a:lvl4pPr>
            <a:lvl5pPr marL="7314907" indent="0">
              <a:buNone/>
              <a:defRPr sz="8000"/>
            </a:lvl5pPr>
            <a:lvl6pPr marL="9143634" indent="0">
              <a:buNone/>
              <a:defRPr sz="8000"/>
            </a:lvl6pPr>
            <a:lvl7pPr marL="10972361" indent="0">
              <a:buNone/>
              <a:defRPr sz="8000"/>
            </a:lvl7pPr>
            <a:lvl8pPr marL="12801088" indent="0">
              <a:buNone/>
              <a:defRPr sz="8000"/>
            </a:lvl8pPr>
            <a:lvl9pPr marL="14629815" indent="0">
              <a:buNone/>
              <a:defRPr sz="8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28625803"/>
            <a:ext cx="16459200" cy="4292598"/>
          </a:xfrm>
        </p:spPr>
        <p:txBody>
          <a:bodyPr/>
          <a:lstStyle>
            <a:lvl1pPr marL="0" indent="0">
              <a:buNone/>
              <a:defRPr sz="5583"/>
            </a:lvl1pPr>
            <a:lvl2pPr marL="1828727" indent="0">
              <a:buNone/>
              <a:defRPr sz="4833"/>
            </a:lvl2pPr>
            <a:lvl3pPr marL="3657454" indent="0">
              <a:buNone/>
              <a:defRPr sz="4000"/>
            </a:lvl3pPr>
            <a:lvl4pPr marL="5486181" indent="0">
              <a:buNone/>
              <a:defRPr sz="3583"/>
            </a:lvl4pPr>
            <a:lvl5pPr marL="7314907" indent="0">
              <a:buNone/>
              <a:defRPr sz="3583"/>
            </a:lvl5pPr>
            <a:lvl6pPr marL="9143634" indent="0">
              <a:buNone/>
              <a:defRPr sz="3583"/>
            </a:lvl6pPr>
            <a:lvl7pPr marL="10972361" indent="0">
              <a:buNone/>
              <a:defRPr sz="3583"/>
            </a:lvl7pPr>
            <a:lvl8pPr marL="12801088" indent="0">
              <a:buNone/>
              <a:defRPr sz="3583"/>
            </a:lvl8pPr>
            <a:lvl9pPr marL="14629815" indent="0">
              <a:buNone/>
              <a:defRPr sz="35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289A-A55A-D848-83AE-BE8AB80C11F3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965-5E86-3F43-8D2A-B843219AF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9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464736"/>
            <a:ext cx="24688800" cy="60960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534403"/>
            <a:ext cx="24688800" cy="24138469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33900536"/>
            <a:ext cx="6400800" cy="1947333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4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8289A-A55A-D848-83AE-BE8AB80C11F3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33900536"/>
            <a:ext cx="8686800" cy="1947333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4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33900536"/>
            <a:ext cx="6400800" cy="1947333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4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B6965-5E86-3F43-8D2A-B843219AF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7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28727" rtl="0" eaLnBrk="1" latinLnBrk="0" hangingPunct="1">
        <a:spcBef>
          <a:spcPct val="0"/>
        </a:spcBef>
        <a:buNone/>
        <a:defRPr sz="175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545" indent="-1371545" algn="l" defTabSz="1828727" rtl="0" eaLnBrk="1" latinLnBrk="0" hangingPunct="1">
        <a:spcBef>
          <a:spcPct val="20000"/>
        </a:spcBef>
        <a:buFont typeface="Arial"/>
        <a:buChar char="•"/>
        <a:defRPr sz="12833" kern="1200">
          <a:solidFill>
            <a:schemeClr val="tx1"/>
          </a:solidFill>
          <a:latin typeface="+mn-lt"/>
          <a:ea typeface="+mn-ea"/>
          <a:cs typeface="+mn-cs"/>
        </a:defRPr>
      </a:lvl1pPr>
      <a:lvl2pPr marL="2971681" indent="-1142954" algn="l" defTabSz="1828727" rtl="0" eaLnBrk="1" latinLnBrk="0" hangingPunct="1">
        <a:spcBef>
          <a:spcPct val="20000"/>
        </a:spcBef>
        <a:buFont typeface="Arial"/>
        <a:buChar char="–"/>
        <a:defRPr sz="11166" kern="1200">
          <a:solidFill>
            <a:schemeClr val="tx1"/>
          </a:solidFill>
          <a:latin typeface="+mn-lt"/>
          <a:ea typeface="+mn-ea"/>
          <a:cs typeface="+mn-cs"/>
        </a:defRPr>
      </a:lvl2pPr>
      <a:lvl3pPr marL="4571817" indent="-914363" algn="l" defTabSz="1828727" rtl="0" eaLnBrk="1" latinLnBrk="0" hangingPunct="1">
        <a:spcBef>
          <a:spcPct val="20000"/>
        </a:spcBef>
        <a:buFont typeface="Arial"/>
        <a:buChar char="•"/>
        <a:defRPr sz="9583" kern="1200">
          <a:solidFill>
            <a:schemeClr val="tx1"/>
          </a:solidFill>
          <a:latin typeface="+mn-lt"/>
          <a:ea typeface="+mn-ea"/>
          <a:cs typeface="+mn-cs"/>
        </a:defRPr>
      </a:lvl3pPr>
      <a:lvl4pPr marL="6400544" indent="-914363" algn="l" defTabSz="1828727" rtl="0" eaLnBrk="1" latinLnBrk="0" hangingPunct="1">
        <a:spcBef>
          <a:spcPct val="20000"/>
        </a:spcBef>
        <a:buFont typeface="Arial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271" indent="-914363" algn="l" defTabSz="1828727" rtl="0" eaLnBrk="1" latinLnBrk="0" hangingPunct="1">
        <a:spcBef>
          <a:spcPct val="20000"/>
        </a:spcBef>
        <a:buFont typeface="Arial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7998" indent="-914363" algn="l" defTabSz="1828727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6725" indent="-914363" algn="l" defTabSz="1828727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5451" indent="-914363" algn="l" defTabSz="1828727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178" indent="-914363" algn="l" defTabSz="1828727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27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1pPr>
      <a:lvl2pPr marL="1828727" algn="l" defTabSz="1828727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2pPr>
      <a:lvl3pPr marL="3657454" algn="l" defTabSz="1828727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3pPr>
      <a:lvl4pPr marL="5486181" algn="l" defTabSz="1828727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4pPr>
      <a:lvl5pPr marL="7314907" algn="l" defTabSz="1828727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5pPr>
      <a:lvl6pPr marL="9143634" algn="l" defTabSz="1828727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6pPr>
      <a:lvl7pPr marL="10972361" algn="l" defTabSz="1828727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7pPr>
      <a:lvl8pPr marL="12801088" algn="l" defTabSz="1828727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8pPr>
      <a:lvl9pPr marL="14629815" algn="l" defTabSz="1828727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ti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3331" y="17696298"/>
            <a:ext cx="8980261" cy="38619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3289" y="3200399"/>
            <a:ext cx="13377672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Background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5"/>
          <a:srcRect l="19481" t="37533" r="18727" b="42397"/>
          <a:stretch/>
        </p:blipFill>
        <p:spPr bwMode="auto">
          <a:xfrm>
            <a:off x="21805601" y="981991"/>
            <a:ext cx="4898153" cy="128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29532" y="70991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228600"/>
            <a:ext cx="26974800" cy="2743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971" dirty="0"/>
          </a:p>
        </p:txBody>
      </p:sp>
      <p:sp>
        <p:nvSpPr>
          <p:cNvPr id="8" name="TextBox 7"/>
          <p:cNvSpPr txBox="1"/>
          <p:nvPr/>
        </p:nvSpPr>
        <p:spPr>
          <a:xfrm>
            <a:off x="6255285" y="233015"/>
            <a:ext cx="141319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Estimating Motorcycle Vehicle Miles Travelled from State Inspection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5792" y="2033506"/>
            <a:ext cx="10292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Yudan Wang, Bevan Kirley Robert Foss, Arthur Goodwin Stephanie Harrell, UNC</a:t>
            </a:r>
          </a:p>
          <a:p>
            <a:pPr algn="ctr"/>
            <a:r>
              <a:rPr lang="en-US" sz="2400" b="1" dirty="0"/>
              <a:t>under Contract with the Office of Behavioral Safety Research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3289" y="3200400"/>
            <a:ext cx="13377672" cy="1024682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97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4197022"/>
            <a:ext cx="13392361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0000FF"/>
                </a:solidFill>
              </a:rPr>
              <a:t>Motorcycle fatalities have increased and are disproportionately high:</a:t>
            </a:r>
          </a:p>
          <a:p>
            <a:pPr marL="9144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As the popularity of motorcycles has increased, so has the number of motorcyclists killed in traffic crashes. For example, in 2014, motorcyclists represented 14% of all traffic fatalities, compared to 7% killed in 2000. Similarly, 5,286 motorcyclists were killed in 2016, an 82% increase from 2000. 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3000" dirty="0"/>
              <a:t>The rate of motorcyclist traffic fatalities per registered motorcycle is disproportionate to other types of motor vehicles, as motorcycles comprise 3% of all registered motor vehicles but motorcyclists killed comprise 14% to 15% of all traffic fatalities.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0000FF"/>
                </a:solidFill>
              </a:rPr>
              <a:t>The accuracy of fatality rates is limited by the accuracy of exposure measures. </a:t>
            </a:r>
            <a:r>
              <a:rPr lang="en-US" sz="3000" dirty="0"/>
              <a:t>Surrogate measures of motorcycle exposure have limitations: </a:t>
            </a:r>
          </a:p>
          <a:p>
            <a:pPr marL="1422400" lvl="2" indent="-330200">
              <a:buFont typeface="Arial" panose="020B0604020202020204" pitchFamily="34" charset="0"/>
              <a:buChar char="•"/>
            </a:pPr>
            <a:r>
              <a:rPr lang="en-US" sz="3000" dirty="0"/>
              <a:t>The size, weight and positioning of motorcycles make it difficult to distinguish them from other vehicles in the traffic stream; </a:t>
            </a:r>
          </a:p>
          <a:p>
            <a:pPr marL="1422400" lvl="2" indent="-330200">
              <a:buFont typeface="Arial" panose="020B0604020202020204" pitchFamily="34" charset="0"/>
              <a:buChar char="•"/>
            </a:pPr>
            <a:r>
              <a:rPr lang="en-US" sz="3000" dirty="0"/>
              <a:t>Traffic counters often operate in places and times with high car and truck travel, less so motorcycle traffic.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0000FF"/>
                </a:solidFill>
              </a:rPr>
              <a:t>An alternative exposure measure is hypothetically the odometer data recorded during motorcycle safety inspections. The odometer readings on inspection records may provide a direct measure of the motorcycle’s distance traveled</a:t>
            </a:r>
            <a:endParaRPr lang="en-US" sz="3000" dirty="0"/>
          </a:p>
          <a:p>
            <a:endParaRPr lang="en-US" sz="1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601052" y="22813761"/>
            <a:ext cx="12764428" cy="1104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0000FF"/>
                </a:solidFill>
              </a:rPr>
              <a:t>This project sought data from States that active motorcycle safety inspection programs (there are sixteen) and that:</a:t>
            </a:r>
          </a:p>
          <a:p>
            <a:pPr marL="1828800" lvl="2" indent="-457200">
              <a:buFont typeface="Wingdings" panose="05000000000000000000" pitchFamily="2" charset="2"/>
              <a:buChar char="ü"/>
            </a:pPr>
            <a:r>
              <a:rPr lang="en-US" sz="3000" dirty="0"/>
              <a:t>Require annual inspections of all motorcycles</a:t>
            </a:r>
          </a:p>
          <a:p>
            <a:pPr marL="1828800" lvl="2" indent="-457200">
              <a:buFont typeface="Wingdings" panose="05000000000000000000" pitchFamily="2" charset="2"/>
              <a:buChar char="ü"/>
            </a:pPr>
            <a:r>
              <a:rPr lang="en-US" sz="3000" dirty="0"/>
              <a:t>Have an inspection system that was unchanged for at least 5 years</a:t>
            </a:r>
          </a:p>
          <a:p>
            <a:pPr marL="1828800" lvl="2" indent="-457200">
              <a:buFont typeface="Wingdings" panose="05000000000000000000" pitchFamily="2" charset="2"/>
              <a:buChar char="ü"/>
            </a:pPr>
            <a:r>
              <a:rPr lang="en-US" sz="3000" dirty="0"/>
              <a:t>Have a heterogeneous population and mixed riding environment.</a:t>
            </a:r>
          </a:p>
          <a:p>
            <a:pPr marL="514350" indent="-5143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0000FF"/>
                </a:solidFill>
              </a:rPr>
              <a:t>Three states provided safety inspection data for the analysis.</a:t>
            </a:r>
          </a:p>
          <a:p>
            <a:pPr marL="18796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Hawaii, North Carolina, and Virginia</a:t>
            </a:r>
            <a:endParaRPr lang="en-US" sz="30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 b="1" dirty="0"/>
          </a:p>
          <a:p>
            <a:endParaRPr lang="en-US" dirty="0"/>
          </a:p>
          <a:p>
            <a:pPr marL="457200" indent="-4572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0000FF"/>
                </a:solidFill>
              </a:rPr>
              <a:t>Two methods were used to estimate annual motorcycle VMT.</a:t>
            </a:r>
          </a:p>
          <a:p>
            <a:pPr marL="914400" indent="-330200">
              <a:buFont typeface="Arial" panose="020B0604020202020204" pitchFamily="34" charset="0"/>
              <a:buChar char="•"/>
            </a:pPr>
            <a:r>
              <a:rPr lang="en-US" sz="3000" dirty="0"/>
              <a:t>Method 1: Differences between adjacent inspections</a:t>
            </a:r>
          </a:p>
          <a:p>
            <a:pPr marL="914400" indent="-330200">
              <a:buFont typeface="Arial" panose="020B0604020202020204" pitchFamily="34" charset="0"/>
              <a:buChar char="•"/>
            </a:pPr>
            <a:r>
              <a:rPr lang="en-US" sz="3000" dirty="0"/>
              <a:t>Method 2: Differences between the very first and the very last inspections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0000FF"/>
                </a:solidFill>
              </a:rPr>
              <a:t>Estimating mean annual VMT per motorcycle required the following:</a:t>
            </a:r>
          </a:p>
          <a:p>
            <a:pPr marL="914400" indent="-508000">
              <a:buFont typeface="Arial" panose="020B0604020202020204" pitchFamily="34" charset="0"/>
              <a:buChar char="•"/>
            </a:pPr>
            <a:r>
              <a:rPr lang="en-US" sz="3000" dirty="0"/>
              <a:t>Calculating difference between odometer readings (Methods 1 &amp; 2).</a:t>
            </a:r>
          </a:p>
          <a:p>
            <a:pPr marL="914400" indent="-508000">
              <a:buFont typeface="Arial" panose="020B0604020202020204" pitchFamily="34" charset="0"/>
              <a:buChar char="•"/>
            </a:pPr>
            <a:r>
              <a:rPr lang="en-US" sz="3000" dirty="0"/>
              <a:t>Assign mileage proportionally to each calendar year (Method 1) and across multiple years (Method 2).</a:t>
            </a:r>
          </a:p>
          <a:p>
            <a:pPr marL="914400" indent="-508000">
              <a:buFont typeface="Arial" panose="020B0604020202020204" pitchFamily="34" charset="0"/>
              <a:buChar char="•"/>
            </a:pPr>
            <a:r>
              <a:rPr lang="en-US" sz="3000" dirty="0"/>
              <a:t>Estimate mean VMT per motorcycle for the years when half-year or full year information is available.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0727" y="21629377"/>
            <a:ext cx="13418461" cy="1438923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971" dirty="0"/>
          </a:p>
        </p:txBody>
      </p:sp>
      <p:sp>
        <p:nvSpPr>
          <p:cNvPr id="18" name="TextBox 17"/>
          <p:cNvSpPr txBox="1"/>
          <p:nvPr/>
        </p:nvSpPr>
        <p:spPr>
          <a:xfrm>
            <a:off x="266717" y="21649635"/>
            <a:ext cx="13232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Methods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860429" y="7433696"/>
            <a:ext cx="13262259" cy="1527276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971" dirty="0"/>
          </a:p>
        </p:txBody>
      </p:sp>
      <p:sp>
        <p:nvSpPr>
          <p:cNvPr id="21" name="TextBox 20"/>
          <p:cNvSpPr txBox="1"/>
          <p:nvPr/>
        </p:nvSpPr>
        <p:spPr>
          <a:xfrm>
            <a:off x="13914221" y="7558537"/>
            <a:ext cx="13262259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Results</a:t>
            </a:r>
          </a:p>
        </p:txBody>
      </p:sp>
      <p:sp>
        <p:nvSpPr>
          <p:cNvPr id="92" name="Rectangle 91"/>
          <p:cNvSpPr/>
          <p:nvPr/>
        </p:nvSpPr>
        <p:spPr>
          <a:xfrm>
            <a:off x="13860429" y="22674415"/>
            <a:ext cx="13262259" cy="999539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971" dirty="0"/>
          </a:p>
        </p:txBody>
      </p:sp>
      <p:sp>
        <p:nvSpPr>
          <p:cNvPr id="93" name="TextBox 92"/>
          <p:cNvSpPr txBox="1"/>
          <p:nvPr/>
        </p:nvSpPr>
        <p:spPr>
          <a:xfrm>
            <a:off x="13779717" y="22813761"/>
            <a:ext cx="13342971" cy="95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Conclusions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3889303" y="23915160"/>
            <a:ext cx="13204510" cy="853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3600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Mean annual VMT calculated from FHWA data varied notably between States.</a:t>
            </a:r>
          </a:p>
          <a:p>
            <a:pPr marL="863600" indent="-355600">
              <a:buFont typeface="Arial" panose="020B0604020202020204" pitchFamily="34" charset="0"/>
              <a:buChar char="•"/>
            </a:pPr>
            <a:r>
              <a:rPr lang="en-US" sz="3000" dirty="0"/>
              <a:t>FHWA VMT estimates are less consistent year-to-year. </a:t>
            </a:r>
          </a:p>
          <a:p>
            <a:pPr marL="863600" indent="-355600">
              <a:buFont typeface="Arial" panose="020B0604020202020204" pitchFamily="34" charset="0"/>
              <a:buChar char="•"/>
            </a:pPr>
            <a:r>
              <a:rPr lang="en-US" sz="3000" dirty="0"/>
              <a:t>FHWA estimates exceeded odometer-based estimates for North Carolina and Hawaii, but Virginia FHWA estimates were much lower than odometer-based estimates.</a:t>
            </a:r>
          </a:p>
          <a:p>
            <a:pPr marL="863600" indent="-355600">
              <a:buFont typeface="Arial" panose="020B0604020202020204" pitchFamily="34" charset="0"/>
              <a:buChar char="•"/>
            </a:pPr>
            <a:r>
              <a:rPr lang="en-US" sz="3000" dirty="0"/>
              <a:t>Understanding and quantifying motorcycle exposure is an ongoing effort.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0000FF"/>
                </a:solidFill>
              </a:rPr>
              <a:t>Limitations of Using Odometer Data to Estimate Exposure </a:t>
            </a:r>
          </a:p>
          <a:p>
            <a:pPr marL="914400" indent="-4064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Annual, electronic odometer data currently available in only 16 states.</a:t>
            </a:r>
          </a:p>
          <a:p>
            <a:pPr marL="914400" indent="-4064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Inaccurate/missing data are common and data cleaning is required.</a:t>
            </a:r>
          </a:p>
          <a:p>
            <a:pPr marL="914400" indent="-4064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Better quality control in recording data is needed for accurate calculations.</a:t>
            </a:r>
          </a:p>
          <a:p>
            <a:pPr marL="914400" indent="-4064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This method cannot account for out-of-state riding.</a:t>
            </a:r>
          </a:p>
          <a:p>
            <a:endParaRPr lang="en-US" sz="3200" dirty="0"/>
          </a:p>
          <a:p>
            <a:pPr marL="182880"/>
            <a:r>
              <a:rPr lang="en-US" sz="3200" b="1" dirty="0"/>
              <a:t>Using inspection data to estimate motorcycle VMT has good face validity but complications in both data collection (some in-state motorcycles ride outside State borders, and some out-of-state motorcycles ride in State borders) and data quality (missing or obviously incorrect values) limit the use of inspection data as source for exposure measures.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941141" y="8597777"/>
            <a:ext cx="13262259" cy="1412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0000FF"/>
                </a:solidFill>
              </a:rPr>
              <a:t>The tables below show the following: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Annual VMT per Motorcycle Reported by FHWA, as calculated from two tables provided in the Highway Statistics Series (Tables </a:t>
            </a:r>
            <a:r>
              <a:rPr lang="en-US" sz="3000" dirty="0" err="1"/>
              <a:t>VM</a:t>
            </a:r>
            <a:r>
              <a:rPr lang="en-US" sz="3000" dirty="0"/>
              <a:t>-4 and </a:t>
            </a:r>
            <a:r>
              <a:rPr lang="en-US" sz="3000" dirty="0" err="1"/>
              <a:t>VM</a:t>
            </a:r>
            <a:r>
              <a:rPr lang="en-US" sz="3000" dirty="0"/>
              <a:t>-3 ).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Mean annual VMT per motorcycle = Calculated annual VMT / # of registered motorcycles (Table MV-1)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[Table </a:t>
            </a:r>
            <a:r>
              <a:rPr lang="en-US" sz="3000" dirty="0" err="1"/>
              <a:t>VM</a:t>
            </a:r>
            <a:r>
              <a:rPr lang="en-US" sz="3000" dirty="0"/>
              <a:t>-4 was not available for 2016 at the time of this project.]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 dirty="0">
              <a:solidFill>
                <a:srgbClr val="0000F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0000FF"/>
                </a:solidFill>
              </a:rPr>
              <a:t>There are unexplained differences in the estimates based on inspection data and FHWA VMT.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0000FF"/>
                </a:solidFill>
              </a:rPr>
              <a:t>Limitations to inspection data including missing or invalid readings may preclude the regular use of inspection records as a source of distance traveled.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0000FF"/>
                </a:solidFill>
              </a:rPr>
              <a:t>Mean Annual VMT per Motorcycle-Based on Odometer Readings:</a:t>
            </a:r>
            <a:endParaRPr lang="en-US" sz="3000" dirty="0"/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0000FF"/>
                </a:solidFill>
              </a:rPr>
              <a:t>Mean Annual VMT per Motorcycle Derived from FHWA Data</a:t>
            </a:r>
          </a:p>
          <a:p>
            <a:endParaRPr lang="en-US" sz="3000" b="1" dirty="0">
              <a:solidFill>
                <a:srgbClr val="0000FF"/>
              </a:solidFill>
            </a:endParaRPr>
          </a:p>
          <a:p>
            <a:endParaRPr lang="en-US" sz="3000" b="1" dirty="0">
              <a:solidFill>
                <a:srgbClr val="0000FF"/>
              </a:solidFill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/>
            <a:endParaRPr lang="en-US" sz="30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657406"/>
              </p:ext>
            </p:extLst>
          </p:nvPr>
        </p:nvGraphicFramePr>
        <p:xfrm>
          <a:off x="14479393" y="14554199"/>
          <a:ext cx="12097543" cy="365726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890241">
                  <a:extLst>
                    <a:ext uri="{9D8B030D-6E8A-4147-A177-3AD203B41FA5}">
                      <a16:colId xmlns:a16="http://schemas.microsoft.com/office/drawing/2014/main" val="2793566842"/>
                    </a:ext>
                  </a:extLst>
                </a:gridCol>
                <a:gridCol w="1701217">
                  <a:extLst>
                    <a:ext uri="{9D8B030D-6E8A-4147-A177-3AD203B41FA5}">
                      <a16:colId xmlns:a16="http://schemas.microsoft.com/office/drawing/2014/main" val="3217328313"/>
                    </a:ext>
                  </a:extLst>
                </a:gridCol>
                <a:gridCol w="1701217">
                  <a:extLst>
                    <a:ext uri="{9D8B030D-6E8A-4147-A177-3AD203B41FA5}">
                      <a16:colId xmlns:a16="http://schemas.microsoft.com/office/drawing/2014/main" val="2454052344"/>
                    </a:ext>
                  </a:extLst>
                </a:gridCol>
                <a:gridCol w="1701217">
                  <a:extLst>
                    <a:ext uri="{9D8B030D-6E8A-4147-A177-3AD203B41FA5}">
                      <a16:colId xmlns:a16="http://schemas.microsoft.com/office/drawing/2014/main" val="3048133001"/>
                    </a:ext>
                  </a:extLst>
                </a:gridCol>
                <a:gridCol w="1701217">
                  <a:extLst>
                    <a:ext uri="{9D8B030D-6E8A-4147-A177-3AD203B41FA5}">
                      <a16:colId xmlns:a16="http://schemas.microsoft.com/office/drawing/2014/main" val="2932954992"/>
                    </a:ext>
                  </a:extLst>
                </a:gridCol>
                <a:gridCol w="1701217">
                  <a:extLst>
                    <a:ext uri="{9D8B030D-6E8A-4147-A177-3AD203B41FA5}">
                      <a16:colId xmlns:a16="http://schemas.microsoft.com/office/drawing/2014/main" val="3222918917"/>
                    </a:ext>
                  </a:extLst>
                </a:gridCol>
                <a:gridCol w="1701217">
                  <a:extLst>
                    <a:ext uri="{9D8B030D-6E8A-4147-A177-3AD203B41FA5}">
                      <a16:colId xmlns:a16="http://schemas.microsoft.com/office/drawing/2014/main" val="300887601"/>
                    </a:ext>
                  </a:extLst>
                </a:gridCol>
              </a:tblGrid>
              <a:tr h="870778">
                <a:tc>
                  <a:txBody>
                    <a:bodyPr/>
                    <a:lstStyle/>
                    <a:p>
                      <a:pPr marL="257175" marR="0" algn="ctr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257175" marR="0" lvl="0" indent="0" algn="ctr" defTabSz="1828727" rtl="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257175" marR="0" algn="ctr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</a:rPr>
                        <a:t>NC</a:t>
                      </a:r>
                      <a:endParaRPr lang="en-US" sz="2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</a:rPr>
                        <a:t>VA</a:t>
                      </a:r>
                      <a:endParaRPr lang="en-US" sz="2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6297219"/>
                  </a:ext>
                </a:extLst>
              </a:tr>
              <a:tr h="696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Method 1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Method 2    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Method 1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Method 2    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Method 1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Method 2    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834766"/>
                  </a:ext>
                </a:extLst>
              </a:tr>
              <a:tr h="5224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5" dirty="0">
                          <a:effectLst/>
                        </a:rPr>
                        <a:t>2013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pc="-5" dirty="0">
                          <a:effectLst/>
                        </a:rPr>
                        <a:t>---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pc="-5" dirty="0">
                          <a:effectLst/>
                        </a:rPr>
                        <a:t>---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pc="-5" dirty="0">
                          <a:effectLst/>
                        </a:rPr>
                        <a:t>1,898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pc="-5" dirty="0">
                          <a:effectLst/>
                        </a:rPr>
                        <a:t>1,883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pc="-5" dirty="0">
                          <a:effectLst/>
                        </a:rPr>
                        <a:t>2,266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pc="-5" dirty="0">
                          <a:effectLst/>
                        </a:rPr>
                        <a:t>1,817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3213638"/>
                  </a:ext>
                </a:extLst>
              </a:tr>
              <a:tr h="5224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5" dirty="0">
                          <a:effectLst/>
                        </a:rPr>
                        <a:t>2014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pc="-5" dirty="0">
                          <a:effectLst/>
                        </a:rPr>
                        <a:t>2,074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pc="-5" dirty="0">
                          <a:effectLst/>
                        </a:rPr>
                        <a:t>2,218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pc="-5" dirty="0">
                          <a:effectLst/>
                        </a:rPr>
                        <a:t>1,821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pc="-5" dirty="0">
                          <a:effectLst/>
                        </a:rPr>
                        <a:t>2,036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pc="-5" dirty="0">
                          <a:effectLst/>
                        </a:rPr>
                        <a:t>2,033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pc="-5" dirty="0">
                          <a:effectLst/>
                        </a:rPr>
                        <a:t>1,972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07260336"/>
                  </a:ext>
                </a:extLst>
              </a:tr>
              <a:tr h="5224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5" dirty="0">
                          <a:effectLst/>
                        </a:rPr>
                        <a:t>2015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pc="-5" dirty="0">
                          <a:effectLst/>
                        </a:rPr>
                        <a:t>1,967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pc="-5" dirty="0">
                          <a:effectLst/>
                        </a:rPr>
                        <a:t>1,922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pc="-5" dirty="0">
                          <a:effectLst/>
                        </a:rPr>
                        <a:t>1,839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pc="-5" dirty="0">
                          <a:effectLst/>
                        </a:rPr>
                        <a:t>1,804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pc="-5" dirty="0">
                          <a:effectLst/>
                        </a:rPr>
                        <a:t>1,991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pc="-5" dirty="0">
                          <a:effectLst/>
                        </a:rPr>
                        <a:t>1,844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1349807"/>
                  </a:ext>
                </a:extLst>
              </a:tr>
              <a:tr h="5224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5" dirty="0">
                          <a:effectLst/>
                        </a:rPr>
                        <a:t>2016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pc="-5" dirty="0">
                          <a:effectLst/>
                        </a:rPr>
                        <a:t>---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pc="-5" dirty="0">
                          <a:effectLst/>
                        </a:rPr>
                        <a:t>---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pc="-5" dirty="0">
                          <a:effectLst/>
                        </a:rPr>
                        <a:t>---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pc="-5" dirty="0">
                          <a:effectLst/>
                        </a:rPr>
                        <a:t>---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pc="-5" dirty="0">
                          <a:effectLst/>
                        </a:rPr>
                        <a:t>2,064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pc="-5" dirty="0">
                          <a:effectLst/>
                        </a:rPr>
                        <a:t>2,017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89449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276335"/>
              </p:ext>
            </p:extLst>
          </p:nvPr>
        </p:nvGraphicFramePr>
        <p:xfrm>
          <a:off x="14481053" y="19543302"/>
          <a:ext cx="12095881" cy="22860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634578">
                  <a:extLst>
                    <a:ext uri="{9D8B030D-6E8A-4147-A177-3AD203B41FA5}">
                      <a16:colId xmlns:a16="http://schemas.microsoft.com/office/drawing/2014/main" val="4220275946"/>
                    </a:ext>
                  </a:extLst>
                </a:gridCol>
                <a:gridCol w="3487101">
                  <a:extLst>
                    <a:ext uri="{9D8B030D-6E8A-4147-A177-3AD203B41FA5}">
                      <a16:colId xmlns:a16="http://schemas.microsoft.com/office/drawing/2014/main" val="2194283331"/>
                    </a:ext>
                  </a:extLst>
                </a:gridCol>
                <a:gridCol w="3487101">
                  <a:extLst>
                    <a:ext uri="{9D8B030D-6E8A-4147-A177-3AD203B41FA5}">
                      <a16:colId xmlns:a16="http://schemas.microsoft.com/office/drawing/2014/main" val="2459927839"/>
                    </a:ext>
                  </a:extLst>
                </a:gridCol>
                <a:gridCol w="3487101">
                  <a:extLst>
                    <a:ext uri="{9D8B030D-6E8A-4147-A177-3AD203B41FA5}">
                      <a16:colId xmlns:a16="http://schemas.microsoft.com/office/drawing/2014/main" val="6813470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68580" marR="0" algn="ctr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2013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5" dirty="0">
                          <a:effectLst/>
                        </a:rPr>
                        <a:t>2014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5" dirty="0">
                          <a:effectLst/>
                        </a:rPr>
                        <a:t>2015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50941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40105" algn="l"/>
                        </a:tabLst>
                      </a:pPr>
                      <a:r>
                        <a:rPr lang="en-US" sz="2800" spc="-5" dirty="0">
                          <a:effectLst/>
                        </a:rPr>
                        <a:t>2,614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en-US" sz="2800" spc="-5" dirty="0">
                          <a:effectLst/>
                        </a:rPr>
                        <a:t>2,632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7215" algn="l"/>
                        </a:tabLst>
                      </a:pPr>
                      <a:r>
                        <a:rPr lang="en-US" sz="2800" spc="-5" dirty="0">
                          <a:effectLst/>
                        </a:rPr>
                        <a:t>4,086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218957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/>
                        <a:t>NC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5" dirty="0">
                          <a:effectLst/>
                        </a:rPr>
                        <a:t>3,648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5" dirty="0">
                          <a:effectLst/>
                        </a:rPr>
                        <a:t>3,773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5" dirty="0">
                          <a:effectLst/>
                        </a:rPr>
                        <a:t>3,292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979746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/>
                        <a:t>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5" dirty="0">
                          <a:effectLst/>
                        </a:rPr>
                        <a:t>1,523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5" dirty="0">
                          <a:effectLst/>
                        </a:rPr>
                        <a:t>1,437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5" dirty="0">
                          <a:effectLst/>
                        </a:rPr>
                        <a:t>1,356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4574635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3935300" y="33217181"/>
            <a:ext cx="13187388" cy="1538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Please note that these results are currently under review and should not be disclosed</a:t>
            </a:r>
            <a:r>
              <a:rPr lang="en-US" sz="5400" dirty="0">
                <a:solidFill>
                  <a:srgbClr val="FF0000"/>
                </a:solidFill>
              </a:rPr>
              <a:t>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135744"/>
              </p:ext>
            </p:extLst>
          </p:nvPr>
        </p:nvGraphicFramePr>
        <p:xfrm>
          <a:off x="716501" y="26552497"/>
          <a:ext cx="12416557" cy="274329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52070">
                  <a:extLst>
                    <a:ext uri="{9D8B030D-6E8A-4147-A177-3AD203B41FA5}">
                      <a16:colId xmlns:a16="http://schemas.microsoft.com/office/drawing/2014/main" val="89967986"/>
                    </a:ext>
                  </a:extLst>
                </a:gridCol>
                <a:gridCol w="3007135">
                  <a:extLst>
                    <a:ext uri="{9D8B030D-6E8A-4147-A177-3AD203B41FA5}">
                      <a16:colId xmlns:a16="http://schemas.microsoft.com/office/drawing/2014/main" val="2343921708"/>
                    </a:ext>
                  </a:extLst>
                </a:gridCol>
                <a:gridCol w="3007135">
                  <a:extLst>
                    <a:ext uri="{9D8B030D-6E8A-4147-A177-3AD203B41FA5}">
                      <a16:colId xmlns:a16="http://schemas.microsoft.com/office/drawing/2014/main" val="3898217314"/>
                    </a:ext>
                  </a:extLst>
                </a:gridCol>
                <a:gridCol w="4850217">
                  <a:extLst>
                    <a:ext uri="{9D8B030D-6E8A-4147-A177-3AD203B41FA5}">
                      <a16:colId xmlns:a16="http://schemas.microsoft.com/office/drawing/2014/main" val="1992251953"/>
                    </a:ext>
                  </a:extLst>
                </a:gridCol>
              </a:tblGrid>
              <a:tr h="109737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# of Inspections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#</a:t>
                      </a:r>
                      <a:r>
                        <a:rPr lang="en-US" sz="2800" baseline="0" dirty="0"/>
                        <a:t> of Motorcycles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Date</a:t>
                      </a:r>
                      <a:r>
                        <a:rPr lang="en-US" sz="2800" baseline="0" dirty="0"/>
                        <a:t> Range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83338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5" dirty="0">
                          <a:effectLst/>
                        </a:rPr>
                        <a:t>101,364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5" dirty="0">
                          <a:effectLst/>
                        </a:rPr>
                        <a:t>42,803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Nov</a:t>
                      </a:r>
                      <a:r>
                        <a:rPr lang="en-US" sz="2800" spc="-5" dirty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1,</a:t>
                      </a:r>
                      <a:r>
                        <a:rPr lang="en-US" sz="2800" spc="-10" dirty="0">
                          <a:effectLst/>
                        </a:rPr>
                        <a:t> </a:t>
                      </a:r>
                      <a:r>
                        <a:rPr lang="en-US" sz="2800" spc="-5" dirty="0">
                          <a:effectLst/>
                        </a:rPr>
                        <a:t>2013</a:t>
                      </a:r>
                      <a:r>
                        <a:rPr lang="en-US" sz="2800" dirty="0">
                          <a:effectLst/>
                        </a:rPr>
                        <a:t> -</a:t>
                      </a:r>
                      <a:r>
                        <a:rPr lang="en-US" sz="2800" spc="-15" dirty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Dec</a:t>
                      </a:r>
                      <a:r>
                        <a:rPr lang="en-US" sz="2800" spc="-10" dirty="0">
                          <a:effectLst/>
                        </a:rPr>
                        <a:t> </a:t>
                      </a:r>
                      <a:r>
                        <a:rPr lang="en-US" sz="2800" spc="-5" dirty="0">
                          <a:effectLst/>
                        </a:rPr>
                        <a:t>31,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spc="-5" dirty="0">
                          <a:effectLst/>
                        </a:rPr>
                        <a:t>2016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60662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/>
                        <a:t>NC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5" baseline="0" dirty="0">
                          <a:effectLst/>
                        </a:rPr>
                        <a:t>982,852</a:t>
                      </a:r>
                      <a:endParaRPr lang="en-US" sz="2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5" dirty="0">
                          <a:effectLst/>
                        </a:rPr>
                        <a:t>335,876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5" dirty="0">
                          <a:effectLst/>
                        </a:rPr>
                        <a:t>Jan </a:t>
                      </a:r>
                      <a:r>
                        <a:rPr lang="en-US" sz="2800" dirty="0">
                          <a:effectLst/>
                        </a:rPr>
                        <a:t>1, </a:t>
                      </a:r>
                      <a:r>
                        <a:rPr lang="en-US" sz="2800" spc="-5" dirty="0">
                          <a:effectLst/>
                        </a:rPr>
                        <a:t>2012</a:t>
                      </a:r>
                      <a:r>
                        <a:rPr lang="en-US" sz="2800" spc="10" dirty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-</a:t>
                      </a:r>
                      <a:r>
                        <a:rPr lang="en-US" sz="2800" spc="-15" dirty="0">
                          <a:effectLst/>
                        </a:rPr>
                        <a:t> </a:t>
                      </a:r>
                      <a:r>
                        <a:rPr lang="en-US" sz="2800" spc="-5" dirty="0">
                          <a:effectLst/>
                        </a:rPr>
                        <a:t>Dec</a:t>
                      </a:r>
                      <a:r>
                        <a:rPr lang="en-US" sz="2800" spc="-10" dirty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31,</a:t>
                      </a:r>
                      <a:r>
                        <a:rPr lang="en-US" sz="2800" spc="-15" dirty="0">
                          <a:effectLst/>
                        </a:rPr>
                        <a:t> </a:t>
                      </a:r>
                      <a:r>
                        <a:rPr lang="en-US" sz="2800" spc="-5" dirty="0">
                          <a:effectLst/>
                        </a:rPr>
                        <a:t>2016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18735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/>
                        <a:t>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5" dirty="0">
                          <a:effectLst/>
                        </a:rPr>
                        <a:t>604,581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5" dirty="0">
                          <a:effectLst/>
                        </a:rPr>
                        <a:t>255,473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5" dirty="0">
                          <a:effectLst/>
                        </a:rPr>
                        <a:t>Aug </a:t>
                      </a:r>
                      <a:r>
                        <a:rPr lang="en-US" sz="2800" dirty="0">
                          <a:effectLst/>
                        </a:rPr>
                        <a:t>1, </a:t>
                      </a:r>
                      <a:r>
                        <a:rPr lang="en-US" sz="2800" spc="-5" dirty="0">
                          <a:effectLst/>
                        </a:rPr>
                        <a:t>2012</a:t>
                      </a:r>
                      <a:r>
                        <a:rPr lang="en-US" sz="2800" spc="10" dirty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spc="-5" dirty="0">
                          <a:effectLst/>
                        </a:rPr>
                        <a:t>Sep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spc="-5" dirty="0">
                          <a:effectLst/>
                        </a:rPr>
                        <a:t>8,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spc="-5" dirty="0">
                          <a:effectLst/>
                        </a:rPr>
                        <a:t>2017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8178047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61597" y="13816564"/>
            <a:ext cx="13379685" cy="380862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971" dirty="0"/>
          </a:p>
        </p:txBody>
      </p:sp>
      <p:sp>
        <p:nvSpPr>
          <p:cNvPr id="22" name="TextBox 21"/>
          <p:cNvSpPr txBox="1"/>
          <p:nvPr/>
        </p:nvSpPr>
        <p:spPr>
          <a:xfrm>
            <a:off x="350874" y="13974074"/>
            <a:ext cx="13377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Study Objectives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0601" y="14896867"/>
            <a:ext cx="1280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defTabSz="9144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0000FF"/>
                </a:solidFill>
              </a:rPr>
              <a:t>Examine the feasibility of motorcycle odometer readings from vehicle safety inspection records as an exposure measure.</a:t>
            </a:r>
          </a:p>
          <a:p>
            <a:pPr marL="457200" lvl="0" indent="-457200" defTabSz="9144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0000FF"/>
                </a:solidFill>
              </a:rPr>
              <a:t>Compute annual and total VMT in each State from odometer data recorded in motorcycle safety inspections, and </a:t>
            </a:r>
          </a:p>
          <a:p>
            <a:pPr marL="457200" lvl="0" indent="-457200" defTabSz="9144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0000FF"/>
                </a:solidFill>
              </a:rPr>
              <a:t>Compare computed VMT from inspection data to FHWA measures of VMT.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26138" y="3200400"/>
            <a:ext cx="5922212" cy="408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47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</Words>
  <Application>Microsoft Office PowerPoint</Application>
  <PresentationFormat>Custom</PresentationFormat>
  <Paragraphs>140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2018-02-27T18:32:09Z</dcterms:created>
  <dcterms:modified xsi:type="dcterms:W3CDTF">2019-11-13T22:38:53Z</dcterms:modified>
</cp:coreProperties>
</file>