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5" d="100"/>
          <a:sy n="15" d="100"/>
        </p:scale>
        <p:origin x="15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7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532" indent="0" algn="ctr">
              <a:buNone/>
              <a:defRPr sz="6000"/>
            </a:lvl2pPr>
            <a:lvl3pPr marL="2743062" indent="0" algn="ctr">
              <a:buNone/>
              <a:defRPr sz="5400"/>
            </a:lvl3pPr>
            <a:lvl4pPr marL="4114594" indent="0" algn="ctr">
              <a:buNone/>
              <a:defRPr sz="4800"/>
            </a:lvl4pPr>
            <a:lvl5pPr marL="5486126" indent="0" algn="ctr">
              <a:buNone/>
              <a:defRPr sz="4800"/>
            </a:lvl5pPr>
            <a:lvl6pPr marL="6857658" indent="0" algn="ctr">
              <a:buNone/>
              <a:defRPr sz="4800"/>
            </a:lvl6pPr>
            <a:lvl7pPr marL="8229189" indent="0" algn="ctr">
              <a:buNone/>
              <a:defRPr sz="4800"/>
            </a:lvl7pPr>
            <a:lvl8pPr marL="9600720" indent="0" algn="ctr">
              <a:buNone/>
              <a:defRPr sz="4800"/>
            </a:lvl8pPr>
            <a:lvl9pPr marL="10972252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6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6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2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53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06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59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1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76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18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072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25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3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4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532" indent="0">
              <a:buNone/>
              <a:defRPr sz="6000" b="1"/>
            </a:lvl2pPr>
            <a:lvl3pPr marL="2743062" indent="0">
              <a:buNone/>
              <a:defRPr sz="5400" b="1"/>
            </a:lvl3pPr>
            <a:lvl4pPr marL="4114594" indent="0">
              <a:buNone/>
              <a:defRPr sz="4800" b="1"/>
            </a:lvl4pPr>
            <a:lvl5pPr marL="5486126" indent="0">
              <a:buNone/>
              <a:defRPr sz="4800" b="1"/>
            </a:lvl5pPr>
            <a:lvl6pPr marL="6857658" indent="0">
              <a:buNone/>
              <a:defRPr sz="4800" b="1"/>
            </a:lvl6pPr>
            <a:lvl7pPr marL="8229189" indent="0">
              <a:buNone/>
              <a:defRPr sz="4800" b="1"/>
            </a:lvl7pPr>
            <a:lvl8pPr marL="9600720" indent="0">
              <a:buNone/>
              <a:defRPr sz="4800" b="1"/>
            </a:lvl8pPr>
            <a:lvl9pPr marL="10972252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4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532" indent="0">
              <a:buNone/>
              <a:defRPr sz="6000" b="1"/>
            </a:lvl2pPr>
            <a:lvl3pPr marL="2743062" indent="0">
              <a:buNone/>
              <a:defRPr sz="5400" b="1"/>
            </a:lvl3pPr>
            <a:lvl4pPr marL="4114594" indent="0">
              <a:buNone/>
              <a:defRPr sz="4800" b="1"/>
            </a:lvl4pPr>
            <a:lvl5pPr marL="5486126" indent="0">
              <a:buNone/>
              <a:defRPr sz="4800" b="1"/>
            </a:lvl5pPr>
            <a:lvl6pPr marL="6857658" indent="0">
              <a:buNone/>
              <a:defRPr sz="4800" b="1"/>
            </a:lvl6pPr>
            <a:lvl7pPr marL="8229189" indent="0">
              <a:buNone/>
              <a:defRPr sz="4800" b="1"/>
            </a:lvl7pPr>
            <a:lvl8pPr marL="9600720" indent="0">
              <a:buNone/>
              <a:defRPr sz="4800" b="1"/>
            </a:lvl8pPr>
            <a:lvl9pPr marL="10972252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7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532" indent="0">
              <a:buNone/>
              <a:defRPr sz="4200"/>
            </a:lvl2pPr>
            <a:lvl3pPr marL="2743062" indent="0">
              <a:buNone/>
              <a:defRPr sz="3600"/>
            </a:lvl3pPr>
            <a:lvl4pPr marL="4114594" indent="0">
              <a:buNone/>
              <a:defRPr sz="3000"/>
            </a:lvl4pPr>
            <a:lvl5pPr marL="5486126" indent="0">
              <a:buNone/>
              <a:defRPr sz="3000"/>
            </a:lvl5pPr>
            <a:lvl6pPr marL="6857658" indent="0">
              <a:buNone/>
              <a:defRPr sz="3000"/>
            </a:lvl6pPr>
            <a:lvl7pPr marL="8229189" indent="0">
              <a:buNone/>
              <a:defRPr sz="3000"/>
            </a:lvl7pPr>
            <a:lvl8pPr marL="9600720" indent="0">
              <a:buNone/>
              <a:defRPr sz="3000"/>
            </a:lvl8pPr>
            <a:lvl9pPr marL="10972252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7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532" indent="0">
              <a:buNone/>
              <a:defRPr sz="8400"/>
            </a:lvl2pPr>
            <a:lvl3pPr marL="2743062" indent="0">
              <a:buNone/>
              <a:defRPr sz="7200"/>
            </a:lvl3pPr>
            <a:lvl4pPr marL="4114594" indent="0">
              <a:buNone/>
              <a:defRPr sz="6000"/>
            </a:lvl4pPr>
            <a:lvl5pPr marL="5486126" indent="0">
              <a:buNone/>
              <a:defRPr sz="6000"/>
            </a:lvl5pPr>
            <a:lvl6pPr marL="6857658" indent="0">
              <a:buNone/>
              <a:defRPr sz="6000"/>
            </a:lvl6pPr>
            <a:lvl7pPr marL="8229189" indent="0">
              <a:buNone/>
              <a:defRPr sz="6000"/>
            </a:lvl7pPr>
            <a:lvl8pPr marL="9600720" indent="0">
              <a:buNone/>
              <a:defRPr sz="6000"/>
            </a:lvl8pPr>
            <a:lvl9pPr marL="10972252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532" indent="0">
              <a:buNone/>
              <a:defRPr sz="4200"/>
            </a:lvl2pPr>
            <a:lvl3pPr marL="2743062" indent="0">
              <a:buNone/>
              <a:defRPr sz="3600"/>
            </a:lvl3pPr>
            <a:lvl4pPr marL="4114594" indent="0">
              <a:buNone/>
              <a:defRPr sz="3000"/>
            </a:lvl4pPr>
            <a:lvl5pPr marL="5486126" indent="0">
              <a:buNone/>
              <a:defRPr sz="3000"/>
            </a:lvl5pPr>
            <a:lvl6pPr marL="6857658" indent="0">
              <a:buNone/>
              <a:defRPr sz="3000"/>
            </a:lvl6pPr>
            <a:lvl7pPr marL="8229189" indent="0">
              <a:buNone/>
              <a:defRPr sz="3000"/>
            </a:lvl7pPr>
            <a:lvl8pPr marL="9600720" indent="0">
              <a:buNone/>
              <a:defRPr sz="3000"/>
            </a:lvl8pPr>
            <a:lvl9pPr marL="10972252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3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7245-483D-4AF0-9C77-8EDE3A2D3B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D6A5-7C04-42C4-B678-49F22C3BB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062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66" indent="-685766" algn="l" defTabSz="2743062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298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829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360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892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422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954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485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018" indent="-685766" algn="l" defTabSz="27430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2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062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594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126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658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189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720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252" algn="l" defTabSz="2743062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41923" y="553453"/>
            <a:ext cx="23660100" cy="2418347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Radar Congestion Testing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1671" y="2734337"/>
            <a:ext cx="12755573" cy="768510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Introduction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Increasing numbers of cars are being equipped with multiple radars, which may affect their performance.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This study examines the question:</a:t>
            </a:r>
          </a:p>
          <a:p>
            <a:pPr marL="1943032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How much power does a radar receive from other transmitters in a congested environment?</a:t>
            </a:r>
          </a:p>
          <a:p>
            <a:pPr marL="1943032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How does this received power impact the radar performance?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14450474" y="13291677"/>
            <a:ext cx="12240179" cy="1208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743131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66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131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14697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263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7829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29394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00960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526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/>
              <a:t>Initial 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Model challenging scenarios for radar to measure:</a:t>
            </a:r>
          </a:p>
          <a:p>
            <a:pPr marL="2057366" lvl="1" indent="-685800">
              <a:buFont typeface="Arial" panose="020B0604020202020204" pitchFamily="34" charset="0"/>
              <a:buChar char="•"/>
            </a:pPr>
            <a:r>
              <a:rPr lang="en-US" dirty="0"/>
              <a:t>Raw Interference power</a:t>
            </a:r>
          </a:p>
          <a:p>
            <a:pPr marL="2057366" lvl="1" indent="-685800">
              <a:buFont typeface="Arial" panose="020B0604020202020204" pitchFamily="34" charset="0"/>
              <a:buChar char="•"/>
            </a:pPr>
            <a:r>
              <a:rPr lang="en-US" dirty="0"/>
              <a:t>Effect on radar performance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Simulation suggests that, absent mitigation, radar performance will be affected in select congested scenarios</a:t>
            </a:r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706851" y="25721698"/>
            <a:ext cx="12928349" cy="1050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743131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66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131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14697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263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7829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29394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00960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526" indent="0" algn="l" defTabSz="2743131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/>
              <a:t>Radar Testing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dirty="0"/>
              <a:t>Track Testing of challenging scenarios initiated to empirically measure interference in automotive radar band 76-81 GHz</a:t>
            </a:r>
          </a:p>
          <a:p>
            <a:pPr marL="2057349" lvl="1" indent="-685783">
              <a:buFont typeface="Arial" panose="020B0604020202020204" pitchFamily="34" charset="0"/>
              <a:buChar char="•"/>
            </a:pPr>
            <a:r>
              <a:rPr lang="en-US" dirty="0"/>
              <a:t>Characterize the received power in realistic environments and improve the model</a:t>
            </a:r>
          </a:p>
          <a:p>
            <a:pPr marL="2057349" lvl="1" indent="-685783">
              <a:buFont typeface="Arial" panose="020B0604020202020204" pitchFamily="34" charset="0"/>
              <a:buChar char="•"/>
            </a:pPr>
            <a:r>
              <a:rPr lang="en-US" dirty="0"/>
              <a:t>Refine &amp; validate the simulation with improved channel model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dirty="0"/>
              <a:t>Develop test procedures to measure the impact of radar interference</a:t>
            </a:r>
          </a:p>
          <a:p>
            <a:pPr marL="2057349" lvl="1" indent="-685783">
              <a:buFont typeface="Arial" panose="020B0604020202020204" pitchFamily="34" charset="0"/>
              <a:buChar char="•"/>
            </a:pPr>
            <a:r>
              <a:rPr lang="en-US" dirty="0"/>
              <a:t>Sensor and Vehicle level performance testing</a:t>
            </a:r>
          </a:p>
          <a:p>
            <a:pPr marL="2057349" lvl="1" indent="-685783">
              <a:buFont typeface="Arial" panose="020B0604020202020204" pitchFamily="34" charset="0"/>
              <a:buChar char="•"/>
            </a:pPr>
            <a:r>
              <a:rPr lang="en-US" dirty="0"/>
              <a:t>Evaluate the effectiveness of production radars to mitigate interference</a:t>
            </a:r>
            <a:endParaRPr lang="en-US" dirty="0">
              <a:solidFill>
                <a:srgbClr val="5E5E5E"/>
              </a:solidFill>
            </a:endParaRPr>
          </a:p>
          <a:p>
            <a:endParaRPr lang="en-US" dirty="0"/>
          </a:p>
        </p:txBody>
      </p:sp>
      <p:pic>
        <p:nvPicPr>
          <p:cNvPr id="92" name="Content Placeholder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1" y="11231158"/>
            <a:ext cx="13577572" cy="7350756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40907" r="55180" b="16498"/>
          <a:stretch/>
        </p:blipFill>
        <p:spPr bwMode="auto">
          <a:xfrm>
            <a:off x="360190" y="19959907"/>
            <a:ext cx="6261468" cy="544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23143" y="20144220"/>
            <a:ext cx="12781301" cy="5333958"/>
            <a:chOff x="14226186" y="20469646"/>
            <a:chExt cx="11114721" cy="4198896"/>
          </a:xfrm>
        </p:grpSpPr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186" y="20469646"/>
              <a:ext cx="11114721" cy="419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Placeholder 8"/>
            <p:cNvSpPr txBox="1">
              <a:spLocks/>
            </p:cNvSpPr>
            <p:nvPr/>
          </p:nvSpPr>
          <p:spPr>
            <a:xfrm>
              <a:off x="17106484" y="23483394"/>
              <a:ext cx="3157180" cy="4874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2743131" rtl="0" eaLnBrk="1" latinLnBrk="0" hangingPunct="1">
                <a:lnSpc>
                  <a:spcPct val="90000"/>
                </a:lnSpc>
                <a:spcBef>
                  <a:spcPts val="3000"/>
                </a:spcBef>
                <a:buFont typeface="Arial" panose="020B0604020202020204" pitchFamily="34" charset="0"/>
                <a:buNone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566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43131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14697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263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857829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4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600960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972526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Scenario 1- No Interference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16991" y="8662865"/>
            <a:ext cx="12743833" cy="4215110"/>
            <a:chOff x="14653841" y="8326921"/>
            <a:chExt cx="12204246" cy="40366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53841" y="8326922"/>
              <a:ext cx="6078515" cy="40366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55455" y="8326921"/>
              <a:ext cx="6102632" cy="4036637"/>
            </a:xfrm>
            <a:prstGeom prst="rect">
              <a:avLst/>
            </a:prstGeom>
          </p:spPr>
        </p:pic>
      </p:grpSp>
      <p:pic>
        <p:nvPicPr>
          <p:cNvPr id="28" name="Picture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49" y="2734337"/>
            <a:ext cx="12918975" cy="55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6595" y="713026"/>
            <a:ext cx="4575680" cy="969234"/>
          </a:xfrm>
          <a:prstGeom prst="rect">
            <a:avLst/>
          </a:prstGeom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5ABDD44F-88D8-4A3E-A393-5BAF61D46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082" y="25721699"/>
            <a:ext cx="11934571" cy="10057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289017" y="20144220"/>
            <a:ext cx="6407811" cy="5359730"/>
            <a:chOff x="21714233" y="24668542"/>
            <a:chExt cx="5713549" cy="4926170"/>
          </a:xfrm>
        </p:grpSpPr>
        <p:pic>
          <p:nvPicPr>
            <p:cNvPr id="137" name="Picture 1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4233" y="24668542"/>
              <a:ext cx="5713549" cy="492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Placeholder 8"/>
            <p:cNvSpPr txBox="1">
              <a:spLocks/>
            </p:cNvSpPr>
            <p:nvPr/>
          </p:nvSpPr>
          <p:spPr>
            <a:xfrm>
              <a:off x="22954895" y="28573952"/>
              <a:ext cx="3545010" cy="3230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2743131" rtl="0" eaLnBrk="1" latinLnBrk="0" hangingPunct="1">
                <a:lnSpc>
                  <a:spcPct val="90000"/>
                </a:lnSpc>
                <a:spcBef>
                  <a:spcPts val="3000"/>
                </a:spcBef>
                <a:buFont typeface="Arial" panose="020B0604020202020204" pitchFamily="34" charset="0"/>
                <a:buNone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71566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43131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14697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263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857829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229394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600960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972526" indent="0" algn="l" defTabSz="2743131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Scenario 1- With Interference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47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156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Radar Congestion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potential for multiple crash avoidance radars to interfere with each other?</dc:title>
  <dc:creator>Stasko, Stephen(NHTSA)</dc:creator>
  <cp:lastModifiedBy>Stasko, Stephen(NHTSA)</cp:lastModifiedBy>
  <cp:revision>35</cp:revision>
  <cp:lastPrinted>2018-02-26T19:50:14Z</cp:lastPrinted>
  <dcterms:created xsi:type="dcterms:W3CDTF">2018-02-26T14:57:44Z</dcterms:created>
  <dcterms:modified xsi:type="dcterms:W3CDTF">2019-11-13T17:43:59Z</dcterms:modified>
</cp:coreProperties>
</file>