
<file path=[Content_Types].xml><?xml version="1.0" encoding="utf-8"?>
<Types xmlns="http://schemas.openxmlformats.org/package/2006/content-types">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Default Extension="gif" ContentType="image/gif"/>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43891200" cy="32918400"/>
  <p:notesSz cx="6997700" cy="9283700"/>
  <p:defaultTextStyle>
    <a:defPPr>
      <a:defRPr lang="en-US"/>
    </a:defPPr>
    <a:lvl1pPr algn="l" defTabSz="4387850" rtl="0" fontAlgn="base">
      <a:spcBef>
        <a:spcPct val="0"/>
      </a:spcBef>
      <a:spcAft>
        <a:spcPct val="0"/>
      </a:spcAft>
      <a:defRPr sz="8600" kern="1200">
        <a:solidFill>
          <a:schemeClr val="tx1"/>
        </a:solidFill>
        <a:latin typeface="Arial" charset="0"/>
        <a:ea typeface="+mn-ea"/>
        <a:cs typeface="+mn-cs"/>
      </a:defRPr>
    </a:lvl1pPr>
    <a:lvl2pPr marL="2193925" indent="-1736725" algn="l" defTabSz="4387850" rtl="0" fontAlgn="base">
      <a:spcBef>
        <a:spcPct val="0"/>
      </a:spcBef>
      <a:spcAft>
        <a:spcPct val="0"/>
      </a:spcAft>
      <a:defRPr sz="8600" kern="1200">
        <a:solidFill>
          <a:schemeClr val="tx1"/>
        </a:solidFill>
        <a:latin typeface="Arial" charset="0"/>
        <a:ea typeface="+mn-ea"/>
        <a:cs typeface="+mn-cs"/>
      </a:defRPr>
    </a:lvl2pPr>
    <a:lvl3pPr marL="4387850" indent="-3473450" algn="l" defTabSz="4387850" rtl="0" fontAlgn="base">
      <a:spcBef>
        <a:spcPct val="0"/>
      </a:spcBef>
      <a:spcAft>
        <a:spcPct val="0"/>
      </a:spcAft>
      <a:defRPr sz="8600" kern="1200">
        <a:solidFill>
          <a:schemeClr val="tx1"/>
        </a:solidFill>
        <a:latin typeface="Arial" charset="0"/>
        <a:ea typeface="+mn-ea"/>
        <a:cs typeface="+mn-cs"/>
      </a:defRPr>
    </a:lvl3pPr>
    <a:lvl4pPr marL="6583363" indent="-5211763" algn="l" defTabSz="4387850" rtl="0" fontAlgn="base">
      <a:spcBef>
        <a:spcPct val="0"/>
      </a:spcBef>
      <a:spcAft>
        <a:spcPct val="0"/>
      </a:spcAft>
      <a:defRPr sz="8600" kern="1200">
        <a:solidFill>
          <a:schemeClr val="tx1"/>
        </a:solidFill>
        <a:latin typeface="Arial" charset="0"/>
        <a:ea typeface="+mn-ea"/>
        <a:cs typeface="+mn-cs"/>
      </a:defRPr>
    </a:lvl4pPr>
    <a:lvl5pPr marL="8777288" indent="-6948488" algn="l" defTabSz="4387850"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DD0601"/>
    <a:srgbClr val="1F2289"/>
    <a:srgbClr val="99CCFF"/>
    <a:srgbClr val="222596"/>
    <a:srgbClr val="161860"/>
    <a:srgbClr val="000099"/>
    <a:srgbClr val="CCE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24" d="100"/>
          <a:sy n="24" d="100"/>
        </p:scale>
        <p:origin x="-120" y="-18"/>
      </p:cViewPr>
      <p:guideLst>
        <p:guide orient="horz" pos="10368"/>
        <p:guide pos="13824"/>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337" cy="464185"/>
          </a:xfrm>
          <a:prstGeom prst="rect">
            <a:avLst/>
          </a:prstGeom>
        </p:spPr>
        <p:txBody>
          <a:bodyPr vert="horz" lIns="93031" tIns="46516" rIns="93031" bIns="46516" rtlCol="0"/>
          <a:lstStyle>
            <a:lvl1pPr algn="l">
              <a:defRPr sz="1200"/>
            </a:lvl1pPr>
          </a:lstStyle>
          <a:p>
            <a:pPr>
              <a:defRPr/>
            </a:pPr>
            <a:endParaRPr lang="en-US" dirty="0"/>
          </a:p>
        </p:txBody>
      </p:sp>
      <p:sp>
        <p:nvSpPr>
          <p:cNvPr id="3" name="Date Placeholder 2"/>
          <p:cNvSpPr>
            <a:spLocks noGrp="1"/>
          </p:cNvSpPr>
          <p:nvPr>
            <p:ph type="dt" sz="quarter" idx="1"/>
          </p:nvPr>
        </p:nvSpPr>
        <p:spPr>
          <a:xfrm>
            <a:off x="3963744" y="0"/>
            <a:ext cx="3032337" cy="464185"/>
          </a:xfrm>
          <a:prstGeom prst="rect">
            <a:avLst/>
          </a:prstGeom>
        </p:spPr>
        <p:txBody>
          <a:bodyPr vert="horz" lIns="93031" tIns="46516" rIns="93031" bIns="46516" rtlCol="0"/>
          <a:lstStyle>
            <a:lvl1pPr algn="r">
              <a:defRPr sz="1200"/>
            </a:lvl1pPr>
          </a:lstStyle>
          <a:p>
            <a:pPr>
              <a:defRPr/>
            </a:pPr>
            <a:fld id="{69D8E98D-C909-425E-8EEC-539AC3512969}" type="datetimeFigureOut">
              <a:rPr lang="en-US"/>
              <a:pPr>
                <a:defRPr/>
              </a:pPr>
              <a:t>7/22/2009</a:t>
            </a:fld>
            <a:endParaRPr lang="en-US" dirty="0"/>
          </a:p>
        </p:txBody>
      </p:sp>
      <p:sp>
        <p:nvSpPr>
          <p:cNvPr id="4" name="Footer Placeholder 3"/>
          <p:cNvSpPr>
            <a:spLocks noGrp="1"/>
          </p:cNvSpPr>
          <p:nvPr>
            <p:ph type="ftr" sz="quarter" idx="2"/>
          </p:nvPr>
        </p:nvSpPr>
        <p:spPr>
          <a:xfrm>
            <a:off x="0" y="8817904"/>
            <a:ext cx="3032337" cy="464185"/>
          </a:xfrm>
          <a:prstGeom prst="rect">
            <a:avLst/>
          </a:prstGeom>
        </p:spPr>
        <p:txBody>
          <a:bodyPr vert="horz" lIns="93031" tIns="46516" rIns="93031" bIns="46516"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963744" y="8817904"/>
            <a:ext cx="3032337" cy="464185"/>
          </a:xfrm>
          <a:prstGeom prst="rect">
            <a:avLst/>
          </a:prstGeom>
        </p:spPr>
        <p:txBody>
          <a:bodyPr vert="horz" lIns="93031" tIns="46516" rIns="93031" bIns="46516" rtlCol="0" anchor="b"/>
          <a:lstStyle>
            <a:lvl1pPr algn="r">
              <a:defRPr sz="1200"/>
            </a:lvl1pPr>
          </a:lstStyle>
          <a:p>
            <a:pPr>
              <a:defRPr/>
            </a:pPr>
            <a:fld id="{F007ABCD-4EC6-4347-BD1F-64A48EBD1120}"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337" cy="464185"/>
          </a:xfrm>
          <a:prstGeom prst="rect">
            <a:avLst/>
          </a:prstGeom>
        </p:spPr>
        <p:txBody>
          <a:bodyPr vert="horz" lIns="93031" tIns="46516" rIns="93031" bIns="46516" rtlCol="0"/>
          <a:lstStyle>
            <a:lvl1pPr algn="l">
              <a:defRPr sz="1200"/>
            </a:lvl1pPr>
          </a:lstStyle>
          <a:p>
            <a:endParaRPr lang="en-US"/>
          </a:p>
        </p:txBody>
      </p:sp>
      <p:sp>
        <p:nvSpPr>
          <p:cNvPr id="3" name="Date Placeholder 2"/>
          <p:cNvSpPr>
            <a:spLocks noGrp="1"/>
          </p:cNvSpPr>
          <p:nvPr>
            <p:ph type="dt" idx="1"/>
          </p:nvPr>
        </p:nvSpPr>
        <p:spPr>
          <a:xfrm>
            <a:off x="3963744" y="0"/>
            <a:ext cx="3032337" cy="464185"/>
          </a:xfrm>
          <a:prstGeom prst="rect">
            <a:avLst/>
          </a:prstGeom>
        </p:spPr>
        <p:txBody>
          <a:bodyPr vert="horz" lIns="93031" tIns="46516" rIns="93031" bIns="46516" rtlCol="0"/>
          <a:lstStyle>
            <a:lvl1pPr algn="r">
              <a:defRPr sz="1200"/>
            </a:lvl1pPr>
          </a:lstStyle>
          <a:p>
            <a:fld id="{389DA711-2A73-4416-AEAB-0BAEBCFB1FCE}" type="datetimeFigureOut">
              <a:rPr lang="en-US" smtClean="0"/>
              <a:pPr/>
              <a:t>7/22/2009</a:t>
            </a:fld>
            <a:endParaRPr lang="en-US"/>
          </a:p>
        </p:txBody>
      </p:sp>
      <p:sp>
        <p:nvSpPr>
          <p:cNvPr id="4" name="Slide Image Placeholder 3"/>
          <p:cNvSpPr>
            <a:spLocks noGrp="1" noRot="1" noChangeAspect="1"/>
          </p:cNvSpPr>
          <p:nvPr>
            <p:ph type="sldImg" idx="2"/>
          </p:nvPr>
        </p:nvSpPr>
        <p:spPr>
          <a:xfrm>
            <a:off x="1177925" y="696913"/>
            <a:ext cx="4641850" cy="3481387"/>
          </a:xfrm>
          <a:prstGeom prst="rect">
            <a:avLst/>
          </a:prstGeom>
          <a:noFill/>
          <a:ln w="12700">
            <a:solidFill>
              <a:prstClr val="black"/>
            </a:solidFill>
          </a:ln>
        </p:spPr>
        <p:txBody>
          <a:bodyPr vert="horz" lIns="93031" tIns="46516" rIns="93031" bIns="46516" rtlCol="0" anchor="ctr"/>
          <a:lstStyle/>
          <a:p>
            <a:endParaRPr lang="en-US"/>
          </a:p>
        </p:txBody>
      </p:sp>
      <p:sp>
        <p:nvSpPr>
          <p:cNvPr id="5" name="Notes Placeholder 4"/>
          <p:cNvSpPr>
            <a:spLocks noGrp="1"/>
          </p:cNvSpPr>
          <p:nvPr>
            <p:ph type="body" sz="quarter" idx="3"/>
          </p:nvPr>
        </p:nvSpPr>
        <p:spPr>
          <a:xfrm>
            <a:off x="699770" y="4409758"/>
            <a:ext cx="5598160" cy="4177665"/>
          </a:xfrm>
          <a:prstGeom prst="rect">
            <a:avLst/>
          </a:prstGeom>
        </p:spPr>
        <p:txBody>
          <a:bodyPr vert="horz" lIns="93031" tIns="46516" rIns="93031" bIns="4651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32337" cy="464185"/>
          </a:xfrm>
          <a:prstGeom prst="rect">
            <a:avLst/>
          </a:prstGeom>
        </p:spPr>
        <p:txBody>
          <a:bodyPr vert="horz" lIns="93031" tIns="46516" rIns="93031" bIns="46516" rtlCol="0" anchor="b"/>
          <a:lstStyle>
            <a:lvl1pPr algn="l">
              <a:defRPr sz="1200"/>
            </a:lvl1pPr>
          </a:lstStyle>
          <a:p>
            <a:endParaRPr lang="en-US"/>
          </a:p>
        </p:txBody>
      </p:sp>
      <p:sp>
        <p:nvSpPr>
          <p:cNvPr id="7" name="Slide Number Placeholder 6"/>
          <p:cNvSpPr>
            <a:spLocks noGrp="1"/>
          </p:cNvSpPr>
          <p:nvPr>
            <p:ph type="sldNum" sz="quarter" idx="5"/>
          </p:nvPr>
        </p:nvSpPr>
        <p:spPr>
          <a:xfrm>
            <a:off x="3963744" y="8817904"/>
            <a:ext cx="3032337" cy="464185"/>
          </a:xfrm>
          <a:prstGeom prst="rect">
            <a:avLst/>
          </a:prstGeom>
        </p:spPr>
        <p:txBody>
          <a:bodyPr vert="horz" lIns="93031" tIns="46516" rIns="93031" bIns="46516" rtlCol="0" anchor="b"/>
          <a:lstStyle>
            <a:lvl1pPr algn="r">
              <a:defRPr sz="1200"/>
            </a:lvl1pPr>
          </a:lstStyle>
          <a:p>
            <a:fld id="{E70EF5AC-C23E-4B41-99D4-1B7D5C71B33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70EF5AC-C23E-4B41-99D4-1B7D5C71B33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8" descr="Interior_slide"/>
          <p:cNvPicPr>
            <a:picLocks noChangeAspect="1" noChangeArrowheads="1"/>
          </p:cNvPicPr>
          <p:nvPr userDrawn="1"/>
        </p:nvPicPr>
        <p:blipFill>
          <a:blip r:embed="rId3" cstate="print"/>
          <a:srcRect b="26852"/>
          <a:stretch>
            <a:fillRect/>
          </a:stretch>
        </p:blipFill>
        <p:spPr bwMode="auto">
          <a:xfrm>
            <a:off x="0" y="0"/>
            <a:ext cx="43891200" cy="24079200"/>
          </a:xfrm>
          <a:prstGeom prst="rect">
            <a:avLst/>
          </a:prstGeom>
          <a:noFill/>
          <a:ln w="9525">
            <a:noFill/>
            <a:miter lim="800000"/>
            <a:headEnd/>
            <a:tailEnd/>
          </a:ln>
        </p:spPr>
      </p:pic>
      <p:sp>
        <p:nvSpPr>
          <p:cNvPr id="4" name="Rectangle 3"/>
          <p:cNvSpPr/>
          <p:nvPr userDrawn="1"/>
        </p:nvSpPr>
        <p:spPr>
          <a:xfrm>
            <a:off x="0" y="32461200"/>
            <a:ext cx="43891200" cy="457200"/>
          </a:xfrm>
          <a:prstGeom prst="rect">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1028" name="Picture 4"/>
          <p:cNvPicPr>
            <a:picLocks noChangeAspect="1" noChangeArrowheads="1"/>
          </p:cNvPicPr>
          <p:nvPr userDrawn="1"/>
        </p:nvPicPr>
        <p:blipFill>
          <a:blip r:embed="rId4" cstate="print"/>
          <a:srcRect/>
          <a:stretch>
            <a:fillRect/>
          </a:stretch>
        </p:blipFill>
        <p:spPr bwMode="auto">
          <a:xfrm>
            <a:off x="35280600" y="30937200"/>
            <a:ext cx="7839075" cy="19335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87850" rtl="0" eaLnBrk="0" fontAlgn="base" hangingPunct="0">
        <a:spcBef>
          <a:spcPct val="0"/>
        </a:spcBef>
        <a:spcAft>
          <a:spcPct val="0"/>
        </a:spcAft>
        <a:defRPr sz="21100" kern="1200">
          <a:solidFill>
            <a:schemeClr val="tx1"/>
          </a:solidFill>
          <a:latin typeface="+mj-lt"/>
          <a:ea typeface="+mj-ea"/>
          <a:cs typeface="+mj-cs"/>
        </a:defRPr>
      </a:lvl1pPr>
      <a:lvl2pPr algn="ctr" defTabSz="4387850" rtl="0" eaLnBrk="0" fontAlgn="base" hangingPunct="0">
        <a:spcBef>
          <a:spcPct val="0"/>
        </a:spcBef>
        <a:spcAft>
          <a:spcPct val="0"/>
        </a:spcAft>
        <a:defRPr sz="21100">
          <a:solidFill>
            <a:schemeClr val="tx1"/>
          </a:solidFill>
          <a:latin typeface="Calibri" pitchFamily="34" charset="0"/>
        </a:defRPr>
      </a:lvl2pPr>
      <a:lvl3pPr algn="ctr" defTabSz="4387850" rtl="0" eaLnBrk="0" fontAlgn="base" hangingPunct="0">
        <a:spcBef>
          <a:spcPct val="0"/>
        </a:spcBef>
        <a:spcAft>
          <a:spcPct val="0"/>
        </a:spcAft>
        <a:defRPr sz="21100">
          <a:solidFill>
            <a:schemeClr val="tx1"/>
          </a:solidFill>
          <a:latin typeface="Calibri" pitchFamily="34" charset="0"/>
        </a:defRPr>
      </a:lvl3pPr>
      <a:lvl4pPr algn="ctr" defTabSz="4387850" rtl="0" eaLnBrk="0" fontAlgn="base" hangingPunct="0">
        <a:spcBef>
          <a:spcPct val="0"/>
        </a:spcBef>
        <a:spcAft>
          <a:spcPct val="0"/>
        </a:spcAft>
        <a:defRPr sz="21100">
          <a:solidFill>
            <a:schemeClr val="tx1"/>
          </a:solidFill>
          <a:latin typeface="Calibri" pitchFamily="34" charset="0"/>
        </a:defRPr>
      </a:lvl4pPr>
      <a:lvl5pPr algn="ctr" defTabSz="4387850" rtl="0" eaLnBrk="0" fontAlgn="base" hangingPunct="0">
        <a:spcBef>
          <a:spcPct val="0"/>
        </a:spcBef>
        <a:spcAft>
          <a:spcPct val="0"/>
        </a:spcAft>
        <a:defRPr sz="21100">
          <a:solidFill>
            <a:schemeClr val="tx1"/>
          </a:solidFill>
          <a:latin typeface="Calibri" pitchFamily="34" charset="0"/>
        </a:defRPr>
      </a:lvl5pPr>
      <a:lvl6pPr marL="457200" algn="ctr" defTabSz="4387850" rtl="0" fontAlgn="base">
        <a:spcBef>
          <a:spcPct val="0"/>
        </a:spcBef>
        <a:spcAft>
          <a:spcPct val="0"/>
        </a:spcAft>
        <a:defRPr sz="21100">
          <a:solidFill>
            <a:schemeClr val="tx1"/>
          </a:solidFill>
          <a:latin typeface="Calibri" pitchFamily="34" charset="0"/>
        </a:defRPr>
      </a:lvl6pPr>
      <a:lvl7pPr marL="914400" algn="ctr" defTabSz="4387850" rtl="0" fontAlgn="base">
        <a:spcBef>
          <a:spcPct val="0"/>
        </a:spcBef>
        <a:spcAft>
          <a:spcPct val="0"/>
        </a:spcAft>
        <a:defRPr sz="21100">
          <a:solidFill>
            <a:schemeClr val="tx1"/>
          </a:solidFill>
          <a:latin typeface="Calibri" pitchFamily="34" charset="0"/>
        </a:defRPr>
      </a:lvl7pPr>
      <a:lvl8pPr marL="1371600" algn="ctr" defTabSz="4387850" rtl="0" fontAlgn="base">
        <a:spcBef>
          <a:spcPct val="0"/>
        </a:spcBef>
        <a:spcAft>
          <a:spcPct val="0"/>
        </a:spcAft>
        <a:defRPr sz="21100">
          <a:solidFill>
            <a:schemeClr val="tx1"/>
          </a:solidFill>
          <a:latin typeface="Calibri" pitchFamily="34" charset="0"/>
        </a:defRPr>
      </a:lvl8pPr>
      <a:lvl9pPr marL="1828800" algn="ctr" defTabSz="4387850" rtl="0" fontAlgn="base">
        <a:spcBef>
          <a:spcPct val="0"/>
        </a:spcBef>
        <a:spcAft>
          <a:spcPct val="0"/>
        </a:spcAft>
        <a:defRPr sz="21100">
          <a:solidFill>
            <a:schemeClr val="tx1"/>
          </a:solidFill>
          <a:latin typeface="Calibri" pitchFamily="34" charset="0"/>
        </a:defRPr>
      </a:lvl9pPr>
    </p:titleStyle>
    <p:bodyStyle>
      <a:lvl1pPr marL="1644650" indent="-1644650" algn="l" defTabSz="4387850" rtl="0" eaLnBrk="0" fontAlgn="base" hangingPunct="0">
        <a:spcBef>
          <a:spcPct val="20000"/>
        </a:spcBef>
        <a:spcAft>
          <a:spcPct val="0"/>
        </a:spcAft>
        <a:buFont typeface="Arial" charset="0"/>
        <a:buChar char="•"/>
        <a:defRPr sz="15400" kern="1200">
          <a:solidFill>
            <a:schemeClr val="tx1"/>
          </a:solidFill>
          <a:latin typeface="+mn-lt"/>
          <a:ea typeface="+mn-ea"/>
          <a:cs typeface="+mn-cs"/>
        </a:defRPr>
      </a:lvl1pPr>
      <a:lvl2pPr marL="3565525" indent="-1371600" algn="l" defTabSz="4387850" rtl="0" eaLnBrk="0" fontAlgn="base" hangingPunct="0">
        <a:spcBef>
          <a:spcPct val="20000"/>
        </a:spcBef>
        <a:spcAft>
          <a:spcPct val="0"/>
        </a:spcAft>
        <a:buFont typeface="Arial" charset="0"/>
        <a:buChar char="–"/>
        <a:defRPr sz="13400" kern="1200">
          <a:solidFill>
            <a:schemeClr val="tx1"/>
          </a:solidFill>
          <a:latin typeface="+mn-lt"/>
          <a:ea typeface="+mn-ea"/>
          <a:cs typeface="+mn-cs"/>
        </a:defRPr>
      </a:lvl2pPr>
      <a:lvl3pPr marL="5486400" indent="-1096963" algn="l" defTabSz="4387850" rtl="0" eaLnBrk="0" fontAlgn="base" hangingPunct="0">
        <a:spcBef>
          <a:spcPct val="20000"/>
        </a:spcBef>
        <a:spcAft>
          <a:spcPct val="0"/>
        </a:spcAft>
        <a:buFont typeface="Arial" charset="0"/>
        <a:buChar char="•"/>
        <a:defRPr sz="11500" kern="1200">
          <a:solidFill>
            <a:schemeClr val="tx1"/>
          </a:solidFill>
          <a:latin typeface="+mn-lt"/>
          <a:ea typeface="+mn-ea"/>
          <a:cs typeface="+mn-cs"/>
        </a:defRPr>
      </a:lvl3pPr>
      <a:lvl4pPr marL="7680325" indent="-1096963" algn="l" defTabSz="4387850" rtl="0" eaLnBrk="0" fontAlgn="base" hangingPunct="0">
        <a:spcBef>
          <a:spcPct val="20000"/>
        </a:spcBef>
        <a:spcAft>
          <a:spcPct val="0"/>
        </a:spcAft>
        <a:buFont typeface="Arial" charset="0"/>
        <a:buChar char="–"/>
        <a:defRPr sz="9600" kern="1200">
          <a:solidFill>
            <a:schemeClr val="tx1"/>
          </a:solidFill>
          <a:latin typeface="+mn-lt"/>
          <a:ea typeface="+mn-ea"/>
          <a:cs typeface="+mn-cs"/>
        </a:defRPr>
      </a:lvl4pPr>
      <a:lvl5pPr marL="9874250" indent="-1096963" algn="l" defTabSz="4387850" rtl="0" eaLnBrk="0" fontAlgn="base" hangingPunct="0">
        <a:spcBef>
          <a:spcPct val="20000"/>
        </a:spcBef>
        <a:spcAft>
          <a:spcPct val="0"/>
        </a:spcAft>
        <a:buFont typeface="Arial"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0.png"/><Relationship Id="rId5" Type="http://schemas.openxmlformats.org/officeDocument/2006/relationships/image" Target="../media/image5.jpeg"/><Relationship Id="rId10" Type="http://schemas.openxmlformats.org/officeDocument/2006/relationships/hyperlink" Target="http://ncicb.nci.nih.gov/NCICB/EVS" TargetMode="External"/><Relationship Id="rId4" Type="http://schemas.openxmlformats.org/officeDocument/2006/relationships/image" Target="../media/image4.png"/><Relationship Id="rId9" Type="http://schemas.openxmlformats.org/officeDocument/2006/relationships/image" Target="../media/image9.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Rectangle 64"/>
          <p:cNvSpPr/>
          <p:nvPr/>
        </p:nvSpPr>
        <p:spPr>
          <a:xfrm>
            <a:off x="31927800" y="29032200"/>
            <a:ext cx="11277600" cy="16002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a:noAutofit/>
          </a:bodyPr>
          <a:lstStyle/>
          <a:p>
            <a:r>
              <a:rPr lang="en-US" sz="3200" i="1" dirty="0" smtClean="0"/>
              <a:t>Clinical Data Interchange Standards Consortium (CDISC) uses NCIt for its Study Data Tabulation Model (SDTM) and other global data standards for medical research.</a:t>
            </a:r>
            <a:endParaRPr lang="en-US" sz="3200" dirty="0"/>
          </a:p>
        </p:txBody>
      </p:sp>
      <p:sp>
        <p:nvSpPr>
          <p:cNvPr id="4" name="Rectangle 3"/>
          <p:cNvSpPr/>
          <p:nvPr/>
        </p:nvSpPr>
        <p:spPr>
          <a:xfrm>
            <a:off x="6172200" y="119063"/>
            <a:ext cx="24841200" cy="51387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389120" fontAlgn="auto">
              <a:spcBef>
                <a:spcPts val="0"/>
              </a:spcBef>
              <a:spcAft>
                <a:spcPts val="0"/>
              </a:spcAft>
              <a:defRPr/>
            </a:pPr>
            <a:r>
              <a:rPr lang="en-US" sz="9600" b="1" dirty="0" smtClean="0">
                <a:solidFill>
                  <a:schemeClr val="tx2">
                    <a:lumMod val="75000"/>
                  </a:schemeClr>
                </a:solidFill>
              </a:rPr>
              <a:t>The New NCI Thesaurus (NCIt) Browser: </a:t>
            </a:r>
          </a:p>
          <a:p>
            <a:pPr defTabSz="4389120" fontAlgn="auto">
              <a:spcBef>
                <a:spcPts val="0"/>
              </a:spcBef>
              <a:spcAft>
                <a:spcPts val="0"/>
              </a:spcAft>
              <a:defRPr/>
            </a:pPr>
            <a:r>
              <a:rPr lang="en-US" sz="7200" b="1" dirty="0" smtClean="0">
                <a:solidFill>
                  <a:schemeClr val="tx2">
                    <a:lumMod val="75000"/>
                  </a:schemeClr>
                </a:solidFill>
              </a:rPr>
              <a:t>Bringing Terminology to NCI, Its Partners &amp; the Public</a:t>
            </a:r>
          </a:p>
          <a:p>
            <a:pPr defTabSz="4389120" fontAlgn="auto">
              <a:spcBef>
                <a:spcPts val="0"/>
              </a:spcBef>
              <a:spcAft>
                <a:spcPts val="0"/>
              </a:spcAft>
              <a:defRPr/>
            </a:pPr>
            <a:endParaRPr lang="en-US" sz="1000" b="1" dirty="0">
              <a:solidFill>
                <a:schemeClr val="tx2">
                  <a:lumMod val="75000"/>
                </a:schemeClr>
              </a:solidFill>
            </a:endParaRPr>
          </a:p>
          <a:p>
            <a:pPr defTabSz="4389120" fontAlgn="auto">
              <a:spcBef>
                <a:spcPts val="0"/>
              </a:spcBef>
              <a:spcAft>
                <a:spcPts val="0"/>
              </a:spcAft>
              <a:defRPr/>
            </a:pPr>
            <a:endParaRPr lang="en-US" sz="4000" b="1" dirty="0" smtClean="0">
              <a:solidFill>
                <a:schemeClr val="tx2">
                  <a:lumMod val="75000"/>
                </a:schemeClr>
              </a:solidFill>
            </a:endParaRPr>
          </a:p>
          <a:p>
            <a:pPr defTabSz="4389120" fontAlgn="auto">
              <a:spcBef>
                <a:spcPts val="0"/>
              </a:spcBef>
              <a:spcAft>
                <a:spcPts val="0"/>
              </a:spcAft>
              <a:defRPr/>
            </a:pPr>
            <a:r>
              <a:rPr lang="en-US" sz="4000" dirty="0" smtClean="0">
                <a:solidFill>
                  <a:schemeClr val="tx2">
                    <a:lumMod val="75000"/>
                  </a:schemeClr>
                </a:solidFill>
              </a:rPr>
              <a:t>Lawrence Wright</a:t>
            </a:r>
            <a:r>
              <a:rPr lang="en-US" sz="4000" baseline="30000" dirty="0" smtClean="0">
                <a:solidFill>
                  <a:schemeClr val="tx2">
                    <a:lumMod val="75000"/>
                  </a:schemeClr>
                </a:solidFill>
              </a:rPr>
              <a:t>1</a:t>
            </a:r>
            <a:r>
              <a:rPr lang="en-US" sz="4000" dirty="0" smtClean="0">
                <a:solidFill>
                  <a:schemeClr val="tx2">
                    <a:lumMod val="75000"/>
                  </a:schemeClr>
                </a:solidFill>
              </a:rPr>
              <a:t>, Wilberto Garcia</a:t>
            </a:r>
            <a:r>
              <a:rPr lang="en-US" sz="4000" baseline="30000" dirty="0" smtClean="0">
                <a:solidFill>
                  <a:schemeClr val="tx2">
                    <a:lumMod val="75000"/>
                  </a:schemeClr>
                </a:solidFill>
              </a:rPr>
              <a:t>2</a:t>
            </a:r>
            <a:r>
              <a:rPr lang="en-US" sz="4000" dirty="0" smtClean="0">
                <a:solidFill>
                  <a:schemeClr val="tx2">
                    <a:lumMod val="75000"/>
                  </a:schemeClr>
                </a:solidFill>
              </a:rPr>
              <a:t>, Steven Hunter</a:t>
            </a:r>
            <a:r>
              <a:rPr lang="en-US" sz="4000" baseline="30000" dirty="0" smtClean="0">
                <a:solidFill>
                  <a:schemeClr val="tx2">
                    <a:lumMod val="75000"/>
                  </a:schemeClr>
                </a:solidFill>
              </a:rPr>
              <a:t>3</a:t>
            </a:r>
            <a:r>
              <a:rPr lang="en-US" sz="4000" dirty="0" smtClean="0">
                <a:solidFill>
                  <a:schemeClr val="tx2">
                    <a:lumMod val="75000"/>
                  </a:schemeClr>
                </a:solidFill>
              </a:rPr>
              <a:t>, Jason Lucas</a:t>
            </a:r>
            <a:r>
              <a:rPr lang="en-US" sz="4000" baseline="30000" dirty="0" smtClean="0">
                <a:solidFill>
                  <a:schemeClr val="tx2">
                    <a:lumMod val="75000"/>
                  </a:schemeClr>
                </a:solidFill>
              </a:rPr>
              <a:t>2</a:t>
            </a:r>
            <a:r>
              <a:rPr lang="en-US" sz="4000" dirty="0" smtClean="0">
                <a:solidFill>
                  <a:schemeClr val="tx2">
                    <a:lumMod val="75000"/>
                  </a:schemeClr>
                </a:solidFill>
              </a:rPr>
              <a:t>, Kim Ong</a:t>
            </a:r>
            <a:r>
              <a:rPr lang="en-US" sz="4000" baseline="30000" dirty="0" smtClean="0">
                <a:solidFill>
                  <a:schemeClr val="tx2">
                    <a:lumMod val="75000"/>
                  </a:schemeClr>
                </a:solidFill>
              </a:rPr>
              <a:t>2</a:t>
            </a:r>
            <a:r>
              <a:rPr lang="en-US" sz="4000" dirty="0" smtClean="0">
                <a:solidFill>
                  <a:schemeClr val="tx2">
                    <a:lumMod val="75000"/>
                  </a:schemeClr>
                </a:solidFill>
              </a:rPr>
              <a:t>, Tracy Safran</a:t>
            </a:r>
            <a:r>
              <a:rPr lang="en-US" sz="4000" baseline="30000" dirty="0" smtClean="0">
                <a:solidFill>
                  <a:schemeClr val="tx2">
                    <a:lumMod val="75000"/>
                  </a:schemeClr>
                </a:solidFill>
              </a:rPr>
              <a:t>4</a:t>
            </a:r>
            <a:r>
              <a:rPr lang="en-US" sz="4000" dirty="0" smtClean="0">
                <a:solidFill>
                  <a:schemeClr val="tx2">
                    <a:lumMod val="75000"/>
                  </a:schemeClr>
                </a:solidFill>
              </a:rPr>
              <a:t> , Robert Wynne</a:t>
            </a:r>
            <a:r>
              <a:rPr lang="en-US" sz="4000" baseline="30000" dirty="0" smtClean="0">
                <a:solidFill>
                  <a:schemeClr val="tx2">
                    <a:lumMod val="75000"/>
                  </a:schemeClr>
                </a:solidFill>
              </a:rPr>
              <a:t>5</a:t>
            </a:r>
            <a:r>
              <a:rPr lang="en-US" sz="4000" dirty="0" smtClean="0">
                <a:solidFill>
                  <a:schemeClr val="tx2">
                    <a:lumMod val="75000"/>
                  </a:schemeClr>
                </a:solidFill>
              </a:rPr>
              <a:t>,  David Yee</a:t>
            </a:r>
            <a:r>
              <a:rPr lang="en-US" sz="4000" baseline="30000" dirty="0" smtClean="0">
                <a:solidFill>
                  <a:schemeClr val="tx2">
                    <a:lumMod val="75000"/>
                  </a:schemeClr>
                </a:solidFill>
              </a:rPr>
              <a:t>2</a:t>
            </a:r>
            <a:endParaRPr lang="en-US" sz="4000" dirty="0" smtClean="0">
              <a:solidFill>
                <a:schemeClr val="tx2">
                  <a:lumMod val="75000"/>
                </a:schemeClr>
              </a:solidFill>
            </a:endParaRPr>
          </a:p>
          <a:p>
            <a:pPr defTabSz="4389120" fontAlgn="auto">
              <a:spcBef>
                <a:spcPts val="0"/>
              </a:spcBef>
              <a:spcAft>
                <a:spcPts val="0"/>
              </a:spcAft>
              <a:defRPr/>
            </a:pPr>
            <a:r>
              <a:rPr lang="en-US" sz="2800" baseline="30000" dirty="0" smtClean="0">
                <a:solidFill>
                  <a:schemeClr val="tx2">
                    <a:lumMod val="75000"/>
                  </a:schemeClr>
                </a:solidFill>
              </a:rPr>
              <a:t>1</a:t>
            </a:r>
            <a:r>
              <a:rPr lang="en-US" sz="2800" dirty="0" smtClean="0">
                <a:solidFill>
                  <a:schemeClr val="tx2">
                    <a:lumMod val="75000"/>
                  </a:schemeClr>
                </a:solidFill>
              </a:rPr>
              <a:t>National Cancer Institute  </a:t>
            </a:r>
            <a:r>
              <a:rPr lang="en-US" sz="2800" baseline="30000" dirty="0" smtClean="0">
                <a:solidFill>
                  <a:schemeClr val="tx2">
                    <a:lumMod val="75000"/>
                  </a:schemeClr>
                </a:solidFill>
              </a:rPr>
              <a:t>2</a:t>
            </a:r>
            <a:r>
              <a:rPr lang="en-US" sz="2800" dirty="0" smtClean="0">
                <a:solidFill>
                  <a:schemeClr val="tx2">
                    <a:lumMod val="75000"/>
                  </a:schemeClr>
                </a:solidFill>
              </a:rPr>
              <a:t>Northrop Grumman  </a:t>
            </a:r>
            <a:r>
              <a:rPr lang="en-US" sz="2800" baseline="30000" dirty="0" smtClean="0">
                <a:solidFill>
                  <a:schemeClr val="tx2">
                    <a:lumMod val="75000"/>
                  </a:schemeClr>
                </a:solidFill>
              </a:rPr>
              <a:t>3</a:t>
            </a:r>
            <a:r>
              <a:rPr lang="en-US" sz="2800" dirty="0" smtClean="0">
                <a:solidFill>
                  <a:schemeClr val="tx2">
                    <a:lumMod val="75000"/>
                  </a:schemeClr>
                </a:solidFill>
              </a:rPr>
              <a:t>Ekagra Software Technologies  </a:t>
            </a:r>
            <a:r>
              <a:rPr lang="en-US" sz="2800" baseline="30000" dirty="0" smtClean="0">
                <a:solidFill>
                  <a:schemeClr val="tx2">
                    <a:lumMod val="75000"/>
                  </a:schemeClr>
                </a:solidFill>
              </a:rPr>
              <a:t>4</a:t>
            </a:r>
            <a:r>
              <a:rPr lang="en-US" sz="2800" dirty="0" smtClean="0">
                <a:solidFill>
                  <a:schemeClr val="tx1"/>
                </a:solidFill>
              </a:rPr>
              <a:t> Science Applications International Corporation</a:t>
            </a:r>
            <a:r>
              <a:rPr lang="en-US" sz="2800" dirty="0" smtClean="0">
                <a:solidFill>
                  <a:schemeClr val="tx2">
                    <a:lumMod val="75000"/>
                  </a:schemeClr>
                </a:solidFill>
              </a:rPr>
              <a:t>  </a:t>
            </a:r>
            <a:r>
              <a:rPr lang="en-US" sz="2800" baseline="30000" dirty="0" smtClean="0">
                <a:solidFill>
                  <a:schemeClr val="tx2">
                    <a:lumMod val="75000"/>
                  </a:schemeClr>
                </a:solidFill>
              </a:rPr>
              <a:t>5</a:t>
            </a:r>
            <a:r>
              <a:rPr lang="en-US" sz="2800" dirty="0" smtClean="0">
                <a:solidFill>
                  <a:schemeClr val="tx2">
                    <a:lumMod val="75000"/>
                  </a:schemeClr>
                </a:solidFill>
              </a:rPr>
              <a:t>Lockheed Martin</a:t>
            </a:r>
          </a:p>
          <a:p>
            <a:pPr defTabSz="4389120" fontAlgn="auto">
              <a:spcBef>
                <a:spcPts val="0"/>
              </a:spcBef>
              <a:spcAft>
                <a:spcPts val="0"/>
              </a:spcAft>
              <a:defRPr/>
            </a:pPr>
            <a:endParaRPr lang="en-US" sz="4000" b="1" dirty="0">
              <a:solidFill>
                <a:schemeClr val="tx2">
                  <a:lumMod val="75000"/>
                </a:schemeClr>
              </a:solidFill>
            </a:endParaRPr>
          </a:p>
        </p:txBody>
      </p:sp>
      <p:sp>
        <p:nvSpPr>
          <p:cNvPr id="6" name="Rectangle 5"/>
          <p:cNvSpPr/>
          <p:nvPr/>
        </p:nvSpPr>
        <p:spPr>
          <a:xfrm>
            <a:off x="990600" y="5715000"/>
            <a:ext cx="13411200" cy="9220200"/>
          </a:xfrm>
          <a:prstGeom prst="rect">
            <a:avLst/>
          </a:prstGeom>
          <a:ln>
            <a:noFill/>
          </a:ln>
        </p:spPr>
        <p:style>
          <a:lnRef idx="2">
            <a:schemeClr val="accent1"/>
          </a:lnRef>
          <a:fillRef idx="1">
            <a:schemeClr val="lt1"/>
          </a:fillRef>
          <a:effectRef idx="0">
            <a:schemeClr val="accent1"/>
          </a:effectRef>
          <a:fontRef idx="minor">
            <a:schemeClr val="dk1"/>
          </a:fontRef>
        </p:style>
        <p:txBody>
          <a:bodyPr/>
          <a:lstStyle/>
          <a:p>
            <a:pPr defTabSz="4389120" fontAlgn="auto">
              <a:spcBef>
                <a:spcPts val="0"/>
              </a:spcBef>
              <a:spcAft>
                <a:spcPts val="0"/>
              </a:spcAft>
              <a:defRPr/>
            </a:pPr>
            <a:r>
              <a:rPr lang="en-US" sz="6600" b="1" dirty="0">
                <a:solidFill>
                  <a:schemeClr val="tx2">
                    <a:lumMod val="75000"/>
                  </a:schemeClr>
                </a:solidFill>
                <a:latin typeface="+mj-lt"/>
              </a:rPr>
              <a:t>Overview</a:t>
            </a:r>
          </a:p>
          <a:p>
            <a:pPr defTabSz="4389120" fontAlgn="auto">
              <a:spcBef>
                <a:spcPts val="0"/>
              </a:spcBef>
              <a:spcAft>
                <a:spcPts val="0"/>
              </a:spcAft>
              <a:defRPr/>
            </a:pPr>
            <a:endParaRPr lang="en-US" sz="1200" b="1" dirty="0">
              <a:solidFill>
                <a:schemeClr val="tx2">
                  <a:lumMod val="75000"/>
                </a:schemeClr>
              </a:solidFill>
            </a:endParaRPr>
          </a:p>
          <a:p>
            <a:endParaRPr lang="en-US" sz="1200" dirty="0" smtClean="0"/>
          </a:p>
          <a:p>
            <a:r>
              <a:rPr lang="en-US" sz="3600" dirty="0" smtClean="0"/>
              <a:t>The new NCI Thesaurus (NCIt) Browser addresses both the expanding role of NCIt and shifts in underlying technologies.  NCIt plays a central role in NCI and caBIG semantic infrastructure and information services, and has become a widely recognized biomedical standard used by a broad variety of public and private partners both nationally and internationally.  NCIt contains over 70,000 key concepts for clinical care, translational and basic research, and public information and administrative activities.  NCIt offers exceptionally rich content, including numerous synonyms and codes, definitions, history, contributions from and links to other sources, extensive concept hierarchies, and 200,000 cross-links between concepts providing formal logic-based definition of many concepts and a cross-check on NCIt’s hierarchical structure.  NCIt and supporting software are freely available under an open content license.</a:t>
            </a:r>
            <a:endParaRPr lang="en-US" sz="3600" dirty="0"/>
          </a:p>
        </p:txBody>
      </p:sp>
      <p:grpSp>
        <p:nvGrpSpPr>
          <p:cNvPr id="96" name="Group 95"/>
          <p:cNvGrpSpPr/>
          <p:nvPr/>
        </p:nvGrpSpPr>
        <p:grpSpPr>
          <a:xfrm>
            <a:off x="762000" y="14892278"/>
            <a:ext cx="13716000" cy="12125444"/>
            <a:chOff x="762000" y="14097000"/>
            <a:chExt cx="13716000" cy="12125444"/>
          </a:xfrm>
        </p:grpSpPr>
        <p:grpSp>
          <p:nvGrpSpPr>
            <p:cNvPr id="133" name="Group 132"/>
            <p:cNvGrpSpPr/>
            <p:nvPr/>
          </p:nvGrpSpPr>
          <p:grpSpPr>
            <a:xfrm>
              <a:off x="762000" y="14097000"/>
              <a:ext cx="13335000" cy="9567922"/>
              <a:chOff x="26365200" y="7980680"/>
              <a:chExt cx="14119940" cy="10205783"/>
            </a:xfrm>
          </p:grpSpPr>
          <p:pic>
            <p:nvPicPr>
              <p:cNvPr id="131" name="Picture 4" descr="TOP Architecture Diagram"/>
              <p:cNvPicPr>
                <a:picLocks noChangeAspect="1" noChangeArrowheads="1"/>
              </p:cNvPicPr>
              <p:nvPr/>
            </p:nvPicPr>
            <p:blipFill>
              <a:blip r:embed="rId3" cstate="print"/>
              <a:srcRect/>
              <a:stretch>
                <a:fillRect/>
              </a:stretch>
            </p:blipFill>
            <p:spPr bwMode="auto">
              <a:xfrm>
                <a:off x="26365200" y="8966263"/>
                <a:ext cx="14119940" cy="9220200"/>
              </a:xfrm>
              <a:prstGeom prst="rect">
                <a:avLst/>
              </a:prstGeom>
              <a:noFill/>
              <a:ln w="9525">
                <a:noFill/>
                <a:miter lim="800000"/>
                <a:headEnd/>
                <a:tailEnd/>
              </a:ln>
            </p:spPr>
          </p:pic>
          <p:sp>
            <p:nvSpPr>
              <p:cNvPr id="132" name="TextBox 131"/>
              <p:cNvSpPr txBox="1"/>
              <p:nvPr/>
            </p:nvSpPr>
            <p:spPr>
              <a:xfrm>
                <a:off x="26607256" y="7980680"/>
                <a:ext cx="13411199" cy="1181862"/>
              </a:xfrm>
              <a:prstGeom prst="rect">
                <a:avLst/>
              </a:prstGeom>
              <a:noFill/>
            </p:spPr>
            <p:txBody>
              <a:bodyPr wrap="square" rtlCol="0">
                <a:spAutoFit/>
              </a:bodyPr>
              <a:lstStyle/>
              <a:p>
                <a:r>
                  <a:rPr lang="en-US" sz="6600" b="1" dirty="0" smtClean="0">
                    <a:latin typeface="+mj-lt"/>
                  </a:rPr>
                  <a:t>Architecture</a:t>
                </a:r>
                <a:endParaRPr lang="en-US" sz="6600" b="1" dirty="0">
                  <a:latin typeface="+mj-lt"/>
                </a:endParaRPr>
              </a:p>
            </p:txBody>
          </p:sp>
        </p:grpSp>
        <p:sp>
          <p:nvSpPr>
            <p:cNvPr id="134" name="Text Box 5"/>
            <p:cNvSpPr txBox="1">
              <a:spLocks noChangeArrowheads="1"/>
            </p:cNvSpPr>
            <p:nvPr/>
          </p:nvSpPr>
          <p:spPr bwMode="auto">
            <a:xfrm>
              <a:off x="1066800" y="23360122"/>
              <a:ext cx="13411200" cy="2862322"/>
            </a:xfrm>
            <a:prstGeom prst="rect">
              <a:avLst/>
            </a:prstGeom>
            <a:noFill/>
            <a:ln w="9525">
              <a:noFill/>
              <a:miter lim="800000"/>
              <a:headEnd/>
              <a:tailEnd/>
            </a:ln>
            <a:effectLst/>
          </p:spPr>
          <p:txBody>
            <a:bodyPr wrap="square">
              <a:spAutoFit/>
            </a:bodyPr>
            <a:lstStyle/>
            <a:p>
              <a:r>
                <a:rPr lang="en-US" sz="3600" dirty="0" smtClean="0">
                  <a:latin typeface="+mn-lt"/>
                </a:rPr>
                <a:t>The </a:t>
              </a:r>
              <a:r>
                <a:rPr lang="en-US" sz="3600" dirty="0">
                  <a:latin typeface="+mn-lt"/>
                </a:rPr>
                <a:t>NCIt Browser is Java-Based n-Tier </a:t>
              </a:r>
              <a:r>
                <a:rPr lang="en-US" sz="3600" dirty="0" smtClean="0">
                  <a:latin typeface="+mn-lt"/>
                </a:rPr>
                <a:t>architecture, which </a:t>
              </a:r>
              <a:r>
                <a:rPr lang="en-US" sz="3600" dirty="0">
                  <a:latin typeface="+mn-lt"/>
                </a:rPr>
                <a:t>assigns functional responsibilities to separate application layers. </a:t>
              </a:r>
              <a:r>
                <a:rPr lang="en-US" sz="3600" dirty="0" smtClean="0">
                  <a:latin typeface="+mn-lt"/>
                </a:rPr>
                <a:t> N-Tier </a:t>
              </a:r>
              <a:r>
                <a:rPr lang="en-US" sz="3600" dirty="0">
                  <a:latin typeface="+mn-lt"/>
                </a:rPr>
                <a:t>architecture fosters loosely coupled and tightly cohesive </a:t>
              </a:r>
              <a:r>
                <a:rPr lang="en-US" sz="3600" dirty="0" smtClean="0">
                  <a:latin typeface="+mn-lt"/>
                </a:rPr>
                <a:t>architecture, in </a:t>
              </a:r>
              <a:r>
                <a:rPr lang="en-US" sz="3600" dirty="0">
                  <a:latin typeface="+mn-lt"/>
                </a:rPr>
                <a:t>which objects in each layer are focused on specific architectural responsibilities </a:t>
              </a:r>
              <a:r>
                <a:rPr lang="en-US" sz="3600" dirty="0" smtClean="0">
                  <a:latin typeface="+mn-lt"/>
                </a:rPr>
                <a:t>yet </a:t>
              </a:r>
              <a:r>
                <a:rPr lang="en-US" sz="3600" dirty="0">
                  <a:latin typeface="+mn-lt"/>
                </a:rPr>
                <a:t>cleanly integrate with the other layers</a:t>
              </a:r>
              <a:r>
                <a:rPr lang="en-US" sz="3600" dirty="0" smtClean="0">
                  <a:latin typeface="+mn-lt"/>
                </a:rPr>
                <a:t>.</a:t>
              </a:r>
              <a:endParaRPr lang="en-US" sz="3600" dirty="0"/>
            </a:p>
          </p:txBody>
        </p:sp>
      </p:grpSp>
      <p:pic>
        <p:nvPicPr>
          <p:cNvPr id="1027" name="Picture 3"/>
          <p:cNvPicPr>
            <a:picLocks noChangeAspect="1" noChangeArrowheads="1"/>
          </p:cNvPicPr>
          <p:nvPr/>
        </p:nvPicPr>
        <p:blipFill>
          <a:blip r:embed="rId4" cstate="print"/>
          <a:srcRect r="55397"/>
          <a:stretch>
            <a:fillRect/>
          </a:stretch>
        </p:blipFill>
        <p:spPr bwMode="auto">
          <a:xfrm>
            <a:off x="685800" y="609600"/>
            <a:ext cx="5257800" cy="1156118"/>
          </a:xfrm>
          <a:prstGeom prst="rect">
            <a:avLst/>
          </a:prstGeom>
          <a:noFill/>
          <a:ln w="9525">
            <a:noFill/>
            <a:miter lim="800000"/>
            <a:headEnd/>
            <a:tailEnd/>
          </a:ln>
          <a:effectLst/>
        </p:spPr>
      </p:pic>
      <p:sp>
        <p:nvSpPr>
          <p:cNvPr id="31" name="Rectangle 30"/>
          <p:cNvSpPr/>
          <p:nvPr/>
        </p:nvSpPr>
        <p:spPr>
          <a:xfrm>
            <a:off x="0" y="5334000"/>
            <a:ext cx="43982640" cy="106683"/>
          </a:xfrm>
          <a:prstGeom prst="rect">
            <a:avLst/>
          </a:prstGeom>
          <a:solidFill>
            <a:srgbClr val="C00000"/>
          </a:solidFill>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endParaRPr lang="en-US" dirty="0"/>
          </a:p>
        </p:txBody>
      </p:sp>
      <p:pic>
        <p:nvPicPr>
          <p:cNvPr id="1026" name="Picture 2"/>
          <p:cNvPicPr>
            <a:picLocks noChangeAspect="1" noChangeArrowheads="1"/>
          </p:cNvPicPr>
          <p:nvPr/>
        </p:nvPicPr>
        <p:blipFill>
          <a:blip r:embed="rId5" cstate="print"/>
          <a:srcRect/>
          <a:stretch>
            <a:fillRect/>
          </a:stretch>
        </p:blipFill>
        <p:spPr bwMode="auto">
          <a:xfrm>
            <a:off x="681154" y="3352800"/>
            <a:ext cx="5338646" cy="1143000"/>
          </a:xfrm>
          <a:prstGeom prst="rect">
            <a:avLst/>
          </a:prstGeom>
          <a:noFill/>
          <a:ln w="9525">
            <a:noFill/>
            <a:miter lim="800000"/>
            <a:headEnd/>
            <a:tailEnd/>
          </a:ln>
          <a:effectLst/>
        </p:spPr>
      </p:pic>
      <p:grpSp>
        <p:nvGrpSpPr>
          <p:cNvPr id="38" name="Group 37"/>
          <p:cNvGrpSpPr/>
          <p:nvPr/>
        </p:nvGrpSpPr>
        <p:grpSpPr>
          <a:xfrm>
            <a:off x="14721840" y="5791200"/>
            <a:ext cx="13807440" cy="1097283"/>
            <a:chOff x="28133040" y="12496800"/>
            <a:chExt cx="13807440" cy="1097283"/>
          </a:xfrm>
        </p:grpSpPr>
        <p:sp>
          <p:nvSpPr>
            <p:cNvPr id="36" name="TextBox 35"/>
            <p:cNvSpPr txBox="1"/>
            <p:nvPr/>
          </p:nvSpPr>
          <p:spPr>
            <a:xfrm>
              <a:off x="28164348" y="12496800"/>
              <a:ext cx="12665659" cy="1015663"/>
            </a:xfrm>
            <a:prstGeom prst="rect">
              <a:avLst/>
            </a:prstGeom>
            <a:noFill/>
          </p:spPr>
          <p:txBody>
            <a:bodyPr wrap="square" rtlCol="0">
              <a:spAutoFit/>
            </a:bodyPr>
            <a:lstStyle/>
            <a:p>
              <a:r>
                <a:rPr lang="en-US" sz="6000" b="1" dirty="0" smtClean="0"/>
                <a:t>Application</a:t>
              </a:r>
              <a:endParaRPr lang="en-US" sz="6000" b="1" dirty="0"/>
            </a:p>
          </p:txBody>
        </p:sp>
        <p:sp>
          <p:nvSpPr>
            <p:cNvPr id="37" name="Rectangle 36"/>
            <p:cNvSpPr/>
            <p:nvPr/>
          </p:nvSpPr>
          <p:spPr>
            <a:xfrm>
              <a:off x="28133040" y="13487400"/>
              <a:ext cx="13807440" cy="106683"/>
            </a:xfrm>
            <a:prstGeom prst="rect">
              <a:avLst/>
            </a:prstGeom>
            <a:solidFill>
              <a:srgbClr val="C00000"/>
            </a:solidFill>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endParaRPr lang="en-US" dirty="0"/>
            </a:p>
          </p:txBody>
        </p:sp>
      </p:grpSp>
      <p:sp>
        <p:nvSpPr>
          <p:cNvPr id="40" name="Rectangle 39"/>
          <p:cNvSpPr/>
          <p:nvPr/>
        </p:nvSpPr>
        <p:spPr>
          <a:xfrm>
            <a:off x="1066800" y="15925800"/>
            <a:ext cx="13075920" cy="109728"/>
          </a:xfrm>
          <a:prstGeom prst="rect">
            <a:avLst/>
          </a:prstGeom>
          <a:solidFill>
            <a:srgbClr val="C00000"/>
          </a:solidFill>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endParaRPr lang="en-US" dirty="0"/>
          </a:p>
        </p:txBody>
      </p:sp>
      <p:grpSp>
        <p:nvGrpSpPr>
          <p:cNvPr id="91" name="Group 90"/>
          <p:cNvGrpSpPr/>
          <p:nvPr/>
        </p:nvGrpSpPr>
        <p:grpSpPr>
          <a:xfrm>
            <a:off x="1066800" y="27176373"/>
            <a:ext cx="13335000" cy="4370427"/>
            <a:chOff x="1066800" y="26746200"/>
            <a:chExt cx="13335000" cy="4370427"/>
          </a:xfrm>
        </p:grpSpPr>
        <p:sp>
          <p:nvSpPr>
            <p:cNvPr id="39" name="Rectangle 38"/>
            <p:cNvSpPr/>
            <p:nvPr/>
          </p:nvSpPr>
          <p:spPr>
            <a:xfrm>
              <a:off x="1066800" y="26746200"/>
              <a:ext cx="13335000" cy="4370427"/>
            </a:xfrm>
            <a:prstGeom prst="rect">
              <a:avLst/>
            </a:prstGeom>
          </p:spPr>
          <p:txBody>
            <a:bodyPr wrap="square">
              <a:spAutoFit/>
            </a:bodyPr>
            <a:lstStyle/>
            <a:p>
              <a:pPr defTabSz="4389120" fontAlgn="auto">
                <a:spcBef>
                  <a:spcPts val="0"/>
                </a:spcBef>
                <a:spcAft>
                  <a:spcPts val="0"/>
                </a:spcAft>
                <a:defRPr/>
              </a:pPr>
              <a:r>
                <a:rPr lang="en-US" sz="6600" b="1" dirty="0" smtClean="0">
                  <a:solidFill>
                    <a:schemeClr val="tx2">
                      <a:lumMod val="75000"/>
                    </a:schemeClr>
                  </a:solidFill>
                  <a:latin typeface="+mj-lt"/>
                </a:rPr>
                <a:t>Acknowledgements</a:t>
              </a:r>
            </a:p>
            <a:p>
              <a:pPr defTabSz="4389120" fontAlgn="auto">
                <a:spcBef>
                  <a:spcPts val="0"/>
                </a:spcBef>
                <a:spcAft>
                  <a:spcPts val="0"/>
                </a:spcAft>
                <a:defRPr/>
              </a:pPr>
              <a:endParaRPr lang="en-US" sz="3200" b="1" dirty="0" smtClean="0">
                <a:solidFill>
                  <a:schemeClr val="tx2">
                    <a:lumMod val="75000"/>
                  </a:schemeClr>
                </a:solidFill>
              </a:endParaRPr>
            </a:p>
            <a:p>
              <a:r>
                <a:rPr lang="en-US" sz="3600" dirty="0" smtClean="0">
                  <a:latin typeface="+mn-lt"/>
                </a:rPr>
                <a:t>The authors wish to acknowledge the NCI Office of Communications and Education for the initial user interface design and planning, and other Center for Biomedical Informatics and Information Technology staff, including the entire EVS team, for their help in the completion and implementation of this effort.</a:t>
              </a:r>
              <a:endParaRPr lang="en-US" sz="3600" dirty="0">
                <a:latin typeface="+mn-lt"/>
              </a:endParaRPr>
            </a:p>
          </p:txBody>
        </p:sp>
        <p:sp>
          <p:nvSpPr>
            <p:cNvPr id="41" name="Rectangle 40"/>
            <p:cNvSpPr/>
            <p:nvPr/>
          </p:nvSpPr>
          <p:spPr>
            <a:xfrm>
              <a:off x="1143000" y="27813000"/>
              <a:ext cx="13075920" cy="109728"/>
            </a:xfrm>
            <a:prstGeom prst="rect">
              <a:avLst/>
            </a:prstGeom>
            <a:solidFill>
              <a:srgbClr val="C00000"/>
            </a:solidFill>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endParaRPr lang="en-US" dirty="0"/>
            </a:p>
          </p:txBody>
        </p:sp>
      </p:grpSp>
      <p:grpSp>
        <p:nvGrpSpPr>
          <p:cNvPr id="42" name="Group 41"/>
          <p:cNvGrpSpPr/>
          <p:nvPr/>
        </p:nvGrpSpPr>
        <p:grpSpPr>
          <a:xfrm>
            <a:off x="29383548" y="5791200"/>
            <a:ext cx="13867572" cy="1097283"/>
            <a:chOff x="28164348" y="12496800"/>
            <a:chExt cx="13867572" cy="1097283"/>
          </a:xfrm>
        </p:grpSpPr>
        <p:sp>
          <p:nvSpPr>
            <p:cNvPr id="43" name="TextBox 42"/>
            <p:cNvSpPr txBox="1"/>
            <p:nvPr/>
          </p:nvSpPr>
          <p:spPr>
            <a:xfrm>
              <a:off x="28164348" y="12496800"/>
              <a:ext cx="12665659" cy="1015663"/>
            </a:xfrm>
            <a:prstGeom prst="rect">
              <a:avLst/>
            </a:prstGeom>
            <a:noFill/>
          </p:spPr>
          <p:txBody>
            <a:bodyPr wrap="square" rtlCol="0">
              <a:spAutoFit/>
            </a:bodyPr>
            <a:lstStyle/>
            <a:p>
              <a:r>
                <a:rPr lang="en-US" sz="6000" b="1" dirty="0" smtClean="0"/>
                <a:t>Systems Integration &amp; Partners</a:t>
              </a:r>
              <a:endParaRPr lang="en-US" sz="6000" b="1" dirty="0"/>
            </a:p>
          </p:txBody>
        </p:sp>
        <p:sp>
          <p:nvSpPr>
            <p:cNvPr id="44" name="Rectangle 43"/>
            <p:cNvSpPr/>
            <p:nvPr/>
          </p:nvSpPr>
          <p:spPr>
            <a:xfrm>
              <a:off x="28224480" y="13487400"/>
              <a:ext cx="13807440" cy="106683"/>
            </a:xfrm>
            <a:prstGeom prst="rect">
              <a:avLst/>
            </a:prstGeom>
            <a:solidFill>
              <a:srgbClr val="C00000"/>
            </a:solidFill>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endParaRPr lang="en-US" dirty="0"/>
            </a:p>
          </p:txBody>
        </p:sp>
      </p:grpSp>
      <p:sp>
        <p:nvSpPr>
          <p:cNvPr id="45" name="Text Box 5"/>
          <p:cNvSpPr txBox="1">
            <a:spLocks noChangeArrowheads="1"/>
          </p:cNvSpPr>
          <p:nvPr/>
        </p:nvSpPr>
        <p:spPr bwMode="auto">
          <a:xfrm>
            <a:off x="29337000" y="7086600"/>
            <a:ext cx="13563600" cy="2862322"/>
          </a:xfrm>
          <a:prstGeom prst="rect">
            <a:avLst/>
          </a:prstGeom>
          <a:noFill/>
          <a:ln w="9525">
            <a:noFill/>
            <a:miter lim="800000"/>
            <a:headEnd/>
            <a:tailEnd/>
          </a:ln>
          <a:effectLst/>
        </p:spPr>
        <p:txBody>
          <a:bodyPr wrap="square">
            <a:spAutoFit/>
          </a:bodyPr>
          <a:lstStyle/>
          <a:p>
            <a:r>
              <a:rPr lang="en-US" sz="3600" dirty="0" smtClean="0">
                <a:latin typeface="+mn-lt"/>
              </a:rPr>
              <a:t>NCI Thesaurus (NCIt) is the reference terminology and ontology used by NCI and many partners for coding and sharing data, metadata, and models.  The NCIt Browser is designed to support this growing user base with a user-friendly interface and integrated information access and services.  NCI Metathesaurus and other browsers are in development.</a:t>
            </a:r>
          </a:p>
        </p:txBody>
      </p:sp>
      <p:pic>
        <p:nvPicPr>
          <p:cNvPr id="2" name="Picture 2"/>
          <p:cNvPicPr>
            <a:picLocks noChangeAspect="1" noChangeArrowheads="1"/>
          </p:cNvPicPr>
          <p:nvPr/>
        </p:nvPicPr>
        <p:blipFill>
          <a:blip r:embed="rId6" cstate="print"/>
          <a:srcRect/>
          <a:stretch>
            <a:fillRect/>
          </a:stretch>
        </p:blipFill>
        <p:spPr bwMode="auto">
          <a:xfrm>
            <a:off x="14706600" y="7239000"/>
            <a:ext cx="13792200" cy="17476350"/>
          </a:xfrm>
          <a:prstGeom prst="rect">
            <a:avLst/>
          </a:prstGeom>
          <a:noFill/>
          <a:ln w="9525">
            <a:noFill/>
            <a:miter lim="800000"/>
            <a:headEnd/>
            <a:tailEnd/>
          </a:ln>
        </p:spPr>
      </p:pic>
      <p:sp>
        <p:nvSpPr>
          <p:cNvPr id="46" name="TextBox 45"/>
          <p:cNvSpPr txBox="1"/>
          <p:nvPr/>
        </p:nvSpPr>
        <p:spPr>
          <a:xfrm>
            <a:off x="29337000" y="10210800"/>
            <a:ext cx="13944600" cy="2092881"/>
          </a:xfrm>
          <a:prstGeom prst="rect">
            <a:avLst/>
          </a:prstGeom>
          <a:noFill/>
        </p:spPr>
        <p:txBody>
          <a:bodyPr wrap="square" rtlCol="0">
            <a:spAutoFit/>
          </a:bodyPr>
          <a:lstStyle/>
          <a:p>
            <a:pPr defTabSz="640080"/>
            <a:r>
              <a:rPr lang="en-US" sz="4000" b="1" dirty="0" smtClean="0">
                <a:latin typeface="+mj-lt"/>
              </a:rPr>
              <a:t>NCI &amp; caBIG Integration</a:t>
            </a:r>
          </a:p>
          <a:p>
            <a:pPr defTabSz="640080"/>
            <a:endParaRPr lang="en-US" sz="1800" dirty="0" smtClean="0"/>
          </a:p>
          <a:p>
            <a:pPr defTabSz="640080"/>
            <a:r>
              <a:rPr lang="en-US" sz="3600" dirty="0" smtClean="0">
                <a:latin typeface="+mn-lt"/>
              </a:rPr>
              <a:t>NCIt is tightly integrated into NCI’s caCORE and the caBIG informatics infrastructure, as seen in the caDSR training example illustrated below.</a:t>
            </a:r>
          </a:p>
        </p:txBody>
      </p:sp>
      <p:sp>
        <p:nvSpPr>
          <p:cNvPr id="47" name="TextBox 46"/>
          <p:cNvSpPr txBox="1"/>
          <p:nvPr/>
        </p:nvSpPr>
        <p:spPr>
          <a:xfrm>
            <a:off x="29260800" y="22934234"/>
            <a:ext cx="13944600" cy="3754874"/>
          </a:xfrm>
          <a:prstGeom prst="rect">
            <a:avLst/>
          </a:prstGeom>
          <a:noFill/>
        </p:spPr>
        <p:txBody>
          <a:bodyPr wrap="square" rtlCol="0">
            <a:spAutoFit/>
          </a:bodyPr>
          <a:lstStyle/>
          <a:p>
            <a:pPr defTabSz="640080"/>
            <a:r>
              <a:rPr lang="en-US" sz="4000" b="1" dirty="0" smtClean="0">
                <a:latin typeface="+mj-lt"/>
              </a:rPr>
              <a:t>Partners &amp; Wider Adoption</a:t>
            </a:r>
          </a:p>
          <a:p>
            <a:pPr defTabSz="640080"/>
            <a:endParaRPr lang="en-US" sz="1800" dirty="0" smtClean="0"/>
          </a:p>
          <a:p>
            <a:pPr defTabSz="640080"/>
            <a:r>
              <a:rPr lang="en-US" sz="3600" dirty="0" smtClean="0">
                <a:latin typeface="+mn-lt"/>
              </a:rPr>
              <a:t>NCIt is used by the FDA, CDISC, and other partners to develop and publish terminology for research, regulatory, and standards purposes; NCIt is also part of the Federal Medication Terminologies (FMT). These terminology sets are exported using an EVS Report Writer and published; integrated browser access and user-defined reports are planned .</a:t>
            </a:r>
          </a:p>
        </p:txBody>
      </p:sp>
      <p:pic>
        <p:nvPicPr>
          <p:cNvPr id="5" name="Picture 3"/>
          <p:cNvPicPr>
            <a:picLocks noChangeAspect="1" noChangeArrowheads="1"/>
          </p:cNvPicPr>
          <p:nvPr/>
        </p:nvPicPr>
        <p:blipFill>
          <a:blip r:embed="rId7" cstate="print"/>
          <a:srcRect/>
          <a:stretch>
            <a:fillRect/>
          </a:stretch>
        </p:blipFill>
        <p:spPr bwMode="auto">
          <a:xfrm>
            <a:off x="29184600" y="27355800"/>
            <a:ext cx="2080846" cy="1143000"/>
          </a:xfrm>
          <a:prstGeom prst="rect">
            <a:avLst/>
          </a:prstGeom>
          <a:noFill/>
          <a:ln w="9525">
            <a:noFill/>
            <a:miter lim="800000"/>
            <a:headEnd/>
            <a:tailEnd/>
          </a:ln>
          <a:effectLst/>
        </p:spPr>
      </p:pic>
      <p:cxnSp>
        <p:nvCxnSpPr>
          <p:cNvPr id="154" name="Straight Arrow Connector 153"/>
          <p:cNvCxnSpPr>
            <a:stCxn id="136" idx="2"/>
            <a:endCxn id="102" idx="1"/>
          </p:cNvCxnSpPr>
          <p:nvPr/>
        </p:nvCxnSpPr>
        <p:spPr>
          <a:xfrm flipV="1">
            <a:off x="30187652" y="16399714"/>
            <a:ext cx="1022665" cy="9319"/>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67" name="Elbow Connector 166"/>
          <p:cNvCxnSpPr>
            <a:endCxn id="103" idx="0"/>
          </p:cNvCxnSpPr>
          <p:nvPr/>
        </p:nvCxnSpPr>
        <p:spPr>
          <a:xfrm rot="16200000" flipH="1">
            <a:off x="32757238" y="17063952"/>
            <a:ext cx="2670916" cy="1918610"/>
          </a:xfrm>
          <a:prstGeom prst="bentConnector3">
            <a:avLst>
              <a:gd name="adj1" fmla="val 50000"/>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72" name="Elbow Connector 171"/>
          <p:cNvCxnSpPr/>
          <p:nvPr/>
        </p:nvCxnSpPr>
        <p:spPr>
          <a:xfrm rot="5400000">
            <a:off x="35015096" y="17116392"/>
            <a:ext cx="2279228" cy="2205418"/>
          </a:xfrm>
          <a:prstGeom prst="bentConnector3">
            <a:avLst>
              <a:gd name="adj1" fmla="val 41722"/>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noChangeArrowheads="1"/>
          </p:cNvPicPr>
          <p:nvPr/>
        </p:nvPicPr>
        <p:blipFill>
          <a:blip r:embed="rId8" cstate="print"/>
          <a:srcRect/>
          <a:stretch>
            <a:fillRect/>
          </a:stretch>
        </p:blipFill>
        <p:spPr bwMode="auto">
          <a:xfrm>
            <a:off x="28575000" y="29337000"/>
            <a:ext cx="3200400" cy="914400"/>
          </a:xfrm>
          <a:prstGeom prst="rect">
            <a:avLst/>
          </a:prstGeom>
          <a:noFill/>
          <a:ln w="9525">
            <a:noFill/>
            <a:miter lim="800000"/>
            <a:headEnd/>
            <a:tailEnd/>
          </a:ln>
          <a:effectLst/>
        </p:spPr>
      </p:pic>
      <p:grpSp>
        <p:nvGrpSpPr>
          <p:cNvPr id="74" name="Group 73"/>
          <p:cNvGrpSpPr/>
          <p:nvPr/>
        </p:nvGrpSpPr>
        <p:grpSpPr>
          <a:xfrm>
            <a:off x="14859000" y="26289000"/>
            <a:ext cx="13563600" cy="5154899"/>
            <a:chOff x="14859000" y="27051000"/>
            <a:chExt cx="13563600" cy="5154899"/>
          </a:xfrm>
        </p:grpSpPr>
        <p:pic>
          <p:nvPicPr>
            <p:cNvPr id="187" name="Picture 186" descr="Synonym Details.gif"/>
            <p:cNvPicPr>
              <a:picLocks noChangeAspect="1"/>
            </p:cNvPicPr>
            <p:nvPr/>
          </p:nvPicPr>
          <p:blipFill>
            <a:blip r:embed="rId9" cstate="print"/>
            <a:stretch>
              <a:fillRect/>
            </a:stretch>
          </p:blipFill>
          <p:spPr>
            <a:xfrm>
              <a:off x="14859000" y="27051000"/>
              <a:ext cx="13563600" cy="5154899"/>
            </a:xfrm>
            <a:prstGeom prst="rect">
              <a:avLst/>
            </a:prstGeom>
          </p:spPr>
        </p:pic>
        <p:sp>
          <p:nvSpPr>
            <p:cNvPr id="191" name="Oval 190"/>
            <p:cNvSpPr/>
            <p:nvPr/>
          </p:nvSpPr>
          <p:spPr>
            <a:xfrm>
              <a:off x="20574000" y="31375350"/>
              <a:ext cx="1219200" cy="457200"/>
            </a:xfrm>
            <a:prstGeom prst="ellipse">
              <a:avLst/>
            </a:prstGeom>
            <a:noFill/>
            <a:ln w="57150"/>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95" name="Oval 194"/>
            <p:cNvSpPr/>
            <p:nvPr/>
          </p:nvSpPr>
          <p:spPr>
            <a:xfrm>
              <a:off x="20574000" y="30060900"/>
              <a:ext cx="1219200" cy="457200"/>
            </a:xfrm>
            <a:prstGeom prst="ellipse">
              <a:avLst/>
            </a:prstGeom>
            <a:noFill/>
            <a:ln w="57150">
              <a:solidFill>
                <a:schemeClr val="accent3">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dirty="0"/>
            </a:p>
          </p:txBody>
        </p:sp>
      </p:grpSp>
      <p:cxnSp>
        <p:nvCxnSpPr>
          <p:cNvPr id="197" name="Straight Arrow Connector 196"/>
          <p:cNvCxnSpPr>
            <a:stCxn id="5" idx="1"/>
            <a:endCxn id="195" idx="6"/>
          </p:cNvCxnSpPr>
          <p:nvPr/>
        </p:nvCxnSpPr>
        <p:spPr>
          <a:xfrm rot="10800000" flipV="1">
            <a:off x="21793200" y="27927300"/>
            <a:ext cx="7391400" cy="1600200"/>
          </a:xfrm>
          <a:prstGeom prst="straightConnector1">
            <a:avLst/>
          </a:prstGeom>
          <a:ln w="38100">
            <a:solidFill>
              <a:schemeClr val="accent3">
                <a:lumMod val="75000"/>
              </a:schemeClr>
            </a:solidFill>
            <a:tailEnd type="triangle" w="lg" len="med"/>
          </a:ln>
        </p:spPr>
        <p:style>
          <a:lnRef idx="1">
            <a:schemeClr val="accent3"/>
          </a:lnRef>
          <a:fillRef idx="0">
            <a:schemeClr val="accent3"/>
          </a:fillRef>
          <a:effectRef idx="0">
            <a:schemeClr val="accent3"/>
          </a:effectRef>
          <a:fontRef idx="minor">
            <a:schemeClr val="tx1"/>
          </a:fontRef>
        </p:style>
      </p:cxnSp>
      <p:cxnSp>
        <p:nvCxnSpPr>
          <p:cNvPr id="193" name="Straight Arrow Connector 192"/>
          <p:cNvCxnSpPr>
            <a:stCxn id="3" idx="1"/>
            <a:endCxn id="191" idx="6"/>
          </p:cNvCxnSpPr>
          <p:nvPr/>
        </p:nvCxnSpPr>
        <p:spPr>
          <a:xfrm rot="10800000" flipV="1">
            <a:off x="21793200" y="29794200"/>
            <a:ext cx="6781800" cy="1047750"/>
          </a:xfrm>
          <a:prstGeom prst="straightConnector1">
            <a:avLst/>
          </a:prstGeom>
          <a:ln w="38100">
            <a:tailEnd type="triangle" w="lg" len="med"/>
          </a:ln>
        </p:spPr>
        <p:style>
          <a:lnRef idx="1">
            <a:schemeClr val="accent6"/>
          </a:lnRef>
          <a:fillRef idx="0">
            <a:schemeClr val="accent6"/>
          </a:fillRef>
          <a:effectRef idx="0">
            <a:schemeClr val="accent6"/>
          </a:effectRef>
          <a:fontRef idx="minor">
            <a:schemeClr val="tx1"/>
          </a:fontRef>
        </p:style>
      </p:cxnSp>
      <p:sp>
        <p:nvSpPr>
          <p:cNvPr id="77" name="Rectangle 76"/>
          <p:cNvSpPr/>
          <p:nvPr/>
        </p:nvSpPr>
        <p:spPr>
          <a:xfrm>
            <a:off x="31927800" y="27127200"/>
            <a:ext cx="11277600" cy="16002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Autofit/>
          </a:bodyPr>
          <a:lstStyle/>
          <a:p>
            <a:r>
              <a:rPr lang="en-US" sz="3200" i="1" dirty="0" smtClean="0"/>
              <a:t>U.S. Food </a:t>
            </a:r>
            <a:r>
              <a:rPr lang="en-US" sz="3200" i="1" dirty="0" smtClean="0"/>
              <a:t>and </a:t>
            </a:r>
            <a:r>
              <a:rPr lang="en-US" sz="3200" i="1" dirty="0" smtClean="0"/>
              <a:t>Drug Administration uses NCIt for Structured Product Labeling (SPL) and other FDA controlled terminology (more than 10,000 FDA terms and codes are stored in NCIt.</a:t>
            </a:r>
            <a:endParaRPr lang="en-US" sz="3200" dirty="0"/>
          </a:p>
        </p:txBody>
      </p:sp>
      <p:sp>
        <p:nvSpPr>
          <p:cNvPr id="78" name="Rectangle 77"/>
          <p:cNvSpPr/>
          <p:nvPr/>
        </p:nvSpPr>
        <p:spPr>
          <a:xfrm>
            <a:off x="15011400" y="25527000"/>
            <a:ext cx="13106400" cy="76200"/>
          </a:xfrm>
          <a:prstGeom prst="rect">
            <a:avLst/>
          </a:prstGeom>
          <a:solidFill>
            <a:srgbClr val="C00000"/>
          </a:solidFill>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endParaRPr lang="en-US" dirty="0"/>
          </a:p>
        </p:txBody>
      </p:sp>
      <p:grpSp>
        <p:nvGrpSpPr>
          <p:cNvPr id="83" name="Group 82"/>
          <p:cNvGrpSpPr/>
          <p:nvPr/>
        </p:nvGrpSpPr>
        <p:grpSpPr>
          <a:xfrm>
            <a:off x="29375513" y="12649200"/>
            <a:ext cx="13829887" cy="9715356"/>
            <a:chOff x="29108400" y="14401800"/>
            <a:chExt cx="13829887" cy="9715356"/>
          </a:xfrm>
        </p:grpSpPr>
        <p:grpSp>
          <p:nvGrpSpPr>
            <p:cNvPr id="184" name="Group 183"/>
            <p:cNvGrpSpPr/>
            <p:nvPr/>
          </p:nvGrpSpPr>
          <p:grpSpPr>
            <a:xfrm>
              <a:off x="29108400" y="14401800"/>
              <a:ext cx="13829887" cy="9715356"/>
              <a:chOff x="28194000" y="16459201"/>
              <a:chExt cx="13829887" cy="9715356"/>
            </a:xfrm>
          </p:grpSpPr>
          <p:pic>
            <p:nvPicPr>
              <p:cNvPr id="182" name="Picture 30" descr="EVS">
                <a:hlinkClick r:id="rId10"/>
              </p:cNvPr>
              <p:cNvPicPr>
                <a:picLocks noChangeAspect="1" noChangeArrowheads="1"/>
              </p:cNvPicPr>
              <p:nvPr/>
            </p:nvPicPr>
            <p:blipFill>
              <a:blip r:embed="rId11" cstate="print"/>
              <a:srcRect t="17330" b="13348"/>
              <a:stretch>
                <a:fillRect/>
              </a:stretch>
            </p:blipFill>
            <p:spPr bwMode="auto">
              <a:xfrm>
                <a:off x="40538400" y="17830800"/>
                <a:ext cx="1142450" cy="914400"/>
              </a:xfrm>
              <a:prstGeom prst="rect">
                <a:avLst/>
              </a:prstGeom>
              <a:noFill/>
              <a:ln>
                <a:miter lim="800000"/>
                <a:headEnd/>
                <a:tailEnd/>
              </a:ln>
            </p:spPr>
          </p:pic>
          <p:grpSp>
            <p:nvGrpSpPr>
              <p:cNvPr id="183" name="Group 182"/>
              <p:cNvGrpSpPr/>
              <p:nvPr/>
            </p:nvGrpSpPr>
            <p:grpSpPr>
              <a:xfrm>
                <a:off x="28194000" y="16459201"/>
                <a:ext cx="13829887" cy="9715356"/>
                <a:chOff x="28156313" y="16459201"/>
                <a:chExt cx="13829887" cy="9715356"/>
              </a:xfrm>
            </p:grpSpPr>
            <p:pic>
              <p:nvPicPr>
                <p:cNvPr id="181" name="Picture 30" descr="EVS">
                  <a:hlinkClick r:id="rId10"/>
                </p:cNvPr>
                <p:cNvPicPr>
                  <a:picLocks noChangeAspect="1" noChangeArrowheads="1"/>
                </p:cNvPicPr>
                <p:nvPr/>
              </p:nvPicPr>
              <p:blipFill>
                <a:blip r:embed="rId11" cstate="print"/>
                <a:srcRect t="17330" b="13348"/>
                <a:stretch>
                  <a:fillRect/>
                </a:stretch>
              </p:blipFill>
              <p:spPr bwMode="auto">
                <a:xfrm>
                  <a:off x="34213800" y="16535400"/>
                  <a:ext cx="1142450" cy="914400"/>
                </a:xfrm>
                <a:prstGeom prst="rect">
                  <a:avLst/>
                </a:prstGeom>
                <a:noFill/>
                <a:ln>
                  <a:miter lim="800000"/>
                  <a:headEnd/>
                  <a:tailEnd/>
                </a:ln>
              </p:spPr>
            </p:pic>
            <p:pic>
              <p:nvPicPr>
                <p:cNvPr id="179" name="Picture 30" descr="EVS">
                  <a:hlinkClick r:id="rId10"/>
                </p:cNvPr>
                <p:cNvPicPr>
                  <a:picLocks noChangeAspect="1" noChangeArrowheads="1"/>
                </p:cNvPicPr>
                <p:nvPr/>
              </p:nvPicPr>
              <p:blipFill>
                <a:blip r:embed="rId11" cstate="print"/>
                <a:srcRect t="17330" b="13348"/>
                <a:stretch>
                  <a:fillRect/>
                </a:stretch>
              </p:blipFill>
              <p:spPr bwMode="auto">
                <a:xfrm>
                  <a:off x="37261800" y="22860000"/>
                  <a:ext cx="1142450" cy="914400"/>
                </a:xfrm>
                <a:prstGeom prst="rect">
                  <a:avLst/>
                </a:prstGeom>
                <a:noFill/>
                <a:ln>
                  <a:miter lim="800000"/>
                  <a:headEnd/>
                  <a:tailEnd/>
                </a:ln>
              </p:spPr>
            </p:pic>
            <p:grpSp>
              <p:nvGrpSpPr>
                <p:cNvPr id="92" name="Group 91"/>
                <p:cNvGrpSpPr/>
                <p:nvPr/>
              </p:nvGrpSpPr>
              <p:grpSpPr>
                <a:xfrm>
                  <a:off x="28156313" y="16459201"/>
                  <a:ext cx="13829887" cy="9715356"/>
                  <a:chOff x="1027951" y="1615698"/>
                  <a:chExt cx="7244973" cy="4571766"/>
                </a:xfrm>
              </p:grpSpPr>
              <p:pic>
                <p:nvPicPr>
                  <p:cNvPr id="141" name="Picture 30" descr="EVS">
                    <a:hlinkClick r:id="rId10"/>
                  </p:cNvPr>
                  <p:cNvPicPr>
                    <a:picLocks noGrp="1" noChangeAspect="1" noChangeArrowheads="1"/>
                  </p:cNvPicPr>
                  <p:nvPr>
                    <p:ph sz="quarter" idx="3"/>
                  </p:nvPr>
                </p:nvPicPr>
                <p:blipFill>
                  <a:blip r:embed="rId11" cstate="print"/>
                  <a:srcRect t="17330" b="13348"/>
                  <a:stretch>
                    <a:fillRect/>
                  </a:stretch>
                </p:blipFill>
                <p:spPr bwMode="auto">
                  <a:xfrm>
                    <a:off x="1812667" y="4627729"/>
                    <a:ext cx="598488" cy="430290"/>
                  </a:xfrm>
                  <a:noFill/>
                  <a:ln>
                    <a:miter lim="800000"/>
                    <a:headEnd/>
                    <a:tailEnd/>
                  </a:ln>
                </p:spPr>
              </p:pic>
              <p:pic>
                <p:nvPicPr>
                  <p:cNvPr id="93" name="Picture 2" descr="EVS">
                    <a:hlinkClick r:id="rId10"/>
                  </p:cNvPr>
                  <p:cNvPicPr>
                    <a:picLocks noGrp="1" noChangeAspect="1" noChangeArrowheads="1"/>
                  </p:cNvPicPr>
                  <p:nvPr>
                    <p:ph sz="quarter" idx="1"/>
                  </p:nvPr>
                </p:nvPicPr>
                <p:blipFill>
                  <a:blip r:embed="rId11" cstate="print"/>
                  <a:srcRect t="13525" b="12085"/>
                  <a:stretch>
                    <a:fillRect/>
                  </a:stretch>
                </p:blipFill>
                <p:spPr bwMode="auto">
                  <a:xfrm>
                    <a:off x="2012259" y="1723270"/>
                    <a:ext cx="558800" cy="394433"/>
                  </a:xfrm>
                  <a:noFill/>
                </p:spPr>
              </p:pic>
              <p:pic>
                <p:nvPicPr>
                  <p:cNvPr id="94" name="Picture 3" descr="EVS">
                    <a:hlinkClick r:id="rId10"/>
                  </p:cNvPr>
                  <p:cNvPicPr>
                    <a:picLocks noChangeAspect="1" noChangeArrowheads="1"/>
                  </p:cNvPicPr>
                  <p:nvPr/>
                </p:nvPicPr>
                <p:blipFill>
                  <a:blip r:embed="rId11" cstate="print"/>
                  <a:srcRect/>
                  <a:stretch>
                    <a:fillRect/>
                  </a:stretch>
                </p:blipFill>
                <p:spPr bwMode="auto">
                  <a:xfrm>
                    <a:off x="5192078" y="2512135"/>
                    <a:ext cx="476250" cy="476250"/>
                  </a:xfrm>
                  <a:prstGeom prst="rect">
                    <a:avLst/>
                  </a:prstGeom>
                  <a:noFill/>
                  <a:ln w="9525">
                    <a:noFill/>
                    <a:miter lim="800000"/>
                    <a:headEnd/>
                    <a:tailEnd/>
                  </a:ln>
                  <a:effectLst/>
                </p:spPr>
              </p:pic>
              <p:sp>
                <p:nvSpPr>
                  <p:cNvPr id="97" name="Rectangle 6"/>
                  <p:cNvSpPr>
                    <a:spLocks noChangeArrowheads="1"/>
                  </p:cNvSpPr>
                  <p:nvPr/>
                </p:nvSpPr>
                <p:spPr bwMode="auto">
                  <a:xfrm>
                    <a:off x="1838931" y="2906568"/>
                    <a:ext cx="4590617" cy="954232"/>
                  </a:xfrm>
                  <a:prstGeom prst="rect">
                    <a:avLst/>
                  </a:prstGeom>
                  <a:solidFill>
                    <a:srgbClr val="FFFF99"/>
                  </a:solidFill>
                  <a:ln w="57150">
                    <a:solidFill>
                      <a:srgbClr val="FF0000"/>
                    </a:solidFill>
                    <a:miter lim="800000"/>
                    <a:headEnd/>
                    <a:tailEnd/>
                  </a:ln>
                  <a:effectLst/>
                </p:spPr>
                <p:txBody>
                  <a:bodyPr wrap="none" anchor="ctr"/>
                  <a:lstStyle/>
                  <a:p>
                    <a:endParaRPr lang="en-US" sz="2400" dirty="0"/>
                  </a:p>
                </p:txBody>
              </p:sp>
              <p:sp>
                <p:nvSpPr>
                  <p:cNvPr id="99" name="Rectangle 8"/>
                  <p:cNvSpPr>
                    <a:spLocks noChangeAspect="1" noChangeArrowheads="1"/>
                  </p:cNvSpPr>
                  <p:nvPr/>
                </p:nvSpPr>
                <p:spPr bwMode="auto">
                  <a:xfrm>
                    <a:off x="1543310" y="2133933"/>
                    <a:ext cx="1380548" cy="557491"/>
                  </a:xfrm>
                  <a:prstGeom prst="rect">
                    <a:avLst/>
                  </a:prstGeom>
                  <a:gradFill rotWithShape="1">
                    <a:gsLst>
                      <a:gs pos="0">
                        <a:srgbClr val="1CAC4C"/>
                      </a:gs>
                      <a:gs pos="100000">
                        <a:srgbClr val="1CAC4C">
                          <a:gamma/>
                          <a:shade val="46275"/>
                          <a:invGamma/>
                        </a:srgbClr>
                      </a:gs>
                    </a:gsLst>
                    <a:path path="shape">
                      <a:fillToRect l="50000" t="50000" r="50000" b="50000"/>
                    </a:path>
                  </a:gradFill>
                  <a:ln w="9525">
                    <a:noFill/>
                    <a:miter lim="800000"/>
                    <a:headEnd/>
                    <a:tailEnd/>
                  </a:ln>
                  <a:effectLst/>
                </p:spPr>
                <p:txBody>
                  <a:bodyPr wrap="none" anchor="ctr"/>
                  <a:lstStyle/>
                  <a:p>
                    <a:pPr algn="ctr"/>
                    <a:r>
                      <a:rPr kumimoji="0" lang="en-US" sz="2400" b="1" u="sng" dirty="0">
                        <a:solidFill>
                          <a:schemeClr val="bg1"/>
                        </a:solidFill>
                        <a:latin typeface="Arial" charset="0"/>
                      </a:rPr>
                      <a:t>Object Class</a:t>
                    </a:r>
                  </a:p>
                  <a:p>
                    <a:pPr algn="ctr"/>
                    <a:r>
                      <a:rPr kumimoji="0" lang="en-US" sz="2400" b="1" dirty="0">
                        <a:solidFill>
                          <a:schemeClr val="bg2"/>
                        </a:solidFill>
                        <a:latin typeface="Arial" charset="0"/>
                      </a:rPr>
                      <a:t>Chemopreventive</a:t>
                    </a:r>
                  </a:p>
                  <a:p>
                    <a:pPr algn="ctr"/>
                    <a:r>
                      <a:rPr kumimoji="0" lang="en-US" sz="2400" b="1" dirty="0">
                        <a:solidFill>
                          <a:schemeClr val="bg2"/>
                        </a:solidFill>
                        <a:latin typeface="Arial" charset="0"/>
                      </a:rPr>
                      <a:t>Agent</a:t>
                    </a:r>
                  </a:p>
                </p:txBody>
              </p:sp>
              <p:sp>
                <p:nvSpPr>
                  <p:cNvPr id="100" name="Rectangle 9"/>
                  <p:cNvSpPr>
                    <a:spLocks noChangeAspect="1" noChangeArrowheads="1"/>
                  </p:cNvSpPr>
                  <p:nvPr/>
                </p:nvSpPr>
                <p:spPr bwMode="auto">
                  <a:xfrm>
                    <a:off x="2010555" y="4213225"/>
                    <a:ext cx="1504950" cy="436563"/>
                  </a:xfrm>
                  <a:prstGeom prst="rect">
                    <a:avLst/>
                  </a:prstGeom>
                  <a:gradFill rotWithShape="1">
                    <a:gsLst>
                      <a:gs pos="0">
                        <a:srgbClr val="1CAC4C"/>
                      </a:gs>
                      <a:gs pos="100000">
                        <a:srgbClr val="1CAC4C">
                          <a:gamma/>
                          <a:shade val="46275"/>
                          <a:invGamma/>
                        </a:srgbClr>
                      </a:gs>
                    </a:gsLst>
                    <a:path path="shape">
                      <a:fillToRect l="50000" t="50000" r="50000" b="50000"/>
                    </a:path>
                  </a:gradFill>
                  <a:ln w="9525">
                    <a:noFill/>
                    <a:miter lim="800000"/>
                    <a:headEnd/>
                    <a:tailEnd/>
                  </a:ln>
                  <a:effectLst/>
                </p:spPr>
                <p:txBody>
                  <a:bodyPr wrap="none" anchor="ctr"/>
                  <a:lstStyle/>
                  <a:p>
                    <a:pPr algn="ctr"/>
                    <a:r>
                      <a:rPr kumimoji="0" lang="en-US" sz="2400" b="1" u="sng" dirty="0">
                        <a:solidFill>
                          <a:schemeClr val="bg1"/>
                        </a:solidFill>
                        <a:latin typeface="Arial" charset="0"/>
                      </a:rPr>
                      <a:t>Property</a:t>
                    </a:r>
                  </a:p>
                  <a:p>
                    <a:pPr algn="ctr"/>
                    <a:r>
                      <a:rPr kumimoji="0" lang="en-US" sz="2400" b="1" dirty="0">
                        <a:solidFill>
                          <a:schemeClr val="bg2"/>
                        </a:solidFill>
                        <a:latin typeface="Arial" charset="0"/>
                      </a:rPr>
                      <a:t>NSCNumber</a:t>
                    </a:r>
                  </a:p>
                </p:txBody>
              </p:sp>
              <p:sp>
                <p:nvSpPr>
                  <p:cNvPr id="101" name="Rectangle 10"/>
                  <p:cNvSpPr>
                    <a:spLocks noChangeAspect="1" noChangeArrowheads="1"/>
                  </p:cNvSpPr>
                  <p:nvPr/>
                </p:nvSpPr>
                <p:spPr bwMode="auto">
                  <a:xfrm>
                    <a:off x="3144838" y="2117703"/>
                    <a:ext cx="1620837" cy="573720"/>
                  </a:xfrm>
                  <a:prstGeom prst="rect">
                    <a:avLst/>
                  </a:prstGeom>
                  <a:gradFill rotWithShape="1">
                    <a:gsLst>
                      <a:gs pos="0">
                        <a:srgbClr val="1CAC4C"/>
                      </a:gs>
                      <a:gs pos="100000">
                        <a:srgbClr val="1CAC4C">
                          <a:gamma/>
                          <a:shade val="46275"/>
                          <a:invGamma/>
                        </a:srgbClr>
                      </a:gs>
                    </a:gsLst>
                    <a:path path="shape">
                      <a:fillToRect l="50000" t="50000" r="50000" b="50000"/>
                    </a:path>
                  </a:gradFill>
                  <a:ln w="9525">
                    <a:noFill/>
                    <a:miter lim="800000"/>
                    <a:headEnd/>
                    <a:tailEnd/>
                  </a:ln>
                  <a:effectLst/>
                </p:spPr>
                <p:txBody>
                  <a:bodyPr wrap="none" anchor="ctr"/>
                  <a:lstStyle/>
                  <a:p>
                    <a:pPr algn="ctr"/>
                    <a:r>
                      <a:rPr kumimoji="0" lang="en-US" sz="2400" b="1" u="sng" dirty="0">
                        <a:solidFill>
                          <a:schemeClr val="bg1"/>
                        </a:solidFill>
                        <a:latin typeface="Arial" charset="0"/>
                      </a:rPr>
                      <a:t>Conceptual Domain</a:t>
                    </a:r>
                  </a:p>
                  <a:p>
                    <a:pPr algn="ctr"/>
                    <a:r>
                      <a:rPr kumimoji="0" lang="en-US" sz="2400" b="1" dirty="0">
                        <a:solidFill>
                          <a:srgbClr val="DDDDDD"/>
                        </a:solidFill>
                        <a:latin typeface="Arial" charset="0"/>
                      </a:rPr>
                      <a:t>Agent</a:t>
                    </a:r>
                  </a:p>
                </p:txBody>
              </p:sp>
              <p:sp>
                <p:nvSpPr>
                  <p:cNvPr id="102" name="Rectangle 11"/>
                  <p:cNvSpPr>
                    <a:spLocks noChangeAspect="1" noChangeArrowheads="1"/>
                  </p:cNvSpPr>
                  <p:nvPr/>
                </p:nvSpPr>
                <p:spPr bwMode="auto">
                  <a:xfrm>
                    <a:off x="1989138" y="3060700"/>
                    <a:ext cx="1939925" cy="639763"/>
                  </a:xfrm>
                  <a:prstGeom prst="rect">
                    <a:avLst/>
                  </a:prstGeom>
                  <a:gradFill rotWithShape="1">
                    <a:gsLst>
                      <a:gs pos="0">
                        <a:srgbClr val="B2B2B2"/>
                      </a:gs>
                      <a:gs pos="100000">
                        <a:srgbClr val="B2B2B2">
                          <a:gamma/>
                          <a:shade val="20000"/>
                          <a:invGamma/>
                        </a:srgbClr>
                      </a:gs>
                    </a:gsLst>
                    <a:path path="shape">
                      <a:fillToRect l="50000" t="50000" r="50000" b="50000"/>
                    </a:path>
                  </a:gradFill>
                  <a:ln w="9525">
                    <a:noFill/>
                    <a:miter lim="800000"/>
                    <a:headEnd/>
                    <a:tailEnd/>
                  </a:ln>
                  <a:effectLst/>
                </p:spPr>
                <p:txBody>
                  <a:bodyPr wrap="none" anchor="ctr"/>
                  <a:lstStyle/>
                  <a:p>
                    <a:pPr algn="ctr"/>
                    <a:r>
                      <a:rPr kumimoji="0" lang="en-US" sz="2400" b="1" u="sng" dirty="0">
                        <a:solidFill>
                          <a:schemeClr val="bg1"/>
                        </a:solidFill>
                        <a:latin typeface="Arial" charset="0"/>
                      </a:rPr>
                      <a:t>Data Element Concept</a:t>
                    </a:r>
                  </a:p>
                  <a:p>
                    <a:pPr algn="ctr"/>
                    <a:r>
                      <a:rPr kumimoji="0" lang="en-US" sz="2400" b="1" dirty="0">
                        <a:solidFill>
                          <a:srgbClr val="DDDDDD"/>
                        </a:solidFill>
                        <a:latin typeface="Arial" charset="0"/>
                      </a:rPr>
                      <a:t>Chemopreventive Agent </a:t>
                    </a:r>
                  </a:p>
                  <a:p>
                    <a:pPr algn="ctr"/>
                    <a:r>
                      <a:rPr kumimoji="0" lang="en-US" sz="2400" b="1" dirty="0">
                        <a:solidFill>
                          <a:srgbClr val="DDDDDD"/>
                        </a:solidFill>
                        <a:latin typeface="Arial" charset="0"/>
                      </a:rPr>
                      <a:t>NSC Number</a:t>
                    </a:r>
                  </a:p>
                </p:txBody>
              </p:sp>
              <p:sp>
                <p:nvSpPr>
                  <p:cNvPr id="103" name="Rectangle 12"/>
                  <p:cNvSpPr>
                    <a:spLocks noChangeAspect="1" noChangeArrowheads="1"/>
                  </p:cNvSpPr>
                  <p:nvPr/>
                </p:nvSpPr>
                <p:spPr bwMode="auto">
                  <a:xfrm>
                    <a:off x="2804104" y="4773002"/>
                    <a:ext cx="2395104" cy="679450"/>
                  </a:xfrm>
                  <a:prstGeom prst="rect">
                    <a:avLst/>
                  </a:prstGeom>
                  <a:gradFill rotWithShape="1">
                    <a:gsLst>
                      <a:gs pos="0">
                        <a:schemeClr val="tx2"/>
                      </a:gs>
                      <a:gs pos="100000">
                        <a:schemeClr val="tx2">
                          <a:gamma/>
                          <a:shade val="46275"/>
                          <a:invGamma/>
                        </a:schemeClr>
                      </a:gs>
                    </a:gsLst>
                    <a:path path="shape">
                      <a:fillToRect l="50000" t="50000" r="50000" b="50000"/>
                    </a:path>
                  </a:gradFill>
                  <a:ln w="9525">
                    <a:solidFill>
                      <a:schemeClr val="accent2"/>
                    </a:solidFill>
                    <a:miter lim="800000"/>
                    <a:headEnd/>
                    <a:tailEnd/>
                  </a:ln>
                  <a:effectLst/>
                </p:spPr>
                <p:txBody>
                  <a:bodyPr wrap="none" anchor="ctr"/>
                  <a:lstStyle/>
                  <a:p>
                    <a:pPr algn="ctr"/>
                    <a:r>
                      <a:rPr kumimoji="0" lang="en-US" sz="2400" b="1" u="sng" dirty="0">
                        <a:solidFill>
                          <a:schemeClr val="bg1"/>
                        </a:solidFill>
                        <a:latin typeface="Arial" charset="0"/>
                      </a:rPr>
                      <a:t>Data Element</a:t>
                    </a:r>
                  </a:p>
                  <a:p>
                    <a:pPr algn="ctr"/>
                    <a:r>
                      <a:rPr kumimoji="0" lang="en-US" sz="2400" b="1" dirty="0">
                        <a:solidFill>
                          <a:srgbClr val="DDDDDD"/>
                        </a:solidFill>
                        <a:latin typeface="Arial" charset="0"/>
                      </a:rPr>
                      <a:t>Chemopreventive Agent Name</a:t>
                    </a:r>
                  </a:p>
                </p:txBody>
              </p:sp>
              <p:sp>
                <p:nvSpPr>
                  <p:cNvPr id="104" name="Rectangle 13"/>
                  <p:cNvSpPr>
                    <a:spLocks noChangeAspect="1" noChangeArrowheads="1"/>
                  </p:cNvSpPr>
                  <p:nvPr/>
                </p:nvSpPr>
                <p:spPr bwMode="auto">
                  <a:xfrm>
                    <a:off x="4011613" y="3060700"/>
                    <a:ext cx="2290762" cy="639763"/>
                  </a:xfrm>
                  <a:prstGeom prst="rect">
                    <a:avLst/>
                  </a:prstGeom>
                  <a:gradFill rotWithShape="1">
                    <a:gsLst>
                      <a:gs pos="0">
                        <a:srgbClr val="1CAC4C"/>
                      </a:gs>
                      <a:gs pos="100000">
                        <a:srgbClr val="1CAC4C">
                          <a:gamma/>
                          <a:shade val="46275"/>
                          <a:invGamma/>
                        </a:srgbClr>
                      </a:gs>
                    </a:gsLst>
                    <a:path path="shape">
                      <a:fillToRect l="50000" t="50000" r="50000" b="50000"/>
                    </a:path>
                  </a:gradFill>
                  <a:ln w="9525">
                    <a:noFill/>
                    <a:miter lim="800000"/>
                    <a:headEnd/>
                    <a:tailEnd/>
                  </a:ln>
                  <a:effectLst/>
                </p:spPr>
                <p:txBody>
                  <a:bodyPr wrap="none" anchor="ctr"/>
                  <a:lstStyle/>
                  <a:p>
                    <a:pPr algn="ctr"/>
                    <a:r>
                      <a:rPr kumimoji="0" lang="en-US" sz="2400" b="1" u="sng" dirty="0">
                        <a:solidFill>
                          <a:schemeClr val="bg1"/>
                        </a:solidFill>
                        <a:latin typeface="Arial" charset="0"/>
                      </a:rPr>
                      <a:t>Value Domain</a:t>
                    </a:r>
                  </a:p>
                  <a:p>
                    <a:pPr algn="ctr"/>
                    <a:r>
                      <a:rPr kumimoji="0" lang="en-US" sz="2400" b="1" dirty="0">
                        <a:solidFill>
                          <a:srgbClr val="DDDDDD"/>
                        </a:solidFill>
                        <a:latin typeface="Arial" charset="0"/>
                      </a:rPr>
                      <a:t>NSC Code</a:t>
                    </a:r>
                  </a:p>
                </p:txBody>
              </p:sp>
              <p:sp>
                <p:nvSpPr>
                  <p:cNvPr id="105" name="Rectangle 14"/>
                  <p:cNvSpPr>
                    <a:spLocks noChangeAspect="1" noChangeArrowheads="1"/>
                  </p:cNvSpPr>
                  <p:nvPr/>
                </p:nvSpPr>
                <p:spPr bwMode="auto">
                  <a:xfrm>
                    <a:off x="3419476" y="5700102"/>
                    <a:ext cx="1374775" cy="487362"/>
                  </a:xfrm>
                  <a:prstGeom prst="rect">
                    <a:avLst/>
                  </a:prstGeom>
                  <a:gradFill rotWithShape="1">
                    <a:gsLst>
                      <a:gs pos="0">
                        <a:srgbClr val="FF0000"/>
                      </a:gs>
                      <a:gs pos="100000">
                        <a:srgbClr val="FF0000">
                          <a:gamma/>
                          <a:shade val="20000"/>
                          <a:invGamma/>
                        </a:srgbClr>
                      </a:gs>
                    </a:gsLst>
                    <a:path path="shape">
                      <a:fillToRect l="50000" t="50000" r="50000" b="50000"/>
                    </a:path>
                  </a:gradFill>
                  <a:ln w="9525">
                    <a:noFill/>
                    <a:miter lim="800000"/>
                    <a:headEnd/>
                    <a:tailEnd/>
                  </a:ln>
                  <a:effectLst/>
                </p:spPr>
                <p:txBody>
                  <a:bodyPr wrap="none" anchor="ctr"/>
                  <a:lstStyle/>
                  <a:p>
                    <a:pPr algn="ctr"/>
                    <a:r>
                      <a:rPr kumimoji="0" lang="en-US" sz="2400" b="1" u="sng" dirty="0">
                        <a:solidFill>
                          <a:schemeClr val="bg1"/>
                        </a:solidFill>
                        <a:latin typeface="Arial" charset="0"/>
                      </a:rPr>
                      <a:t>Context</a:t>
                    </a:r>
                  </a:p>
                  <a:p>
                    <a:pPr algn="ctr"/>
                    <a:r>
                      <a:rPr kumimoji="0" lang="en-US" sz="2400" b="1" dirty="0">
                        <a:solidFill>
                          <a:srgbClr val="DDDDDD"/>
                        </a:solidFill>
                        <a:latin typeface="Arial" charset="0"/>
                      </a:rPr>
                      <a:t>caCORE</a:t>
                    </a:r>
                  </a:p>
                </p:txBody>
              </p:sp>
              <p:sp>
                <p:nvSpPr>
                  <p:cNvPr id="106" name="Rectangle 15"/>
                  <p:cNvSpPr>
                    <a:spLocks noChangeAspect="1" noChangeArrowheads="1"/>
                  </p:cNvSpPr>
                  <p:nvPr/>
                </p:nvSpPr>
                <p:spPr bwMode="auto">
                  <a:xfrm>
                    <a:off x="4792894" y="4213225"/>
                    <a:ext cx="1322387" cy="427038"/>
                  </a:xfrm>
                  <a:prstGeom prst="rect">
                    <a:avLst/>
                  </a:prstGeom>
                  <a:gradFill rotWithShape="1">
                    <a:gsLst>
                      <a:gs pos="0">
                        <a:srgbClr val="1CAC4C"/>
                      </a:gs>
                      <a:gs pos="100000">
                        <a:srgbClr val="1CAC4C">
                          <a:gamma/>
                          <a:shade val="46275"/>
                          <a:invGamma/>
                        </a:srgbClr>
                      </a:gs>
                    </a:gsLst>
                    <a:path path="shape">
                      <a:fillToRect l="50000" t="50000" r="50000" b="50000"/>
                    </a:path>
                  </a:gradFill>
                  <a:ln w="9525">
                    <a:noFill/>
                    <a:miter lim="800000"/>
                    <a:headEnd/>
                    <a:tailEnd/>
                  </a:ln>
                  <a:effectLst/>
                </p:spPr>
                <p:txBody>
                  <a:bodyPr wrap="none" anchor="ctr"/>
                  <a:lstStyle/>
                  <a:p>
                    <a:pPr algn="ctr"/>
                    <a:r>
                      <a:rPr kumimoji="0" lang="en-US" sz="2400" b="1" u="sng" dirty="0">
                        <a:solidFill>
                          <a:schemeClr val="bg1"/>
                        </a:solidFill>
                        <a:latin typeface="Arial" charset="0"/>
                      </a:rPr>
                      <a:t>Representation</a:t>
                    </a:r>
                  </a:p>
                  <a:p>
                    <a:pPr algn="ctr"/>
                    <a:r>
                      <a:rPr kumimoji="0" lang="en-US" sz="2400" b="1" dirty="0">
                        <a:solidFill>
                          <a:schemeClr val="bg2"/>
                        </a:solidFill>
                        <a:latin typeface="Arial" charset="0"/>
                      </a:rPr>
                      <a:t>Code</a:t>
                    </a:r>
                  </a:p>
                </p:txBody>
              </p:sp>
              <p:sp>
                <p:nvSpPr>
                  <p:cNvPr id="107" name="Line 16"/>
                  <p:cNvSpPr>
                    <a:spLocks noChangeAspect="1" noChangeShapeType="1"/>
                  </p:cNvSpPr>
                  <p:nvPr/>
                </p:nvSpPr>
                <p:spPr bwMode="auto">
                  <a:xfrm>
                    <a:off x="3338513" y="2579688"/>
                    <a:ext cx="0" cy="449262"/>
                  </a:xfrm>
                  <a:prstGeom prst="line">
                    <a:avLst/>
                  </a:prstGeom>
                  <a:noFill/>
                  <a:ln w="38100">
                    <a:solidFill>
                      <a:schemeClr val="tx1"/>
                    </a:solidFill>
                    <a:round/>
                    <a:headEnd/>
                    <a:tailEnd type="triangle" w="lg" len="med"/>
                  </a:ln>
                  <a:effectLst/>
                </p:spPr>
                <p:txBody>
                  <a:bodyPr/>
                  <a:lstStyle/>
                  <a:p>
                    <a:endParaRPr lang="en-US" sz="2400" dirty="0"/>
                  </a:p>
                </p:txBody>
              </p:sp>
              <p:sp>
                <p:nvSpPr>
                  <p:cNvPr id="108" name="Line 17"/>
                  <p:cNvSpPr>
                    <a:spLocks noChangeAspect="1" noChangeShapeType="1"/>
                  </p:cNvSpPr>
                  <p:nvPr/>
                </p:nvSpPr>
                <p:spPr bwMode="auto">
                  <a:xfrm>
                    <a:off x="4492625" y="2579688"/>
                    <a:ext cx="3175" cy="449262"/>
                  </a:xfrm>
                  <a:prstGeom prst="line">
                    <a:avLst/>
                  </a:prstGeom>
                  <a:noFill/>
                  <a:ln w="38100">
                    <a:solidFill>
                      <a:schemeClr val="tx1"/>
                    </a:solidFill>
                    <a:round/>
                    <a:headEnd/>
                    <a:tailEnd type="triangle" w="lg" len="med"/>
                  </a:ln>
                  <a:effectLst/>
                </p:spPr>
                <p:txBody>
                  <a:bodyPr/>
                  <a:lstStyle/>
                  <a:p>
                    <a:endParaRPr lang="en-US" sz="2400" dirty="0"/>
                  </a:p>
                </p:txBody>
              </p:sp>
              <p:sp>
                <p:nvSpPr>
                  <p:cNvPr id="112" name="Line 20"/>
                  <p:cNvSpPr>
                    <a:spLocks noChangeAspect="1" noChangeShapeType="1"/>
                  </p:cNvSpPr>
                  <p:nvPr/>
                </p:nvSpPr>
                <p:spPr bwMode="auto">
                  <a:xfrm>
                    <a:off x="2291687" y="5560024"/>
                    <a:ext cx="3330574" cy="3175"/>
                  </a:xfrm>
                  <a:prstGeom prst="line">
                    <a:avLst/>
                  </a:prstGeom>
                  <a:noFill/>
                  <a:ln w="50800">
                    <a:solidFill>
                      <a:schemeClr val="tx1"/>
                    </a:solidFill>
                    <a:prstDash val="sysDot"/>
                    <a:round/>
                    <a:headEnd/>
                    <a:tailEnd type="none" w="lg" len="med"/>
                  </a:ln>
                  <a:effectLst/>
                </p:spPr>
                <p:txBody>
                  <a:bodyPr/>
                  <a:lstStyle/>
                  <a:p>
                    <a:endParaRPr lang="en-US" sz="2400" dirty="0"/>
                  </a:p>
                </p:txBody>
              </p:sp>
              <p:sp>
                <p:nvSpPr>
                  <p:cNvPr id="113" name="Line 21"/>
                  <p:cNvSpPr>
                    <a:spLocks noChangeAspect="1" noChangeShapeType="1"/>
                  </p:cNvSpPr>
                  <p:nvPr/>
                </p:nvSpPr>
                <p:spPr bwMode="auto">
                  <a:xfrm flipV="1">
                    <a:off x="4054475" y="5452452"/>
                    <a:ext cx="0" cy="211137"/>
                  </a:xfrm>
                  <a:prstGeom prst="line">
                    <a:avLst/>
                  </a:prstGeom>
                  <a:noFill/>
                  <a:ln w="38100">
                    <a:solidFill>
                      <a:schemeClr val="tx1"/>
                    </a:solidFill>
                    <a:round/>
                    <a:headEnd/>
                    <a:tailEnd type="triangle" w="lg" len="med"/>
                  </a:ln>
                  <a:effectLst/>
                </p:spPr>
                <p:txBody>
                  <a:bodyPr/>
                  <a:lstStyle/>
                  <a:p>
                    <a:endParaRPr lang="en-US" sz="2400" dirty="0"/>
                  </a:p>
                </p:txBody>
              </p:sp>
              <p:cxnSp>
                <p:nvCxnSpPr>
                  <p:cNvPr id="135" name="AutoShape 23"/>
                  <p:cNvCxnSpPr>
                    <a:cxnSpLocks noChangeAspect="1" noChangeShapeType="1"/>
                    <a:stCxn id="138" idx="1"/>
                    <a:endCxn id="104" idx="3"/>
                  </p:cNvCxnSpPr>
                  <p:nvPr/>
                </p:nvCxnSpPr>
                <p:spPr bwMode="auto">
                  <a:xfrm rot="10800000">
                    <a:off x="6302375" y="3380582"/>
                    <a:ext cx="300500" cy="2053"/>
                  </a:xfrm>
                  <a:prstGeom prst="curvedConnector3">
                    <a:avLst>
                      <a:gd name="adj1" fmla="val 50000"/>
                    </a:avLst>
                  </a:prstGeom>
                  <a:noFill/>
                  <a:ln w="38100">
                    <a:solidFill>
                      <a:schemeClr val="tx1"/>
                    </a:solidFill>
                    <a:round/>
                    <a:headEnd/>
                    <a:tailEnd type="triangle" w="lg" len="med"/>
                  </a:ln>
                  <a:effectLst/>
                </p:spPr>
              </p:cxnSp>
              <p:sp>
                <p:nvSpPr>
                  <p:cNvPr id="136" name="Rectangle 24"/>
                  <p:cNvSpPr>
                    <a:spLocks noChangeAspect="1" noChangeArrowheads="1"/>
                  </p:cNvSpPr>
                  <p:nvPr/>
                </p:nvSpPr>
                <p:spPr bwMode="auto">
                  <a:xfrm rot="16200000">
                    <a:off x="-528593" y="3172242"/>
                    <a:ext cx="3538538" cy="425450"/>
                  </a:xfrm>
                  <a:prstGeom prst="rect">
                    <a:avLst/>
                  </a:prstGeom>
                  <a:gradFill rotWithShape="1">
                    <a:gsLst>
                      <a:gs pos="0">
                        <a:srgbClr val="1CAC4C"/>
                      </a:gs>
                      <a:gs pos="100000">
                        <a:srgbClr val="1CAC4C">
                          <a:gamma/>
                          <a:shade val="46275"/>
                          <a:invGamma/>
                        </a:srgbClr>
                      </a:gs>
                    </a:gsLst>
                    <a:path path="shape">
                      <a:fillToRect l="50000" t="50000" r="50000" b="50000"/>
                    </a:path>
                  </a:gradFill>
                  <a:ln w="9525">
                    <a:noFill/>
                    <a:miter lim="800000"/>
                    <a:headEnd/>
                    <a:tailEnd/>
                  </a:ln>
                  <a:effectLst/>
                </p:spPr>
                <p:txBody>
                  <a:bodyPr wrap="none" anchor="ctr"/>
                  <a:lstStyle/>
                  <a:p>
                    <a:pPr algn="ctr"/>
                    <a:r>
                      <a:rPr kumimoji="0" lang="en-US" sz="2400" b="1" u="sng" dirty="0">
                        <a:solidFill>
                          <a:schemeClr val="bg1"/>
                        </a:solidFill>
                        <a:latin typeface="Arial" charset="0"/>
                      </a:rPr>
                      <a:t>Classification Schemes</a:t>
                    </a:r>
                  </a:p>
                  <a:p>
                    <a:pPr algn="ctr"/>
                    <a:r>
                      <a:rPr kumimoji="0" lang="en-US" sz="2400" b="1" dirty="0">
                        <a:solidFill>
                          <a:srgbClr val="DDDDDD"/>
                        </a:solidFill>
                        <a:latin typeface="Arial" charset="0"/>
                      </a:rPr>
                      <a:t>caDSRTraining</a:t>
                    </a:r>
                  </a:p>
                </p:txBody>
              </p:sp>
              <p:sp>
                <p:nvSpPr>
                  <p:cNvPr id="138" name="Rectangle 26"/>
                  <p:cNvSpPr>
                    <a:spLocks noChangeAspect="1" noChangeArrowheads="1"/>
                  </p:cNvSpPr>
                  <p:nvPr/>
                </p:nvSpPr>
                <p:spPr bwMode="auto">
                  <a:xfrm>
                    <a:off x="6602874" y="2675403"/>
                    <a:ext cx="1670050" cy="1414463"/>
                  </a:xfrm>
                  <a:prstGeom prst="rect">
                    <a:avLst/>
                  </a:prstGeom>
                  <a:gradFill rotWithShape="1">
                    <a:gsLst>
                      <a:gs pos="0">
                        <a:srgbClr val="1CAC4C"/>
                      </a:gs>
                      <a:gs pos="100000">
                        <a:srgbClr val="1CAC4C">
                          <a:gamma/>
                          <a:shade val="46275"/>
                          <a:invGamma/>
                        </a:srgbClr>
                      </a:gs>
                    </a:gsLst>
                    <a:path path="shape">
                      <a:fillToRect l="50000" t="50000" r="50000" b="50000"/>
                    </a:path>
                  </a:gradFill>
                  <a:ln w="9525">
                    <a:noFill/>
                    <a:miter lim="800000"/>
                    <a:headEnd/>
                    <a:tailEnd/>
                  </a:ln>
                  <a:effectLst/>
                </p:spPr>
                <p:txBody>
                  <a:bodyPr wrap="none" anchor="ctr"/>
                  <a:lstStyle/>
                  <a:p>
                    <a:pPr algn="ctr"/>
                    <a:r>
                      <a:rPr kumimoji="0" lang="en-US" sz="2400" b="1" u="sng" dirty="0">
                        <a:solidFill>
                          <a:schemeClr val="bg1"/>
                        </a:solidFill>
                        <a:latin typeface="Arial" charset="0"/>
                      </a:rPr>
                      <a:t>Valid Values</a:t>
                    </a:r>
                  </a:p>
                  <a:p>
                    <a:pPr algn="ctr"/>
                    <a:r>
                      <a:rPr kumimoji="0" lang="en-US" sz="2400" b="1" dirty="0" smtClean="0">
                        <a:solidFill>
                          <a:schemeClr val="bg1"/>
                        </a:solidFill>
                        <a:latin typeface="Arial" charset="0"/>
                      </a:rPr>
                      <a:t>Cyclooxygenase</a:t>
                    </a:r>
                  </a:p>
                  <a:p>
                    <a:pPr algn="ctr"/>
                    <a:r>
                      <a:rPr kumimoji="0" lang="en-US" sz="2400" b="1" dirty="0" smtClean="0">
                        <a:solidFill>
                          <a:schemeClr val="bg1"/>
                        </a:solidFill>
                        <a:latin typeface="Arial" charset="0"/>
                      </a:rPr>
                      <a:t>Inhibitor</a:t>
                    </a:r>
                    <a:endParaRPr kumimoji="0" lang="en-US" sz="2400" b="1" dirty="0">
                      <a:solidFill>
                        <a:schemeClr val="bg1"/>
                      </a:solidFill>
                      <a:latin typeface="Arial" charset="0"/>
                    </a:endParaRPr>
                  </a:p>
                  <a:p>
                    <a:pPr algn="ctr"/>
                    <a:r>
                      <a:rPr kumimoji="0" lang="en-US" sz="2400" b="1" dirty="0">
                        <a:solidFill>
                          <a:schemeClr val="bg1"/>
                        </a:solidFill>
                        <a:latin typeface="Arial" charset="0"/>
                      </a:rPr>
                      <a:t>Doxercalciferol</a:t>
                    </a:r>
                  </a:p>
                  <a:p>
                    <a:pPr algn="ctr"/>
                    <a:r>
                      <a:rPr kumimoji="0" lang="en-US" sz="2400" b="1" dirty="0">
                        <a:solidFill>
                          <a:schemeClr val="bg1"/>
                        </a:solidFill>
                        <a:latin typeface="Arial" charset="0"/>
                      </a:rPr>
                      <a:t>Eflornithine</a:t>
                    </a:r>
                  </a:p>
                  <a:p>
                    <a:pPr algn="ctr"/>
                    <a:r>
                      <a:rPr kumimoji="0" lang="en-US" sz="2400" b="1" dirty="0">
                        <a:solidFill>
                          <a:schemeClr val="bg1"/>
                        </a:solidFill>
                        <a:latin typeface="Arial" charset="0"/>
                      </a:rPr>
                      <a:t>…</a:t>
                    </a:r>
                  </a:p>
                  <a:p>
                    <a:pPr algn="ctr"/>
                    <a:r>
                      <a:rPr kumimoji="0" lang="en-US" sz="2400" b="1" dirty="0">
                        <a:solidFill>
                          <a:schemeClr val="bg1"/>
                        </a:solidFill>
                        <a:latin typeface="Arial" charset="0"/>
                      </a:rPr>
                      <a:t>Ursodiol</a:t>
                    </a:r>
                    <a:endParaRPr kumimoji="0" lang="en-US" sz="2400" b="1" dirty="0">
                      <a:solidFill>
                        <a:srgbClr val="99FFCC"/>
                      </a:solidFill>
                      <a:latin typeface="Arial" charset="0"/>
                    </a:endParaRPr>
                  </a:p>
                </p:txBody>
              </p:sp>
              <p:sp>
                <p:nvSpPr>
                  <p:cNvPr id="139" name="Line 27"/>
                  <p:cNvSpPr>
                    <a:spLocks noChangeAspect="1" noChangeShapeType="1"/>
                  </p:cNvSpPr>
                  <p:nvPr/>
                </p:nvSpPr>
                <p:spPr bwMode="auto">
                  <a:xfrm flipV="1">
                    <a:off x="5431588" y="3700463"/>
                    <a:ext cx="0" cy="532833"/>
                  </a:xfrm>
                  <a:prstGeom prst="line">
                    <a:avLst/>
                  </a:prstGeom>
                  <a:noFill/>
                  <a:ln w="38100">
                    <a:solidFill>
                      <a:schemeClr val="tx1"/>
                    </a:solidFill>
                    <a:round/>
                    <a:headEnd/>
                    <a:tailEnd type="triangle" w="lg" len="med"/>
                  </a:ln>
                  <a:effectLst/>
                </p:spPr>
                <p:txBody>
                  <a:bodyPr/>
                  <a:lstStyle/>
                  <a:p>
                    <a:endParaRPr lang="en-US" sz="2400" dirty="0"/>
                  </a:p>
                </p:txBody>
              </p:sp>
              <p:cxnSp>
                <p:nvCxnSpPr>
                  <p:cNvPr id="140" name="AutoShape 28"/>
                  <p:cNvCxnSpPr>
                    <a:cxnSpLocks noChangeAspect="1" noChangeShapeType="1"/>
                    <a:stCxn id="101" idx="3"/>
                    <a:endCxn id="138" idx="0"/>
                  </p:cNvCxnSpPr>
                  <p:nvPr/>
                </p:nvCxnSpPr>
                <p:spPr bwMode="auto">
                  <a:xfrm>
                    <a:off x="4765675" y="2404563"/>
                    <a:ext cx="2672225" cy="270840"/>
                  </a:xfrm>
                  <a:prstGeom prst="curvedConnector2">
                    <a:avLst/>
                  </a:prstGeom>
                  <a:noFill/>
                  <a:ln w="38100">
                    <a:solidFill>
                      <a:schemeClr val="tx1"/>
                    </a:solidFill>
                    <a:round/>
                    <a:headEnd/>
                    <a:tailEnd type="triangle" w="med" len="med"/>
                  </a:ln>
                  <a:effectLst/>
                </p:spPr>
              </p:cxnSp>
              <p:sp>
                <p:nvSpPr>
                  <p:cNvPr id="144" name="Line 16"/>
                  <p:cNvSpPr>
                    <a:spLocks noChangeAspect="1" noChangeShapeType="1"/>
                  </p:cNvSpPr>
                  <p:nvPr/>
                </p:nvSpPr>
                <p:spPr bwMode="auto">
                  <a:xfrm>
                    <a:off x="2517544" y="2619709"/>
                    <a:ext cx="0" cy="430289"/>
                  </a:xfrm>
                  <a:prstGeom prst="line">
                    <a:avLst/>
                  </a:prstGeom>
                  <a:noFill/>
                  <a:ln w="38100">
                    <a:solidFill>
                      <a:schemeClr val="tx1"/>
                    </a:solidFill>
                    <a:round/>
                    <a:headEnd/>
                    <a:tailEnd type="triangle" w="lg" len="med"/>
                  </a:ln>
                  <a:effectLst/>
                </p:spPr>
                <p:txBody>
                  <a:bodyPr/>
                  <a:lstStyle/>
                  <a:p>
                    <a:endParaRPr lang="en-US" sz="2400" dirty="0"/>
                  </a:p>
                </p:txBody>
              </p:sp>
              <p:sp>
                <p:nvSpPr>
                  <p:cNvPr id="170" name="Line 27"/>
                  <p:cNvSpPr>
                    <a:spLocks noChangeAspect="1" noChangeShapeType="1"/>
                  </p:cNvSpPr>
                  <p:nvPr/>
                </p:nvSpPr>
                <p:spPr bwMode="auto">
                  <a:xfrm flipV="1">
                    <a:off x="2757055" y="3731291"/>
                    <a:ext cx="0" cy="492125"/>
                  </a:xfrm>
                  <a:prstGeom prst="line">
                    <a:avLst/>
                  </a:prstGeom>
                  <a:noFill/>
                  <a:ln w="38100">
                    <a:solidFill>
                      <a:schemeClr val="tx1"/>
                    </a:solidFill>
                    <a:round/>
                    <a:headEnd/>
                    <a:tailEnd type="triangle" w="lg" len="med"/>
                  </a:ln>
                  <a:effectLst/>
                </p:spPr>
                <p:txBody>
                  <a:bodyPr/>
                  <a:lstStyle/>
                  <a:p>
                    <a:endParaRPr lang="en-US" sz="2400" dirty="0"/>
                  </a:p>
                </p:txBody>
              </p:sp>
            </p:grpSp>
          </p:grpSp>
        </p:grpSp>
        <p:pic>
          <p:nvPicPr>
            <p:cNvPr id="81" name="Picture 30" descr="EVS">
              <a:hlinkClick r:id="rId10"/>
            </p:cNvPr>
            <p:cNvPicPr>
              <a:picLocks noChangeAspect="1" noChangeArrowheads="1"/>
            </p:cNvPicPr>
            <p:nvPr/>
          </p:nvPicPr>
          <p:blipFill>
            <a:blip r:embed="rId11" cstate="print"/>
            <a:srcRect t="17330" b="13348"/>
            <a:stretch>
              <a:fillRect/>
            </a:stretch>
          </p:blipFill>
          <p:spPr bwMode="auto">
            <a:xfrm>
              <a:off x="30784800" y="14554200"/>
              <a:ext cx="1142450" cy="914400"/>
            </a:xfrm>
            <a:prstGeom prst="rect">
              <a:avLst/>
            </a:prstGeom>
            <a:noFill/>
            <a:ln>
              <a:miter lim="800000"/>
              <a:headEnd/>
              <a:tailEnd/>
            </a:ln>
          </p:spPr>
        </p:pic>
        <p:pic>
          <p:nvPicPr>
            <p:cNvPr id="82" name="Picture 30" descr="EVS">
              <a:hlinkClick r:id="rId10"/>
            </p:cNvPr>
            <p:cNvPicPr>
              <a:picLocks noChangeAspect="1" noChangeArrowheads="1"/>
            </p:cNvPicPr>
            <p:nvPr/>
          </p:nvPicPr>
          <p:blipFill>
            <a:blip r:embed="rId11" cstate="print"/>
            <a:srcRect t="17330" b="13348"/>
            <a:stretch>
              <a:fillRect/>
            </a:stretch>
          </p:blipFill>
          <p:spPr bwMode="auto">
            <a:xfrm>
              <a:off x="30861000" y="20840700"/>
              <a:ext cx="1142450" cy="914400"/>
            </a:xfrm>
            <a:prstGeom prst="rect">
              <a:avLst/>
            </a:prstGeom>
            <a:noFill/>
            <a:ln>
              <a:miter lim="800000"/>
              <a:headEnd/>
              <a:tailEnd/>
            </a:ln>
          </p:spPr>
        </p:pic>
      </p:grpSp>
      <p:sp>
        <p:nvSpPr>
          <p:cNvPr id="72" name="Oval 71"/>
          <p:cNvSpPr/>
          <p:nvPr/>
        </p:nvSpPr>
        <p:spPr>
          <a:xfrm>
            <a:off x="14859000" y="13716000"/>
            <a:ext cx="2362200" cy="457200"/>
          </a:xfrm>
          <a:prstGeom prst="ellipse">
            <a:avLst/>
          </a:prstGeom>
          <a:noFill/>
          <a:ln w="57150"/>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73" name="Oval 72"/>
          <p:cNvSpPr/>
          <p:nvPr/>
        </p:nvSpPr>
        <p:spPr>
          <a:xfrm>
            <a:off x="17068800" y="20955000"/>
            <a:ext cx="1219200" cy="457200"/>
          </a:xfrm>
          <a:prstGeom prst="ellipse">
            <a:avLst/>
          </a:prstGeom>
          <a:noFill/>
          <a:ln w="57150"/>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75" name="Oval 74"/>
          <p:cNvSpPr/>
          <p:nvPr/>
        </p:nvSpPr>
        <p:spPr>
          <a:xfrm>
            <a:off x="16992600" y="21336000"/>
            <a:ext cx="1219200" cy="457200"/>
          </a:xfrm>
          <a:prstGeom prst="ellipse">
            <a:avLst/>
          </a:prstGeom>
          <a:noFill/>
          <a:ln w="57150">
            <a:solidFill>
              <a:schemeClr val="accent3">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dirty="0"/>
          </a:p>
        </p:txBody>
      </p:sp>
      <p:cxnSp>
        <p:nvCxnSpPr>
          <p:cNvPr id="76" name="Straight Arrow Connector 75"/>
          <p:cNvCxnSpPr>
            <a:stCxn id="5" idx="1"/>
            <a:endCxn id="75" idx="6"/>
          </p:cNvCxnSpPr>
          <p:nvPr/>
        </p:nvCxnSpPr>
        <p:spPr>
          <a:xfrm rot="10800000">
            <a:off x="18211800" y="21564600"/>
            <a:ext cx="10972800" cy="6362700"/>
          </a:xfrm>
          <a:prstGeom prst="straightConnector1">
            <a:avLst/>
          </a:prstGeom>
          <a:ln w="38100">
            <a:solidFill>
              <a:schemeClr val="accent3">
                <a:lumMod val="75000"/>
              </a:schemeClr>
            </a:solidFill>
            <a:tailEnd type="triangle" w="lg" len="med"/>
          </a:ln>
        </p:spPr>
        <p:style>
          <a:lnRef idx="1">
            <a:schemeClr val="accent3"/>
          </a:lnRef>
          <a:fillRef idx="0">
            <a:schemeClr val="accent3"/>
          </a:fillRef>
          <a:effectRef idx="0">
            <a:schemeClr val="accent3"/>
          </a:effectRef>
          <a:fontRef idx="minor">
            <a:schemeClr val="tx1"/>
          </a:fontRef>
        </p:style>
      </p:cxnSp>
      <p:cxnSp>
        <p:nvCxnSpPr>
          <p:cNvPr id="84" name="Straight Arrow Connector 83"/>
          <p:cNvCxnSpPr>
            <a:stCxn id="3" idx="1"/>
          </p:cNvCxnSpPr>
          <p:nvPr/>
        </p:nvCxnSpPr>
        <p:spPr>
          <a:xfrm rot="10800000">
            <a:off x="17068800" y="14020800"/>
            <a:ext cx="11506200" cy="15773400"/>
          </a:xfrm>
          <a:prstGeom prst="straightConnector1">
            <a:avLst/>
          </a:prstGeom>
          <a:ln w="38100">
            <a:tailEnd type="triangle" w="lg" len="med"/>
          </a:ln>
        </p:spPr>
        <p:style>
          <a:lnRef idx="1">
            <a:schemeClr val="accent6"/>
          </a:lnRef>
          <a:fillRef idx="0">
            <a:schemeClr val="accent6"/>
          </a:fillRef>
          <a:effectRef idx="0">
            <a:schemeClr val="accent6"/>
          </a:effectRef>
          <a:fontRef idx="minor">
            <a:schemeClr val="tx1"/>
          </a:fontRef>
        </p:style>
      </p:cxnSp>
      <p:cxnSp>
        <p:nvCxnSpPr>
          <p:cNvPr id="87" name="Straight Arrow Connector 86"/>
          <p:cNvCxnSpPr>
            <a:stCxn id="3" idx="1"/>
            <a:endCxn id="73" idx="6"/>
          </p:cNvCxnSpPr>
          <p:nvPr/>
        </p:nvCxnSpPr>
        <p:spPr>
          <a:xfrm rot="10800000">
            <a:off x="18288000" y="21183600"/>
            <a:ext cx="10287000" cy="8610600"/>
          </a:xfrm>
          <a:prstGeom prst="straightConnector1">
            <a:avLst/>
          </a:prstGeom>
          <a:ln w="38100">
            <a:tailEnd type="triangle" w="lg" len="med"/>
          </a:ln>
        </p:spPr>
        <p:style>
          <a:lnRef idx="1">
            <a:schemeClr val="accent6"/>
          </a:lnRef>
          <a:fillRef idx="0">
            <a:schemeClr val="accent6"/>
          </a:fillRef>
          <a:effectRef idx="0">
            <a:schemeClr val="accent6"/>
          </a:effectRef>
          <a:fontRef idx="minor">
            <a:schemeClr val="tx1"/>
          </a:fontRef>
        </p:style>
      </p:cxnSp>
      <p:sp>
        <p:nvSpPr>
          <p:cNvPr id="98" name="Rectangle 97"/>
          <p:cNvSpPr/>
          <p:nvPr/>
        </p:nvSpPr>
        <p:spPr>
          <a:xfrm>
            <a:off x="1066800" y="6781800"/>
            <a:ext cx="13075920" cy="106683"/>
          </a:xfrm>
          <a:prstGeom prst="rect">
            <a:avLst/>
          </a:prstGeom>
          <a:solidFill>
            <a:srgbClr val="C00000"/>
          </a:solidFill>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3840</TotalTime>
  <Words>556</Words>
  <Application>Microsoft Office PowerPoint</Application>
  <PresentationFormat>Custom</PresentationFormat>
  <Paragraphs>54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NCI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Satish Patel</dc:creator>
  <cp:lastModifiedBy>Larry Wright</cp:lastModifiedBy>
  <cp:revision>432</cp:revision>
  <dcterms:created xsi:type="dcterms:W3CDTF">2008-06-18T19:14:46Z</dcterms:created>
  <dcterms:modified xsi:type="dcterms:W3CDTF">2009-07-22T16:06:54Z</dcterms:modified>
</cp:coreProperties>
</file>