
<file path=[Content_Types].xml><?xml version="1.0" encoding="utf-8"?>
<Types xmlns="http://schemas.openxmlformats.org/package/2006/content-types">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3891200" cy="32918400"/>
  <p:notesSz cx="6997700" cy="9283700"/>
  <p:defaultTextStyle>
    <a:defPPr>
      <a:defRPr lang="en-US"/>
    </a:defPPr>
    <a:lvl1pPr algn="l" defTabSz="4387850" rtl="0" fontAlgn="base">
      <a:spcBef>
        <a:spcPct val="0"/>
      </a:spcBef>
      <a:spcAft>
        <a:spcPct val="0"/>
      </a:spcAft>
      <a:defRPr sz="8600" kern="1200">
        <a:solidFill>
          <a:schemeClr val="tx1"/>
        </a:solidFill>
        <a:latin typeface="Arial" charset="0"/>
        <a:ea typeface="+mn-ea"/>
        <a:cs typeface="+mn-cs"/>
      </a:defRPr>
    </a:lvl1pPr>
    <a:lvl2pPr marL="2193925" indent="-1736725" algn="l" defTabSz="4387850" rtl="0" fontAlgn="base">
      <a:spcBef>
        <a:spcPct val="0"/>
      </a:spcBef>
      <a:spcAft>
        <a:spcPct val="0"/>
      </a:spcAft>
      <a:defRPr sz="8600" kern="1200">
        <a:solidFill>
          <a:schemeClr val="tx1"/>
        </a:solidFill>
        <a:latin typeface="Arial" charset="0"/>
        <a:ea typeface="+mn-ea"/>
        <a:cs typeface="+mn-cs"/>
      </a:defRPr>
    </a:lvl2pPr>
    <a:lvl3pPr marL="4387850" indent="-3473450" algn="l" defTabSz="4387850" rtl="0" fontAlgn="base">
      <a:spcBef>
        <a:spcPct val="0"/>
      </a:spcBef>
      <a:spcAft>
        <a:spcPct val="0"/>
      </a:spcAft>
      <a:defRPr sz="8600" kern="1200">
        <a:solidFill>
          <a:schemeClr val="tx1"/>
        </a:solidFill>
        <a:latin typeface="Arial" charset="0"/>
        <a:ea typeface="+mn-ea"/>
        <a:cs typeface="+mn-cs"/>
      </a:defRPr>
    </a:lvl3pPr>
    <a:lvl4pPr marL="6583363" indent="-5211763" algn="l" defTabSz="4387850" rtl="0" fontAlgn="base">
      <a:spcBef>
        <a:spcPct val="0"/>
      </a:spcBef>
      <a:spcAft>
        <a:spcPct val="0"/>
      </a:spcAft>
      <a:defRPr sz="8600" kern="1200">
        <a:solidFill>
          <a:schemeClr val="tx1"/>
        </a:solidFill>
        <a:latin typeface="Arial" charset="0"/>
        <a:ea typeface="+mn-ea"/>
        <a:cs typeface="+mn-cs"/>
      </a:defRPr>
    </a:lvl4pPr>
    <a:lvl5pPr marL="8777288" indent="-6948488" algn="l" defTabSz="4387850"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1F2289"/>
    <a:srgbClr val="99CCFF"/>
    <a:srgbClr val="222596"/>
    <a:srgbClr val="161860"/>
    <a:srgbClr val="000099"/>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3" d="100"/>
          <a:sy n="23" d="100"/>
        </p:scale>
        <p:origin x="-108" y="-354"/>
      </p:cViewPr>
      <p:guideLst>
        <p:guide orient="horz" pos="10368"/>
        <p:guide pos="13824"/>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2337" cy="464185"/>
          </a:xfrm>
          <a:prstGeom prst="rect">
            <a:avLst/>
          </a:prstGeom>
        </p:spPr>
        <p:txBody>
          <a:bodyPr vert="horz" lIns="93019" tIns="46509" rIns="93019" bIns="46509" rtlCol="0"/>
          <a:lstStyle>
            <a:lvl1pPr algn="l">
              <a:defRPr sz="1200"/>
            </a:lvl1pPr>
          </a:lstStyle>
          <a:p>
            <a:pPr>
              <a:defRPr/>
            </a:pPr>
            <a:endParaRPr lang="en-US"/>
          </a:p>
        </p:txBody>
      </p:sp>
      <p:sp>
        <p:nvSpPr>
          <p:cNvPr id="3" name="Date Placeholder 2"/>
          <p:cNvSpPr>
            <a:spLocks noGrp="1"/>
          </p:cNvSpPr>
          <p:nvPr>
            <p:ph type="dt" sz="quarter" idx="1"/>
          </p:nvPr>
        </p:nvSpPr>
        <p:spPr>
          <a:xfrm>
            <a:off x="3963745" y="0"/>
            <a:ext cx="3032337" cy="464185"/>
          </a:xfrm>
          <a:prstGeom prst="rect">
            <a:avLst/>
          </a:prstGeom>
        </p:spPr>
        <p:txBody>
          <a:bodyPr vert="horz" lIns="93019" tIns="46509" rIns="93019" bIns="46509" rtlCol="0"/>
          <a:lstStyle>
            <a:lvl1pPr algn="r">
              <a:defRPr sz="1200"/>
            </a:lvl1pPr>
          </a:lstStyle>
          <a:p>
            <a:pPr>
              <a:defRPr/>
            </a:pPr>
            <a:fld id="{69D8E98D-C909-425E-8EEC-539AC3512969}" type="datetimeFigureOut">
              <a:rPr lang="en-US"/>
              <a:pPr>
                <a:defRPr/>
              </a:pPr>
              <a:t>7/15/2009</a:t>
            </a:fld>
            <a:endParaRPr lang="en-US"/>
          </a:p>
        </p:txBody>
      </p:sp>
      <p:sp>
        <p:nvSpPr>
          <p:cNvPr id="4" name="Footer Placeholder 3"/>
          <p:cNvSpPr>
            <a:spLocks noGrp="1"/>
          </p:cNvSpPr>
          <p:nvPr>
            <p:ph type="ftr" sz="quarter" idx="2"/>
          </p:nvPr>
        </p:nvSpPr>
        <p:spPr>
          <a:xfrm>
            <a:off x="1" y="8817905"/>
            <a:ext cx="3032337" cy="464185"/>
          </a:xfrm>
          <a:prstGeom prst="rect">
            <a:avLst/>
          </a:prstGeom>
        </p:spPr>
        <p:txBody>
          <a:bodyPr vert="horz" lIns="93019" tIns="46509" rIns="93019" bIns="4650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63745" y="8817905"/>
            <a:ext cx="3032337" cy="464185"/>
          </a:xfrm>
          <a:prstGeom prst="rect">
            <a:avLst/>
          </a:prstGeom>
        </p:spPr>
        <p:txBody>
          <a:bodyPr vert="horz" lIns="93019" tIns="46509" rIns="93019" bIns="46509" rtlCol="0" anchor="b"/>
          <a:lstStyle>
            <a:lvl1pPr algn="r">
              <a:defRPr sz="1200"/>
            </a:lvl1pPr>
          </a:lstStyle>
          <a:p>
            <a:pPr>
              <a:defRPr/>
            </a:pPr>
            <a:fld id="{F007ABCD-4EC6-4347-BD1F-64A48EBD112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2337" cy="464185"/>
          </a:xfrm>
          <a:prstGeom prst="rect">
            <a:avLst/>
          </a:prstGeom>
        </p:spPr>
        <p:txBody>
          <a:bodyPr vert="horz" lIns="93019" tIns="46509" rIns="93019" bIns="46509" rtlCol="0"/>
          <a:lstStyle>
            <a:lvl1pPr algn="l">
              <a:defRPr sz="1200"/>
            </a:lvl1pPr>
          </a:lstStyle>
          <a:p>
            <a:endParaRPr lang="en-US"/>
          </a:p>
        </p:txBody>
      </p:sp>
      <p:sp>
        <p:nvSpPr>
          <p:cNvPr id="3" name="Date Placeholder 2"/>
          <p:cNvSpPr>
            <a:spLocks noGrp="1"/>
          </p:cNvSpPr>
          <p:nvPr>
            <p:ph type="dt" idx="1"/>
          </p:nvPr>
        </p:nvSpPr>
        <p:spPr>
          <a:xfrm>
            <a:off x="3963745" y="0"/>
            <a:ext cx="3032337" cy="464185"/>
          </a:xfrm>
          <a:prstGeom prst="rect">
            <a:avLst/>
          </a:prstGeom>
        </p:spPr>
        <p:txBody>
          <a:bodyPr vert="horz" lIns="93019" tIns="46509" rIns="93019" bIns="46509" rtlCol="0"/>
          <a:lstStyle>
            <a:lvl1pPr algn="r">
              <a:defRPr sz="1200"/>
            </a:lvl1pPr>
          </a:lstStyle>
          <a:p>
            <a:fld id="{3922225E-23AD-469A-B2BE-CF6D29F7816D}" type="datetimeFigureOut">
              <a:rPr lang="en-US" smtClean="0"/>
              <a:pPr/>
              <a:t>7/15/2009</a:t>
            </a:fld>
            <a:endParaRPr lang="en-US"/>
          </a:p>
        </p:txBody>
      </p:sp>
      <p:sp>
        <p:nvSpPr>
          <p:cNvPr id="4" name="Slide Image Placeholder 3"/>
          <p:cNvSpPr>
            <a:spLocks noGrp="1" noRot="1" noChangeAspect="1"/>
          </p:cNvSpPr>
          <p:nvPr>
            <p:ph type="sldImg" idx="2"/>
          </p:nvPr>
        </p:nvSpPr>
        <p:spPr>
          <a:xfrm>
            <a:off x="1177925" y="695325"/>
            <a:ext cx="4641850" cy="3481388"/>
          </a:xfrm>
          <a:prstGeom prst="rect">
            <a:avLst/>
          </a:prstGeom>
          <a:noFill/>
          <a:ln w="12700">
            <a:solidFill>
              <a:prstClr val="black"/>
            </a:solidFill>
          </a:ln>
        </p:spPr>
        <p:txBody>
          <a:bodyPr vert="horz" lIns="93019" tIns="46509" rIns="93019" bIns="46509" rtlCol="0" anchor="ctr"/>
          <a:lstStyle/>
          <a:p>
            <a:endParaRPr lang="en-US"/>
          </a:p>
        </p:txBody>
      </p:sp>
      <p:sp>
        <p:nvSpPr>
          <p:cNvPr id="5" name="Notes Placeholder 4"/>
          <p:cNvSpPr>
            <a:spLocks noGrp="1"/>
          </p:cNvSpPr>
          <p:nvPr>
            <p:ph type="body" sz="quarter" idx="3"/>
          </p:nvPr>
        </p:nvSpPr>
        <p:spPr>
          <a:xfrm>
            <a:off x="699770" y="4409759"/>
            <a:ext cx="5598160" cy="4177665"/>
          </a:xfrm>
          <a:prstGeom prst="rect">
            <a:avLst/>
          </a:prstGeom>
        </p:spPr>
        <p:txBody>
          <a:bodyPr vert="horz" lIns="93019" tIns="46509" rIns="93019" bIns="4650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17905"/>
            <a:ext cx="3032337" cy="464185"/>
          </a:xfrm>
          <a:prstGeom prst="rect">
            <a:avLst/>
          </a:prstGeom>
        </p:spPr>
        <p:txBody>
          <a:bodyPr vert="horz" lIns="93019" tIns="46509" rIns="93019" bIns="46509" rtlCol="0" anchor="b"/>
          <a:lstStyle>
            <a:lvl1pPr algn="l">
              <a:defRPr sz="1200"/>
            </a:lvl1pPr>
          </a:lstStyle>
          <a:p>
            <a:endParaRPr lang="en-US"/>
          </a:p>
        </p:txBody>
      </p:sp>
      <p:sp>
        <p:nvSpPr>
          <p:cNvPr id="7" name="Slide Number Placeholder 6"/>
          <p:cNvSpPr>
            <a:spLocks noGrp="1"/>
          </p:cNvSpPr>
          <p:nvPr>
            <p:ph type="sldNum" sz="quarter" idx="5"/>
          </p:nvPr>
        </p:nvSpPr>
        <p:spPr>
          <a:xfrm>
            <a:off x="3963745" y="8817905"/>
            <a:ext cx="3032337" cy="464185"/>
          </a:xfrm>
          <a:prstGeom prst="rect">
            <a:avLst/>
          </a:prstGeom>
        </p:spPr>
        <p:txBody>
          <a:bodyPr vert="horz" lIns="93019" tIns="46509" rIns="93019" bIns="46509" rtlCol="0" anchor="b"/>
          <a:lstStyle>
            <a:lvl1pPr algn="r">
              <a:defRPr sz="1200"/>
            </a:lvl1pPr>
          </a:lstStyle>
          <a:p>
            <a:fld id="{E6D9F0CA-E28F-4D3D-A963-F527BD7B0B8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8" descr="Interior_slide"/>
          <p:cNvPicPr>
            <a:picLocks noChangeAspect="1" noChangeArrowheads="1"/>
          </p:cNvPicPr>
          <p:nvPr userDrawn="1"/>
        </p:nvPicPr>
        <p:blipFill>
          <a:blip r:embed="rId3" cstate="print"/>
          <a:srcRect b="26852"/>
          <a:stretch>
            <a:fillRect/>
          </a:stretch>
        </p:blipFill>
        <p:spPr bwMode="auto">
          <a:xfrm>
            <a:off x="0" y="0"/>
            <a:ext cx="43891200" cy="24079200"/>
          </a:xfrm>
          <a:prstGeom prst="rect">
            <a:avLst/>
          </a:prstGeom>
          <a:noFill/>
          <a:ln w="9525">
            <a:noFill/>
            <a:miter lim="800000"/>
            <a:headEnd/>
            <a:tailEnd/>
          </a:ln>
        </p:spPr>
      </p:pic>
      <p:sp>
        <p:nvSpPr>
          <p:cNvPr id="4" name="Rectangle 3"/>
          <p:cNvSpPr/>
          <p:nvPr userDrawn="1"/>
        </p:nvSpPr>
        <p:spPr>
          <a:xfrm>
            <a:off x="0" y="32461200"/>
            <a:ext cx="43891200" cy="457200"/>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28" name="Picture 4"/>
          <p:cNvPicPr>
            <a:picLocks noChangeAspect="1" noChangeArrowheads="1"/>
          </p:cNvPicPr>
          <p:nvPr userDrawn="1"/>
        </p:nvPicPr>
        <p:blipFill>
          <a:blip r:embed="rId4" cstate="print"/>
          <a:srcRect/>
          <a:stretch>
            <a:fillRect/>
          </a:stretch>
        </p:blipFill>
        <p:spPr bwMode="auto">
          <a:xfrm>
            <a:off x="35280600" y="30937200"/>
            <a:ext cx="7839075" cy="1933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7850" rtl="0" eaLnBrk="0" fontAlgn="base" hangingPunct="0">
        <a:spcBef>
          <a:spcPct val="0"/>
        </a:spcBef>
        <a:spcAft>
          <a:spcPct val="0"/>
        </a:spcAft>
        <a:defRPr sz="21100" kern="1200">
          <a:solidFill>
            <a:schemeClr val="tx1"/>
          </a:solidFill>
          <a:latin typeface="+mj-lt"/>
          <a:ea typeface="+mj-ea"/>
          <a:cs typeface="+mj-cs"/>
        </a:defRPr>
      </a:lvl1pPr>
      <a:lvl2pPr algn="ctr" defTabSz="4387850" rtl="0" eaLnBrk="0" fontAlgn="base" hangingPunct="0">
        <a:spcBef>
          <a:spcPct val="0"/>
        </a:spcBef>
        <a:spcAft>
          <a:spcPct val="0"/>
        </a:spcAft>
        <a:defRPr sz="21100">
          <a:solidFill>
            <a:schemeClr val="tx1"/>
          </a:solidFill>
          <a:latin typeface="Calibri" pitchFamily="34" charset="0"/>
        </a:defRPr>
      </a:lvl2pPr>
      <a:lvl3pPr algn="ctr" defTabSz="4387850" rtl="0" eaLnBrk="0" fontAlgn="base" hangingPunct="0">
        <a:spcBef>
          <a:spcPct val="0"/>
        </a:spcBef>
        <a:spcAft>
          <a:spcPct val="0"/>
        </a:spcAft>
        <a:defRPr sz="21100">
          <a:solidFill>
            <a:schemeClr val="tx1"/>
          </a:solidFill>
          <a:latin typeface="Calibri" pitchFamily="34" charset="0"/>
        </a:defRPr>
      </a:lvl3pPr>
      <a:lvl4pPr algn="ctr" defTabSz="4387850" rtl="0" eaLnBrk="0" fontAlgn="base" hangingPunct="0">
        <a:spcBef>
          <a:spcPct val="0"/>
        </a:spcBef>
        <a:spcAft>
          <a:spcPct val="0"/>
        </a:spcAft>
        <a:defRPr sz="21100">
          <a:solidFill>
            <a:schemeClr val="tx1"/>
          </a:solidFill>
          <a:latin typeface="Calibri" pitchFamily="34" charset="0"/>
        </a:defRPr>
      </a:lvl4pPr>
      <a:lvl5pPr algn="ctr" defTabSz="4387850" rtl="0" eaLnBrk="0" fontAlgn="base" hangingPunct="0">
        <a:spcBef>
          <a:spcPct val="0"/>
        </a:spcBef>
        <a:spcAft>
          <a:spcPct val="0"/>
        </a:spcAft>
        <a:defRPr sz="21100">
          <a:solidFill>
            <a:schemeClr val="tx1"/>
          </a:solidFill>
          <a:latin typeface="Calibri" pitchFamily="34" charset="0"/>
        </a:defRPr>
      </a:lvl5pPr>
      <a:lvl6pPr marL="457200" algn="ctr" defTabSz="4387850" rtl="0" fontAlgn="base">
        <a:spcBef>
          <a:spcPct val="0"/>
        </a:spcBef>
        <a:spcAft>
          <a:spcPct val="0"/>
        </a:spcAft>
        <a:defRPr sz="21100">
          <a:solidFill>
            <a:schemeClr val="tx1"/>
          </a:solidFill>
          <a:latin typeface="Calibri" pitchFamily="34" charset="0"/>
        </a:defRPr>
      </a:lvl6pPr>
      <a:lvl7pPr marL="914400" algn="ctr" defTabSz="4387850" rtl="0" fontAlgn="base">
        <a:spcBef>
          <a:spcPct val="0"/>
        </a:spcBef>
        <a:spcAft>
          <a:spcPct val="0"/>
        </a:spcAft>
        <a:defRPr sz="21100">
          <a:solidFill>
            <a:schemeClr val="tx1"/>
          </a:solidFill>
          <a:latin typeface="Calibri" pitchFamily="34" charset="0"/>
        </a:defRPr>
      </a:lvl7pPr>
      <a:lvl8pPr marL="1371600" algn="ctr" defTabSz="4387850" rtl="0" fontAlgn="base">
        <a:spcBef>
          <a:spcPct val="0"/>
        </a:spcBef>
        <a:spcAft>
          <a:spcPct val="0"/>
        </a:spcAft>
        <a:defRPr sz="21100">
          <a:solidFill>
            <a:schemeClr val="tx1"/>
          </a:solidFill>
          <a:latin typeface="Calibri" pitchFamily="34" charset="0"/>
        </a:defRPr>
      </a:lvl8pPr>
      <a:lvl9pPr marL="1828800" algn="ctr" defTabSz="4387850" rtl="0" fontAlgn="base">
        <a:spcBef>
          <a:spcPct val="0"/>
        </a:spcBef>
        <a:spcAft>
          <a:spcPct val="0"/>
        </a:spcAft>
        <a:defRPr sz="21100">
          <a:solidFill>
            <a:schemeClr val="tx1"/>
          </a:solidFill>
          <a:latin typeface="Calibri" pitchFamily="34" charset="0"/>
        </a:defRPr>
      </a:lvl9pPr>
    </p:titleStyle>
    <p:bodyStyle>
      <a:lvl1pPr marL="1644650" indent="-1644650" algn="l" defTabSz="4387850" rtl="0" eaLnBrk="0" fontAlgn="base" hangingPunct="0">
        <a:spcBef>
          <a:spcPct val="20000"/>
        </a:spcBef>
        <a:spcAft>
          <a:spcPct val="0"/>
        </a:spcAft>
        <a:buFont typeface="Arial" charset="0"/>
        <a:buChar char="•"/>
        <a:defRPr sz="15400" kern="1200">
          <a:solidFill>
            <a:schemeClr val="tx1"/>
          </a:solidFill>
          <a:latin typeface="+mn-lt"/>
          <a:ea typeface="+mn-ea"/>
          <a:cs typeface="+mn-cs"/>
        </a:defRPr>
      </a:lvl1pPr>
      <a:lvl2pPr marL="3565525" indent="-1371600" algn="l" defTabSz="4387850" rtl="0" eaLnBrk="0" fontAlgn="base" hangingPunct="0">
        <a:spcBef>
          <a:spcPct val="20000"/>
        </a:spcBef>
        <a:spcAft>
          <a:spcPct val="0"/>
        </a:spcAft>
        <a:buFont typeface="Arial" charset="0"/>
        <a:buChar char="–"/>
        <a:defRPr sz="13400" kern="1200">
          <a:solidFill>
            <a:schemeClr val="tx1"/>
          </a:solidFill>
          <a:latin typeface="+mn-lt"/>
          <a:ea typeface="+mn-ea"/>
          <a:cs typeface="+mn-cs"/>
        </a:defRPr>
      </a:lvl2pPr>
      <a:lvl3pPr marL="5486400" indent="-1096963" algn="l" defTabSz="4387850" rtl="0" eaLnBrk="0" fontAlgn="base" hangingPunct="0">
        <a:spcBef>
          <a:spcPct val="20000"/>
        </a:spcBef>
        <a:spcAft>
          <a:spcPct val="0"/>
        </a:spcAft>
        <a:buFont typeface="Arial" charset="0"/>
        <a:buChar char="•"/>
        <a:defRPr sz="11500" kern="1200">
          <a:solidFill>
            <a:schemeClr val="tx1"/>
          </a:solidFill>
          <a:latin typeface="+mn-lt"/>
          <a:ea typeface="+mn-ea"/>
          <a:cs typeface="+mn-cs"/>
        </a:defRPr>
      </a:lvl3pPr>
      <a:lvl4pPr marL="7680325" indent="-1096963" algn="l" defTabSz="4387850" rtl="0" eaLnBrk="0" fontAlgn="base" hangingPunct="0">
        <a:spcBef>
          <a:spcPct val="20000"/>
        </a:spcBef>
        <a:spcAft>
          <a:spcPct val="0"/>
        </a:spcAft>
        <a:buFont typeface="Arial" charset="0"/>
        <a:buChar char="–"/>
        <a:defRPr sz="9600" kern="1200">
          <a:solidFill>
            <a:schemeClr val="tx1"/>
          </a:solidFill>
          <a:latin typeface="+mn-lt"/>
          <a:ea typeface="+mn-ea"/>
          <a:cs typeface="+mn-cs"/>
        </a:defRPr>
      </a:lvl4pPr>
      <a:lvl5pPr marL="9874250" indent="-1096963" algn="l" defTabSz="4387850" rtl="0" eaLnBrk="0" fontAlgn="base" hangingPunct="0">
        <a:spcBef>
          <a:spcPct val="20000"/>
        </a:spcBef>
        <a:spcAft>
          <a:spcPct val="0"/>
        </a:spcAft>
        <a:buFont typeface="Arial"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hyperlink" Target="http://www.meddramsso.com/MSSOWeb/activities/archive_brp.htm"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19063"/>
            <a:ext cx="32461200" cy="5138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389120" fontAlgn="auto">
              <a:spcBef>
                <a:spcPts val="0"/>
              </a:spcBef>
              <a:spcAft>
                <a:spcPts val="4800"/>
              </a:spcAft>
              <a:defRPr/>
            </a:pPr>
            <a:r>
              <a:rPr lang="en-US" sz="9600" b="1" dirty="0" smtClean="0">
                <a:solidFill>
                  <a:schemeClr val="tx2">
                    <a:lumMod val="50000"/>
                  </a:schemeClr>
                </a:solidFill>
              </a:rPr>
              <a:t>Common Terminology Criteria for Adverse Events (CTCAE) v.4: </a:t>
            </a:r>
            <a:r>
              <a:rPr lang="en-US" sz="8000" b="1" dirty="0" smtClean="0">
                <a:solidFill>
                  <a:schemeClr val="tx2">
                    <a:lumMod val="50000"/>
                  </a:schemeClr>
                </a:solidFill>
              </a:rPr>
              <a:t>Updating a Cancer Research Standard</a:t>
            </a:r>
            <a:endParaRPr lang="en-US" sz="8000" b="1" dirty="0">
              <a:solidFill>
                <a:schemeClr val="tx2">
                  <a:lumMod val="50000"/>
                </a:schemeClr>
              </a:solidFill>
            </a:endParaRPr>
          </a:p>
          <a:p>
            <a:r>
              <a:rPr lang="en-US" sz="2800" dirty="0" smtClean="0">
                <a:solidFill>
                  <a:schemeClr val="tx1"/>
                </a:solidFill>
              </a:rPr>
              <a:t> </a:t>
            </a:r>
            <a:r>
              <a:rPr lang="en-US" sz="4400" dirty="0" smtClean="0">
                <a:solidFill>
                  <a:schemeClr val="tx1"/>
                </a:solidFill>
              </a:rPr>
              <a:t>Ann </a:t>
            </a:r>
            <a:r>
              <a:rPr lang="en-US" sz="4400" dirty="0" smtClean="0">
                <a:solidFill>
                  <a:schemeClr val="tx1"/>
                </a:solidFill>
              </a:rPr>
              <a:t>Setser</a:t>
            </a:r>
            <a:r>
              <a:rPr lang="en-US" sz="4400" baseline="30000" dirty="0" smtClean="0">
                <a:solidFill>
                  <a:schemeClr val="tx1"/>
                </a:solidFill>
              </a:rPr>
              <a:t>1</a:t>
            </a:r>
            <a:r>
              <a:rPr lang="en-US" sz="4400" dirty="0" smtClean="0">
                <a:solidFill>
                  <a:schemeClr val="tx1"/>
                </a:solidFill>
              </a:rPr>
              <a:t>, Ranjana Srivastava</a:t>
            </a:r>
            <a:r>
              <a:rPr lang="en-US" sz="4400" baseline="30000" dirty="0" smtClean="0">
                <a:solidFill>
                  <a:schemeClr val="tx1"/>
                </a:solidFill>
              </a:rPr>
              <a:t>2</a:t>
            </a:r>
            <a:r>
              <a:rPr lang="en-US" sz="4400" dirty="0" smtClean="0">
                <a:solidFill>
                  <a:schemeClr val="tx1"/>
                </a:solidFill>
              </a:rPr>
              <a:t>, Lawrence Wright</a:t>
            </a:r>
            <a:r>
              <a:rPr lang="en-US" sz="4400" baseline="30000" dirty="0" smtClean="0">
                <a:solidFill>
                  <a:schemeClr val="tx1"/>
                </a:solidFill>
              </a:rPr>
              <a:t>1</a:t>
            </a:r>
            <a:r>
              <a:rPr lang="en-US" sz="4400" dirty="0" smtClean="0">
                <a:solidFill>
                  <a:schemeClr val="tx1"/>
                </a:solidFill>
              </a:rPr>
              <a:t>, Sherri de Coronado</a:t>
            </a:r>
            <a:r>
              <a:rPr lang="en-US" sz="4400" baseline="30000" dirty="0" smtClean="0">
                <a:solidFill>
                  <a:schemeClr val="tx1"/>
                </a:solidFill>
              </a:rPr>
              <a:t>1</a:t>
            </a:r>
            <a:r>
              <a:rPr lang="en-US" sz="4400" dirty="0" smtClean="0">
                <a:solidFill>
                  <a:schemeClr val="tx1"/>
                </a:solidFill>
              </a:rPr>
              <a:t>, Alice Chen</a:t>
            </a:r>
            <a:r>
              <a:rPr lang="en-US" sz="4400" baseline="30000" dirty="0" smtClean="0">
                <a:solidFill>
                  <a:schemeClr val="tx1"/>
                </a:solidFill>
              </a:rPr>
              <a:t>3</a:t>
            </a:r>
            <a:endParaRPr lang="en-US" sz="4400" dirty="0" smtClean="0">
              <a:solidFill>
                <a:schemeClr val="tx1"/>
              </a:solidFill>
            </a:endParaRPr>
          </a:p>
          <a:p>
            <a:r>
              <a:rPr lang="en-US" sz="2800" dirty="0" smtClean="0">
                <a:solidFill>
                  <a:schemeClr val="tx1"/>
                </a:solidFill>
              </a:rPr>
              <a:t> </a:t>
            </a:r>
            <a:r>
              <a:rPr lang="en-US" sz="2800" baseline="30000" dirty="0" smtClean="0">
                <a:solidFill>
                  <a:schemeClr val="tx1"/>
                </a:solidFill>
              </a:rPr>
              <a:t>1</a:t>
            </a:r>
            <a:r>
              <a:rPr lang="en-US" sz="2800" dirty="0" smtClean="0">
                <a:solidFill>
                  <a:schemeClr val="tx1"/>
                </a:solidFill>
              </a:rPr>
              <a:t> </a:t>
            </a:r>
            <a:r>
              <a:rPr lang="en-US" sz="2800" dirty="0" smtClean="0">
                <a:solidFill>
                  <a:schemeClr val="tx1"/>
                </a:solidFill>
              </a:rPr>
              <a:t>NCI Center for Biomedical Informatics and Information Technology (CBIIT)    </a:t>
            </a:r>
            <a:r>
              <a:rPr lang="en-US" sz="2800" baseline="30000" dirty="0" smtClean="0">
                <a:solidFill>
                  <a:schemeClr val="tx1"/>
                </a:solidFill>
              </a:rPr>
              <a:t>2</a:t>
            </a:r>
            <a:r>
              <a:rPr lang="en-US" sz="2800" dirty="0" smtClean="0">
                <a:solidFill>
                  <a:schemeClr val="tx1"/>
                </a:solidFill>
              </a:rPr>
              <a:t> Booz Allen Hamilton   </a:t>
            </a:r>
            <a:r>
              <a:rPr lang="en-US" sz="2800" baseline="30000" dirty="0" smtClean="0">
                <a:solidFill>
                  <a:schemeClr val="tx1"/>
                </a:solidFill>
              </a:rPr>
              <a:t>3</a:t>
            </a:r>
            <a:r>
              <a:rPr lang="en-US" sz="2800" dirty="0" smtClean="0">
                <a:solidFill>
                  <a:schemeClr val="tx1"/>
                </a:solidFill>
              </a:rPr>
              <a:t> NCI Cancer Therapy Evaluation Program (CTEP) </a:t>
            </a:r>
          </a:p>
        </p:txBody>
      </p:sp>
      <p:sp>
        <p:nvSpPr>
          <p:cNvPr id="6" name="Rectangle 5"/>
          <p:cNvSpPr/>
          <p:nvPr/>
        </p:nvSpPr>
        <p:spPr>
          <a:xfrm>
            <a:off x="990600" y="5638800"/>
            <a:ext cx="11201400" cy="23469600"/>
          </a:xfrm>
          <a:prstGeom prst="rect">
            <a:avLst/>
          </a:prstGeom>
          <a:ln>
            <a:noFill/>
          </a:ln>
        </p:spPr>
        <p:style>
          <a:lnRef idx="2">
            <a:schemeClr val="accent1"/>
          </a:lnRef>
          <a:fillRef idx="1">
            <a:schemeClr val="lt1"/>
          </a:fillRef>
          <a:effectRef idx="0">
            <a:schemeClr val="accent1"/>
          </a:effectRef>
          <a:fontRef idx="minor">
            <a:schemeClr val="dk1"/>
          </a:fontRef>
        </p:style>
        <p:txBody>
          <a:bodyPr/>
          <a:lstStyle/>
          <a:p>
            <a:pPr defTabSz="4389120" fontAlgn="auto">
              <a:spcBef>
                <a:spcPts val="0"/>
              </a:spcBef>
              <a:spcAft>
                <a:spcPts val="0"/>
              </a:spcAft>
              <a:defRPr/>
            </a:pPr>
            <a:r>
              <a:rPr lang="en-US" sz="7200" b="1" dirty="0" smtClean="0">
                <a:solidFill>
                  <a:srgbClr val="0033CC"/>
                </a:solidFill>
                <a:latin typeface="+mj-lt"/>
              </a:rPr>
              <a:t>Abstract</a:t>
            </a:r>
            <a:endParaRPr lang="en-US" sz="7200" b="1" dirty="0">
              <a:solidFill>
                <a:srgbClr val="0033CC"/>
              </a:solidFill>
              <a:latin typeface="+mj-lt"/>
            </a:endParaRPr>
          </a:p>
          <a:p>
            <a:pPr defTabSz="4389120" fontAlgn="auto">
              <a:spcBef>
                <a:spcPts val="0"/>
              </a:spcBef>
              <a:spcAft>
                <a:spcPts val="0"/>
              </a:spcAft>
              <a:defRPr/>
            </a:pPr>
            <a:endParaRPr lang="en-US" sz="1200" b="1" dirty="0">
              <a:solidFill>
                <a:schemeClr val="tx2">
                  <a:lumMod val="75000"/>
                </a:schemeClr>
              </a:solidFill>
            </a:endParaRPr>
          </a:p>
          <a:p>
            <a:endParaRPr lang="en-US" sz="3600" b="1" dirty="0" smtClean="0"/>
          </a:p>
          <a:p>
            <a:r>
              <a:rPr lang="en-US" sz="3200" b="1" dirty="0" smtClean="0"/>
              <a:t>Background:</a:t>
            </a:r>
            <a:endParaRPr lang="en-US" sz="3200" dirty="0" smtClean="0"/>
          </a:p>
          <a:p>
            <a:r>
              <a:rPr lang="en-US" sz="3200" dirty="0" smtClean="0"/>
              <a:t>The NCI Cancer Therapy Evaluation Program (CTEP) Common Terminology Criteria for Adverse Events (CTCAE v3.0) is widely accepted throughout the oncology research community as the standard classification and severity grading scale for clinical trials protocol parameters, analysis and reporting concerning, e.g., maximum tolerated dose, dose modification, and comparison of safety profiles between interventions. International adoption of MedDRA (Medical Dictionary for Regulatory Activities Terminology) for adverse event coding, advances in medicine, and new standards for terminologies and electronic data systems, all pointed to the need for comprehensive update and redesign.</a:t>
            </a:r>
          </a:p>
          <a:p>
            <a:r>
              <a:rPr lang="en-US" sz="3200" dirty="0" smtClean="0"/>
              <a:t> </a:t>
            </a:r>
          </a:p>
          <a:p>
            <a:r>
              <a:rPr lang="en-US" sz="3200" b="1" dirty="0" smtClean="0"/>
              <a:t>Methods: </a:t>
            </a:r>
            <a:endParaRPr lang="en-US" sz="3200" dirty="0" smtClean="0"/>
          </a:p>
          <a:p>
            <a:r>
              <a:rPr lang="en-US" sz="3200" dirty="0" smtClean="0"/>
              <a:t>The NCI Center for Biomedical Informatics and Information Technology (CBIIT) worked with CTEP and the cancer Biomedical Informatics Grid (caBIG®) initiative to involve interested stakeholders in the redesign effort.  A revision process was organized, consisting of 12 expert Working Groups divided by MedDRA System Organ Class (SOC), a Steering Committee of 24 members, and a Governance Group with representatives from regulatory, pharmaceutical, and investigative organizations to oversee revision and future governance. Representatives of the MedDRA Maintenance and Support Services Organization (MSSO) provided MedDRA expertise.</a:t>
            </a:r>
          </a:p>
          <a:p>
            <a:r>
              <a:rPr lang="en-US" sz="3200" dirty="0" smtClean="0"/>
              <a:t> </a:t>
            </a:r>
          </a:p>
          <a:p>
            <a:r>
              <a:rPr lang="en-US" sz="3200" b="1" dirty="0" smtClean="0"/>
              <a:t>Results: </a:t>
            </a:r>
            <a:endParaRPr lang="en-US" sz="3200" dirty="0" smtClean="0"/>
          </a:p>
          <a:p>
            <a:r>
              <a:rPr lang="en-US" sz="3200" dirty="0" smtClean="0"/>
              <a:t>The revised CTCAE v4.0 is harmonized with MedDRA at the Adverse Event (AE) level, includes revised AE terms and severity indicators to reflect clinical effects identified with current oncology interventions, and conforms with caBIG vocabulary standards. CTCAE is designed to integrate into information networks for safety data exchange, and is expected to have a significant impact in data management for AE data collection, analysis, and patient outcomes associated with cancer research and care.  Adoption of the new v4 standard is expected to be widespread by the end of 2009.</a:t>
            </a:r>
          </a:p>
          <a:p>
            <a:r>
              <a:rPr lang="en-US" sz="3200" dirty="0" smtClean="0"/>
              <a:t> </a:t>
            </a:r>
          </a:p>
          <a:p>
            <a:r>
              <a:rPr lang="en-US" sz="3200" b="1" dirty="0" smtClean="0"/>
              <a:t>Conclusions:</a:t>
            </a:r>
            <a:endParaRPr lang="en-US" sz="3200" dirty="0" smtClean="0"/>
          </a:p>
          <a:p>
            <a:r>
              <a:rPr lang="en-US" sz="3200" dirty="0" smtClean="0"/>
              <a:t>The CTCAE Revision Project demonstrates the advantages of broad community involvement and new technical approaches in updating a widely used adverse event terminology to better meet the needs of the international oncology community.</a:t>
            </a:r>
            <a:endParaRPr lang="en-US" sz="3200" dirty="0"/>
          </a:p>
        </p:txBody>
      </p:sp>
      <p:sp>
        <p:nvSpPr>
          <p:cNvPr id="150" name="Rectangle 149"/>
          <p:cNvSpPr/>
          <p:nvPr/>
        </p:nvSpPr>
        <p:spPr>
          <a:xfrm>
            <a:off x="1066800" y="6858000"/>
            <a:ext cx="10820400" cy="762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solidFill>
                <a:srgbClr val="0033CC"/>
              </a:solidFill>
            </a:endParaRPr>
          </a:p>
        </p:txBody>
      </p:sp>
      <p:sp>
        <p:nvSpPr>
          <p:cNvPr id="153" name="Rectangle 152"/>
          <p:cNvSpPr/>
          <p:nvPr/>
        </p:nvSpPr>
        <p:spPr>
          <a:xfrm>
            <a:off x="5181600" y="29913072"/>
            <a:ext cx="26365200" cy="109728"/>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a:p>
        </p:txBody>
      </p:sp>
      <p:sp>
        <p:nvSpPr>
          <p:cNvPr id="56" name="Title 1"/>
          <p:cNvSpPr txBox="1">
            <a:spLocks/>
          </p:cNvSpPr>
          <p:nvPr/>
        </p:nvSpPr>
        <p:spPr>
          <a:xfrm>
            <a:off x="29565600" y="5638800"/>
            <a:ext cx="12954000" cy="1219200"/>
          </a:xfrm>
          <a:prstGeom prst="rect">
            <a:avLst/>
          </a:prstGeom>
        </p:spPr>
        <p:txBody>
          <a:bodyPr>
            <a:noAutofit/>
          </a:bodyPr>
          <a:lstStyle/>
          <a:p>
            <a:pPr lvl="0" eaLnBrk="0" hangingPunct="0">
              <a:defRPr/>
            </a:pPr>
            <a:r>
              <a:rPr lang="en-US" altLang="ko-KR" sz="7200" b="1" dirty="0" smtClean="0">
                <a:solidFill>
                  <a:srgbClr val="0033CC"/>
                </a:solidFill>
                <a:latin typeface="+mj-lt"/>
                <a:ea typeface="굴림"/>
                <a:cs typeface="굴림"/>
              </a:rPr>
              <a:t>CTCAE v3.0 Impetus for Revision</a:t>
            </a:r>
            <a:endParaRPr kumimoji="0" lang="en-US" sz="7200" b="1" i="0" u="none" strike="noStrike" kern="1200" cap="none" spc="0" normalizeH="0" baseline="0" noProof="0" dirty="0">
              <a:ln>
                <a:noFill/>
              </a:ln>
              <a:solidFill>
                <a:srgbClr val="0033CC"/>
              </a:solidFill>
              <a:effectLst/>
              <a:uLnTx/>
              <a:uFillTx/>
              <a:latin typeface="+mj-lt"/>
              <a:ea typeface="+mj-ea"/>
              <a:cs typeface="+mj-cs"/>
            </a:endParaRPr>
          </a:p>
        </p:txBody>
      </p:sp>
      <p:sp>
        <p:nvSpPr>
          <p:cNvPr id="110" name="Content Placeholder 2"/>
          <p:cNvSpPr txBox="1">
            <a:spLocks/>
          </p:cNvSpPr>
          <p:nvPr/>
        </p:nvSpPr>
        <p:spPr>
          <a:xfrm>
            <a:off x="29565600" y="7315200"/>
            <a:ext cx="13411200" cy="8458200"/>
          </a:xfrm>
          <a:prstGeom prst="rect">
            <a:avLst/>
          </a:prstGeom>
        </p:spPr>
        <p:txBody>
          <a:bodyPr rtlCol="0">
            <a:normAutofit fontScale="92500" lnSpcReduction="10000"/>
          </a:bodyPr>
          <a:lstStyle/>
          <a:p>
            <a:pPr marL="1644650" indent="-1644650" defTabSz="182880" eaLnBrk="0" fontAlgn="auto" hangingPunct="0">
              <a:spcBef>
                <a:spcPct val="20000"/>
              </a:spcBef>
              <a:spcAft>
                <a:spcPts val="0"/>
              </a:spcAft>
              <a:defRPr/>
            </a:pPr>
            <a:r>
              <a:rPr kumimoji="0" lang="en-US" altLang="ko-KR" sz="3800" b="1" i="0" u="none" strike="noStrike" kern="1200" cap="none" spc="0" normalizeH="0" noProof="0" dirty="0" smtClean="0">
                <a:ln>
                  <a:noFill/>
                </a:ln>
                <a:solidFill>
                  <a:schemeClr val="tx1"/>
                </a:solidFill>
                <a:effectLst/>
                <a:uLnTx/>
                <a:uFillTx/>
                <a:latin typeface="+mn-lt"/>
                <a:ea typeface="굴림"/>
                <a:cs typeface="굴림"/>
              </a:rPr>
              <a:t>2006 	MedDRA MSSO Blue Ribbon Panel</a:t>
            </a:r>
            <a:endParaRPr kumimoji="0" lang="en-US" sz="3800" b="1" i="0" u="none" strike="noStrike" kern="1200" cap="none" spc="0" normalizeH="0" noProof="0" dirty="0" smtClean="0">
              <a:ln>
                <a:noFill/>
              </a:ln>
              <a:solidFill>
                <a:schemeClr val="tx1"/>
              </a:solidFill>
              <a:effectLst/>
              <a:uLnTx/>
              <a:uFillTx/>
              <a:latin typeface="+mn-lt"/>
              <a:ea typeface="+mn-ea"/>
              <a:cs typeface="+mn-cs"/>
            </a:endParaRP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MedDRA is used for AE reporting by biopharmaceutical industry and regulatory agencies within ICH regions</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CTCAE is widely used by industry in oncology and HIV clinical research</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Challenges exist when attempting to ‘translate’ or ‘convert’ CTCAE terms to MedDRA terms</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Summary of recommendations</a:t>
            </a:r>
          </a:p>
          <a:p>
            <a:pPr marL="3292475" lvl="1" indent="-1096963" defTabSz="182880" eaLnBrk="0" fontAlgn="auto" hangingPunct="0">
              <a:spcBef>
                <a:spcPct val="20000"/>
              </a:spcBef>
              <a:spcAft>
                <a:spcPts val="0"/>
              </a:spcAft>
              <a:defRPr/>
            </a:pPr>
            <a:r>
              <a:rPr kumimoji="0" lang="en-US" sz="2800" b="0" i="0" strike="noStrike" kern="1200" cap="none" spc="0" normalizeH="0" noProof="0" dirty="0" smtClean="0">
                <a:ln>
                  <a:noFill/>
                </a:ln>
                <a:solidFill>
                  <a:schemeClr val="tx1"/>
                </a:solidFill>
                <a:effectLst/>
                <a:uLnTx/>
                <a:uFillTx/>
                <a:latin typeface="+mn-lt"/>
                <a:ea typeface="+mn-ea"/>
                <a:cs typeface="+mn-cs"/>
              </a:rPr>
              <a:t>      </a:t>
            </a:r>
            <a:r>
              <a:rPr kumimoji="0" lang="en-US" sz="2800" b="0" i="0" u="sng" strike="noStrike" kern="1200" cap="none" spc="0" normalizeH="0" noProof="0" dirty="0" smtClean="0">
                <a:ln>
                  <a:noFill/>
                </a:ln>
                <a:solidFill>
                  <a:schemeClr val="tx1"/>
                </a:solidFill>
                <a:effectLst/>
                <a:uLnTx/>
                <a:uFillTx/>
                <a:latin typeface="+mn-lt"/>
                <a:ea typeface="+mn-ea"/>
                <a:cs typeface="+mn-cs"/>
                <a:hlinkClick r:id="rId2"/>
              </a:rPr>
              <a:t>http://www.meddramsso.com/MSSOWeb/activities/archive_brp.htm</a:t>
            </a:r>
            <a:endParaRPr kumimoji="0" lang="en-US" sz="2800" b="0" i="0" u="sng" strike="noStrike" kern="1200" cap="none" spc="0" normalizeH="0" noProof="0" dirty="0" smtClean="0">
              <a:ln>
                <a:noFill/>
              </a:ln>
              <a:solidFill>
                <a:schemeClr val="tx1"/>
              </a:solidFill>
              <a:effectLst/>
              <a:uLnTx/>
              <a:uFillTx/>
              <a:latin typeface="+mn-lt"/>
              <a:ea typeface="+mn-ea"/>
              <a:cs typeface="+mn-cs"/>
            </a:endParaRPr>
          </a:p>
          <a:p>
            <a:pPr marL="3292475" lvl="1" indent="-1096963" defTabSz="182880" eaLnBrk="0" fontAlgn="auto" hangingPunct="0">
              <a:spcBef>
                <a:spcPct val="20000"/>
              </a:spcBef>
              <a:spcAft>
                <a:spcPts val="0"/>
              </a:spcAft>
              <a:defRPr/>
            </a:pPr>
            <a:endParaRPr kumimoji="0" lang="en-US" sz="2800" b="0" i="0" u="sng" strike="noStrike" kern="1200" cap="none" spc="0" normalizeH="0" noProof="0" dirty="0" smtClean="0">
              <a:ln>
                <a:noFill/>
              </a:ln>
              <a:solidFill>
                <a:schemeClr val="tx1"/>
              </a:solidFill>
              <a:effectLst/>
              <a:uLnTx/>
              <a:uFillTx/>
              <a:latin typeface="+mn-lt"/>
              <a:ea typeface="+mn-ea"/>
              <a:cs typeface="+mn-cs"/>
            </a:endParaRPr>
          </a:p>
          <a:p>
            <a:pPr marL="1644650" indent="-1644650" defTabSz="182880" eaLnBrk="0" fontAlgn="auto" hangingPunct="0">
              <a:spcBef>
                <a:spcPct val="20000"/>
              </a:spcBef>
              <a:spcAft>
                <a:spcPts val="0"/>
              </a:spcAft>
              <a:defRPr/>
            </a:pPr>
            <a:r>
              <a:rPr kumimoji="0" lang="en-US" sz="3800" b="1" i="0" u="none" strike="noStrike" kern="1200" cap="none" spc="0" normalizeH="0" noProof="0" dirty="0" smtClean="0">
                <a:ln>
                  <a:noFill/>
                </a:ln>
                <a:solidFill>
                  <a:schemeClr val="tx1"/>
                </a:solidFill>
                <a:effectLst/>
                <a:uLnTx/>
                <a:uFillTx/>
                <a:latin typeface="+mn-lt"/>
                <a:ea typeface="+mn-ea"/>
                <a:cs typeface="+mn-cs"/>
              </a:rPr>
              <a:t>2007	CTEP and FDA Discussions regarding CTCAE v3.0 &amp; MedDRA</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Agreement to revise CTCAE v3.0 to harmonize with MedDRA</a:t>
            </a:r>
          </a:p>
          <a:p>
            <a:pPr marL="3565525" lvl="1" indent="-1371600" defTabSz="182880" eaLnBrk="0" fontAlgn="auto" hangingPunct="0">
              <a:spcBef>
                <a:spcPct val="20000"/>
              </a:spcBef>
              <a:spcAft>
                <a:spcPts val="0"/>
              </a:spcAft>
              <a:defRPr/>
            </a:pPr>
            <a:endParaRPr kumimoji="0" lang="en-US" sz="2800" b="0" i="0" u="none" strike="noStrike" kern="1200" cap="none" spc="0" normalizeH="0" noProof="0" dirty="0" smtClean="0">
              <a:ln>
                <a:noFill/>
              </a:ln>
              <a:solidFill>
                <a:schemeClr val="tx1"/>
              </a:solidFill>
              <a:effectLst/>
              <a:uLnTx/>
              <a:uFillTx/>
              <a:latin typeface="+mn-lt"/>
              <a:ea typeface="+mn-ea"/>
              <a:cs typeface="+mn-cs"/>
            </a:endParaRPr>
          </a:p>
          <a:p>
            <a:pPr marL="1644650" indent="-1644650" defTabSz="182880" eaLnBrk="0" fontAlgn="auto" hangingPunct="0">
              <a:spcBef>
                <a:spcPct val="20000"/>
              </a:spcBef>
              <a:spcAft>
                <a:spcPts val="0"/>
              </a:spcAft>
              <a:defRPr/>
            </a:pPr>
            <a:r>
              <a:rPr kumimoji="0" lang="en-US" sz="3800" b="1" i="0" u="none" strike="noStrike" kern="1200" cap="none" spc="0" normalizeH="0" noProof="0" dirty="0" smtClean="0">
                <a:ln>
                  <a:noFill/>
                </a:ln>
                <a:solidFill>
                  <a:schemeClr val="tx1"/>
                </a:solidFill>
                <a:effectLst/>
                <a:uLnTx/>
                <a:uFillTx/>
                <a:latin typeface="+mn-lt"/>
                <a:ea typeface="+mn-ea"/>
                <a:cs typeface="+mn-cs"/>
              </a:rPr>
              <a:t>2008	caBIG® VCDE evaluation of CTCAE v3.0 as a standard 	terminology</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Non-standardized AE terminology</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Non-machine interpretable</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Lack of definitions</a:t>
            </a:r>
          </a:p>
          <a:p>
            <a:pPr marL="3565525" lvl="1" indent="-1371600" defTabSz="182880" eaLnBrk="0" fontAlgn="auto" hangingPunct="0">
              <a:spcBef>
                <a:spcPct val="20000"/>
              </a:spcBef>
              <a:spcAft>
                <a:spcPts val="0"/>
              </a:spcAft>
              <a:defRPr/>
            </a:pPr>
            <a:r>
              <a:rPr kumimoji="0" lang="en-US" sz="2800" b="0" i="0" u="none" strike="noStrike" kern="1200" cap="none" spc="0" normalizeH="0" noProof="0" dirty="0" smtClean="0">
                <a:ln>
                  <a:noFill/>
                </a:ln>
                <a:solidFill>
                  <a:schemeClr val="tx1"/>
                </a:solidFill>
                <a:effectLst/>
                <a:uLnTx/>
                <a:uFillTx/>
                <a:latin typeface="+mn-lt"/>
                <a:ea typeface="+mn-ea"/>
                <a:cs typeface="+mn-cs"/>
              </a:rPr>
              <a:t>Others </a:t>
            </a:r>
          </a:p>
        </p:txBody>
      </p:sp>
      <p:sp>
        <p:nvSpPr>
          <p:cNvPr id="116" name="TextBox 115"/>
          <p:cNvSpPr txBox="1"/>
          <p:nvPr/>
        </p:nvSpPr>
        <p:spPr>
          <a:xfrm>
            <a:off x="29489400" y="15773400"/>
            <a:ext cx="13944600" cy="3354765"/>
          </a:xfrm>
          <a:prstGeom prst="rect">
            <a:avLst/>
          </a:prstGeom>
          <a:noFill/>
        </p:spPr>
        <p:txBody>
          <a:bodyPr wrap="square" rtlCol="0">
            <a:spAutoFit/>
          </a:bodyPr>
          <a:lstStyle/>
          <a:p>
            <a:pPr defTabSz="640080"/>
            <a:r>
              <a:rPr lang="en-US" sz="4000" b="1" dirty="0" smtClean="0">
                <a:solidFill>
                  <a:srgbClr val="0033CC"/>
                </a:solidFill>
                <a:latin typeface="+mj-lt"/>
              </a:rPr>
              <a:t>More Information</a:t>
            </a:r>
          </a:p>
          <a:p>
            <a:pPr defTabSz="640080"/>
            <a:endParaRPr lang="en-US" sz="2800" dirty="0" smtClean="0"/>
          </a:p>
          <a:p>
            <a:pPr defTabSz="640080"/>
            <a:r>
              <a:rPr lang="en-US" sz="3600" dirty="0" smtClean="0">
                <a:latin typeface="+mn-lt"/>
              </a:rPr>
              <a:t>caBIG Vocabulary Knowledge Center:</a:t>
            </a:r>
          </a:p>
          <a:p>
            <a:pPr defTabSz="640080"/>
            <a:r>
              <a:rPr lang="en-US" sz="3600" b="1" dirty="0" smtClean="0">
                <a:latin typeface="+mn-lt"/>
              </a:rPr>
              <a:t>		</a:t>
            </a:r>
            <a:r>
              <a:rPr lang="en-US" sz="3600" u="sng" dirty="0" smtClean="0">
                <a:solidFill>
                  <a:srgbClr val="0033CC"/>
                </a:solidFill>
                <a:latin typeface="+mn-lt"/>
              </a:rPr>
              <a:t>https://cabig-kc.nci.nih.gov/Vocab/KC/index.php/CTCAE</a:t>
            </a:r>
          </a:p>
          <a:p>
            <a:pPr defTabSz="640080"/>
            <a:r>
              <a:rPr lang="en-US" sz="3600" dirty="0" smtClean="0">
                <a:latin typeface="+mn-lt"/>
              </a:rPr>
              <a:t>Browse on BiomedGT Wiki:</a:t>
            </a:r>
          </a:p>
          <a:p>
            <a:pPr defTabSz="640080"/>
            <a:r>
              <a:rPr lang="en-US" sz="3600" b="1" dirty="0" smtClean="0">
                <a:latin typeface="+mn-lt"/>
              </a:rPr>
              <a:t>		</a:t>
            </a:r>
            <a:r>
              <a:rPr lang="en-US" sz="3600" u="sng" dirty="0" smtClean="0">
                <a:solidFill>
                  <a:srgbClr val="0033CC"/>
                </a:solidFill>
                <a:latin typeface="+mn-lt"/>
              </a:rPr>
              <a:t>http://biomedgt.nci.nih.gov/wiki/index.php/CTCAE4</a:t>
            </a:r>
            <a:endParaRPr lang="en-US" sz="3600" dirty="0">
              <a:latin typeface="+mn-lt"/>
            </a:endParaRPr>
          </a:p>
        </p:txBody>
      </p:sp>
      <p:pic>
        <p:nvPicPr>
          <p:cNvPr id="1028" name="Picture 4"/>
          <p:cNvPicPr>
            <a:picLocks noChangeAspect="1" noChangeArrowheads="1"/>
          </p:cNvPicPr>
          <p:nvPr/>
        </p:nvPicPr>
        <p:blipFill>
          <a:blip r:embed="rId3" cstate="print"/>
          <a:srcRect/>
          <a:stretch>
            <a:fillRect/>
          </a:stretch>
        </p:blipFill>
        <p:spPr bwMode="auto">
          <a:xfrm>
            <a:off x="14173200" y="7391400"/>
            <a:ext cx="13957943" cy="11506200"/>
          </a:xfrm>
          <a:prstGeom prst="rect">
            <a:avLst/>
          </a:prstGeom>
          <a:noFill/>
          <a:ln w="9525">
            <a:noFill/>
            <a:miter lim="800000"/>
            <a:headEnd/>
            <a:tailEnd/>
          </a:ln>
        </p:spPr>
      </p:pic>
      <p:sp>
        <p:nvSpPr>
          <p:cNvPr id="118" name="TextBox 117"/>
          <p:cNvSpPr txBox="1"/>
          <p:nvPr/>
        </p:nvSpPr>
        <p:spPr>
          <a:xfrm>
            <a:off x="14020800" y="5638800"/>
            <a:ext cx="13030200" cy="1200329"/>
          </a:xfrm>
          <a:prstGeom prst="rect">
            <a:avLst/>
          </a:prstGeom>
          <a:noFill/>
        </p:spPr>
        <p:txBody>
          <a:bodyPr wrap="square" rtlCol="0">
            <a:spAutoFit/>
          </a:bodyPr>
          <a:lstStyle/>
          <a:p>
            <a:r>
              <a:rPr lang="en-US" sz="7200" b="1" dirty="0" smtClean="0">
                <a:solidFill>
                  <a:srgbClr val="0033CC"/>
                </a:solidFill>
                <a:latin typeface="+mj-lt"/>
              </a:rPr>
              <a:t>CTCAE Redesign Process</a:t>
            </a:r>
            <a:endParaRPr lang="en-US" sz="7200" b="1" dirty="0">
              <a:solidFill>
                <a:srgbClr val="0033CC"/>
              </a:solidFill>
              <a:latin typeface="+mj-lt"/>
            </a:endParaRPr>
          </a:p>
        </p:txBody>
      </p:sp>
      <p:sp>
        <p:nvSpPr>
          <p:cNvPr id="119" name="Rectangle 118"/>
          <p:cNvSpPr/>
          <p:nvPr/>
        </p:nvSpPr>
        <p:spPr>
          <a:xfrm>
            <a:off x="13868400" y="19431000"/>
            <a:ext cx="11201400" cy="1200329"/>
          </a:xfrm>
          <a:prstGeom prst="rect">
            <a:avLst/>
          </a:prstGeom>
        </p:spPr>
        <p:txBody>
          <a:bodyPr wrap="square">
            <a:spAutoFit/>
          </a:bodyPr>
          <a:lstStyle/>
          <a:p>
            <a:r>
              <a:rPr lang="en-US" sz="7200" b="1" dirty="0" smtClean="0">
                <a:solidFill>
                  <a:srgbClr val="0033CC"/>
                </a:solidFill>
                <a:latin typeface="+mj-lt"/>
              </a:rPr>
              <a:t>CTCAE 4.0 Sample Content</a:t>
            </a:r>
            <a:endParaRPr lang="en-US" sz="7200" b="1" dirty="0">
              <a:solidFill>
                <a:srgbClr val="0033CC"/>
              </a:solidFill>
              <a:latin typeface="+mj-lt"/>
            </a:endParaRPr>
          </a:p>
        </p:txBody>
      </p:sp>
      <p:grpSp>
        <p:nvGrpSpPr>
          <p:cNvPr id="24" name="Group 23"/>
          <p:cNvGrpSpPr/>
          <p:nvPr/>
        </p:nvGrpSpPr>
        <p:grpSpPr>
          <a:xfrm>
            <a:off x="14325600" y="19888200"/>
            <a:ext cx="26729388" cy="9220200"/>
            <a:chOff x="13868400" y="19812000"/>
            <a:chExt cx="26729388" cy="9220200"/>
          </a:xfrm>
        </p:grpSpPr>
        <p:pic>
          <p:nvPicPr>
            <p:cNvPr id="115" name="Picture 4"/>
            <p:cNvPicPr>
              <a:picLocks noChangeAspect="1" noChangeArrowheads="1"/>
            </p:cNvPicPr>
            <p:nvPr/>
          </p:nvPicPr>
          <p:blipFill>
            <a:blip r:embed="rId4" cstate="print"/>
            <a:srcRect l="5624" t="17564" r="5025" b="30923"/>
            <a:stretch>
              <a:fillRect/>
            </a:stretch>
          </p:blipFill>
          <p:spPr bwMode="auto">
            <a:xfrm>
              <a:off x="21183600" y="22250400"/>
              <a:ext cx="19414188" cy="6781800"/>
            </a:xfrm>
            <a:prstGeom prst="rect">
              <a:avLst/>
            </a:prstGeom>
            <a:noFill/>
            <a:ln w="9525">
              <a:noFill/>
              <a:miter lim="800000"/>
              <a:headEnd/>
              <a:tailEnd/>
            </a:ln>
            <a:effectLst/>
          </p:spPr>
        </p:pic>
        <p:sp>
          <p:nvSpPr>
            <p:cNvPr id="120" name="Rectangle 119"/>
            <p:cNvSpPr/>
            <p:nvPr/>
          </p:nvSpPr>
          <p:spPr>
            <a:xfrm>
              <a:off x="27279600" y="19812000"/>
              <a:ext cx="9829800" cy="1569660"/>
            </a:xfrm>
            <a:prstGeom prst="rect">
              <a:avLst/>
            </a:prstGeom>
          </p:spPr>
          <p:txBody>
            <a:bodyPr wrap="square">
              <a:spAutoFit/>
            </a:bodyPr>
            <a:lstStyle/>
            <a:p>
              <a:r>
                <a:rPr lang="en-US" sz="4800" b="1" dirty="0" smtClean="0">
                  <a:latin typeface="+mn-lt"/>
                </a:rPr>
                <a:t>MedDRA System Organ Class (SOC)</a:t>
              </a:r>
            </a:p>
            <a:p>
              <a:r>
                <a:rPr lang="en-US" sz="4800" dirty="0" smtClean="0">
                  <a:latin typeface="+mn-lt"/>
                </a:rPr>
                <a:t>(Total: 26)</a:t>
              </a:r>
              <a:endParaRPr lang="en-US" sz="4800" dirty="0">
                <a:latin typeface="+mn-lt"/>
              </a:endParaRPr>
            </a:p>
          </p:txBody>
        </p:sp>
        <p:sp>
          <p:nvSpPr>
            <p:cNvPr id="123" name="Rectangle 122"/>
            <p:cNvSpPr/>
            <p:nvPr/>
          </p:nvSpPr>
          <p:spPr>
            <a:xfrm>
              <a:off x="13868400" y="22174200"/>
              <a:ext cx="4800600" cy="1569660"/>
            </a:xfrm>
            <a:prstGeom prst="rect">
              <a:avLst/>
            </a:prstGeom>
          </p:spPr>
          <p:txBody>
            <a:bodyPr wrap="square">
              <a:spAutoFit/>
            </a:bodyPr>
            <a:lstStyle/>
            <a:p>
              <a:r>
                <a:rPr lang="en-US" sz="4800" b="1" dirty="0" smtClean="0">
                  <a:latin typeface="+mn-lt"/>
                </a:rPr>
                <a:t>MedDRA AE Term</a:t>
              </a:r>
            </a:p>
            <a:p>
              <a:r>
                <a:rPr lang="en-US" sz="4800" dirty="0" smtClean="0">
                  <a:latin typeface="+mn-lt"/>
                </a:rPr>
                <a:t>(Total: 764 + 26)</a:t>
              </a:r>
              <a:endParaRPr lang="en-US" sz="4800" dirty="0">
                <a:latin typeface="+mn-lt"/>
              </a:endParaRPr>
            </a:p>
          </p:txBody>
        </p:sp>
        <p:sp>
          <p:nvSpPr>
            <p:cNvPr id="124" name="Rectangle 123"/>
            <p:cNvSpPr/>
            <p:nvPr/>
          </p:nvSpPr>
          <p:spPr>
            <a:xfrm>
              <a:off x="13868400" y="24536400"/>
              <a:ext cx="4800600" cy="1569660"/>
            </a:xfrm>
            <a:prstGeom prst="rect">
              <a:avLst/>
            </a:prstGeom>
          </p:spPr>
          <p:txBody>
            <a:bodyPr wrap="square">
              <a:spAutoFit/>
            </a:bodyPr>
            <a:lstStyle/>
            <a:p>
              <a:r>
                <a:rPr lang="en-US" sz="4800" b="1" dirty="0" smtClean="0">
                  <a:latin typeface="+mn-lt"/>
                </a:rPr>
                <a:t>Term Definition</a:t>
              </a:r>
            </a:p>
            <a:p>
              <a:r>
                <a:rPr lang="en-US" sz="4800" dirty="0" smtClean="0">
                  <a:latin typeface="+mn-lt"/>
                </a:rPr>
                <a:t>(Total: 764)</a:t>
              </a:r>
              <a:endParaRPr lang="en-US" sz="4800" dirty="0">
                <a:latin typeface="+mn-lt"/>
              </a:endParaRPr>
            </a:p>
          </p:txBody>
        </p:sp>
        <p:sp>
          <p:nvSpPr>
            <p:cNvPr id="125" name="Rectangle 124"/>
            <p:cNvSpPr/>
            <p:nvPr/>
          </p:nvSpPr>
          <p:spPr>
            <a:xfrm>
              <a:off x="13868400" y="26974800"/>
              <a:ext cx="5943600" cy="1569660"/>
            </a:xfrm>
            <a:prstGeom prst="rect">
              <a:avLst/>
            </a:prstGeom>
          </p:spPr>
          <p:txBody>
            <a:bodyPr wrap="square">
              <a:spAutoFit/>
            </a:bodyPr>
            <a:lstStyle/>
            <a:p>
              <a:r>
                <a:rPr lang="en-US" sz="4800" b="1" dirty="0" smtClean="0">
                  <a:latin typeface="+mn-lt"/>
                </a:rPr>
                <a:t>AE Grade +  Definition</a:t>
              </a:r>
            </a:p>
            <a:p>
              <a:r>
                <a:rPr lang="en-US" sz="4800" dirty="0" smtClean="0">
                  <a:latin typeface="+mn-lt"/>
                </a:rPr>
                <a:t>(Total: 3,057)</a:t>
              </a:r>
              <a:endParaRPr lang="en-US" sz="4800" dirty="0">
                <a:latin typeface="+mn-lt"/>
              </a:endParaRPr>
            </a:p>
          </p:txBody>
        </p:sp>
        <p:sp>
          <p:nvSpPr>
            <p:cNvPr id="126" name="Left Arrow 125"/>
            <p:cNvSpPr/>
            <p:nvPr/>
          </p:nvSpPr>
          <p:spPr>
            <a:xfrm rot="12224457">
              <a:off x="18251207" y="23263643"/>
              <a:ext cx="2932870" cy="433698"/>
            </a:xfrm>
            <a:prstGeom prst="leftArrow">
              <a:avLst>
                <a:gd name="adj1" fmla="val 28573"/>
                <a:gd name="adj2" fmla="val 1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Left Arrow 126"/>
            <p:cNvSpPr/>
            <p:nvPr/>
          </p:nvSpPr>
          <p:spPr>
            <a:xfrm rot="11273025">
              <a:off x="17995745" y="24963939"/>
              <a:ext cx="3211669" cy="404233"/>
            </a:xfrm>
            <a:prstGeom prst="leftArrow">
              <a:avLst>
                <a:gd name="adj1" fmla="val 28573"/>
                <a:gd name="adj2" fmla="val 1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Left Arrow 127"/>
            <p:cNvSpPr/>
            <p:nvPr/>
          </p:nvSpPr>
          <p:spPr>
            <a:xfrm rot="16200000">
              <a:off x="29917040" y="21136960"/>
              <a:ext cx="1735520" cy="457200"/>
            </a:xfrm>
            <a:prstGeom prst="leftArrow">
              <a:avLst>
                <a:gd name="adj1" fmla="val 28573"/>
                <a:gd name="adj2" fmla="val 1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Left Arrow 128"/>
            <p:cNvSpPr/>
            <p:nvPr/>
          </p:nvSpPr>
          <p:spPr>
            <a:xfrm rot="10205635">
              <a:off x="19583337" y="26665500"/>
              <a:ext cx="5302678" cy="458813"/>
            </a:xfrm>
            <a:prstGeom prst="leftArrow">
              <a:avLst>
                <a:gd name="adj1" fmla="val 28573"/>
                <a:gd name="adj2" fmla="val 1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p:cNvSpPr/>
          <p:nvPr/>
        </p:nvSpPr>
        <p:spPr>
          <a:xfrm>
            <a:off x="14173200" y="6858000"/>
            <a:ext cx="13944600" cy="762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a:p>
        </p:txBody>
      </p:sp>
      <p:sp>
        <p:nvSpPr>
          <p:cNvPr id="22" name="Rectangle 21"/>
          <p:cNvSpPr/>
          <p:nvPr/>
        </p:nvSpPr>
        <p:spPr>
          <a:xfrm>
            <a:off x="29718000" y="6858000"/>
            <a:ext cx="12725400" cy="76199"/>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a:p>
        </p:txBody>
      </p:sp>
      <p:sp>
        <p:nvSpPr>
          <p:cNvPr id="23" name="Rectangle 22"/>
          <p:cNvSpPr/>
          <p:nvPr/>
        </p:nvSpPr>
        <p:spPr>
          <a:xfrm>
            <a:off x="14020800" y="20574000"/>
            <a:ext cx="11201400" cy="762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a:p>
        </p:txBody>
      </p:sp>
      <p:sp>
        <p:nvSpPr>
          <p:cNvPr id="25" name="Rectangle 24"/>
          <p:cNvSpPr/>
          <p:nvPr/>
        </p:nvSpPr>
        <p:spPr>
          <a:xfrm flipV="1">
            <a:off x="29641800" y="16459200"/>
            <a:ext cx="12344400" cy="762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2394</TotalTime>
  <Words>224</Words>
  <Application>Microsoft Office PowerPoint</Application>
  <PresentationFormat>Custom</PresentationFormat>
  <Paragraphs>49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NCI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Satish Patel</dc:creator>
  <cp:lastModifiedBy>Wright, Larry (NIH/NCI) </cp:lastModifiedBy>
  <cp:revision>271</cp:revision>
  <dcterms:created xsi:type="dcterms:W3CDTF">2008-06-18T19:14:46Z</dcterms:created>
  <dcterms:modified xsi:type="dcterms:W3CDTF">2009-07-15T19:09:10Z</dcterms:modified>
</cp:coreProperties>
</file>