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948" r:id="rId2"/>
    <p:sldMasterId id="2147484182" r:id="rId3"/>
    <p:sldMasterId id="2147484236" r:id="rId4"/>
    <p:sldMasterId id="2147484253" r:id="rId5"/>
  </p:sldMasterIdLst>
  <p:notesMasterIdLst>
    <p:notesMasterId r:id="rId19"/>
  </p:notesMasterIdLst>
  <p:handoutMasterIdLst>
    <p:handoutMasterId r:id="rId20"/>
  </p:handoutMasterIdLst>
  <p:sldIdLst>
    <p:sldId id="381" r:id="rId6"/>
    <p:sldId id="368" r:id="rId7"/>
    <p:sldId id="282" r:id="rId8"/>
    <p:sldId id="386" r:id="rId9"/>
    <p:sldId id="387" r:id="rId10"/>
    <p:sldId id="393" r:id="rId11"/>
    <p:sldId id="394" r:id="rId12"/>
    <p:sldId id="388" r:id="rId13"/>
    <p:sldId id="390" r:id="rId14"/>
    <p:sldId id="391" r:id="rId15"/>
    <p:sldId id="392" r:id="rId16"/>
    <p:sldId id="395" r:id="rId17"/>
    <p:sldId id="396" r:id="rId18"/>
  </p:sldIdLst>
  <p:sldSz cx="9144000" cy="5715000" type="screen16x1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5D6"/>
    <a:srgbClr val="DDE3EC"/>
    <a:srgbClr val="E8E8E8"/>
    <a:srgbClr val="7F7F7F"/>
    <a:srgbClr val="2A67A5"/>
    <a:srgbClr val="000000"/>
    <a:srgbClr val="F2F2F2"/>
    <a:srgbClr val="4C4C4C"/>
    <a:srgbClr val="565656"/>
    <a:srgbClr val="2A5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097" autoAdjust="0"/>
  </p:normalViewPr>
  <p:slideViewPr>
    <p:cSldViewPr snapToGrid="0" snapToObjects="1">
      <p:cViewPr varScale="1">
        <p:scale>
          <a:sx n="103" d="100"/>
          <a:sy n="103" d="100"/>
        </p:scale>
        <p:origin x="126" y="46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672B7F42-7CA0-E54A-A4A5-2376A5DC3B4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8500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CB69E564-3594-8943-B5B4-DFD2AFBF0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7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14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BECADED-BD9A-0241-B1EC-BBE664D53DA3}" type="datetime1">
              <a:rPr lang="en-US" sz="1200">
                <a:solidFill>
                  <a:prstClr val="black"/>
                </a:solidFill>
              </a:rPr>
              <a:pPr/>
              <a:t>10/23/2019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C70BA2C-3C23-4249-940B-7050FF872E26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5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8086A-48FB-476E-B1FE-2C95FB6B33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4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9E564-3594-8943-B5B4-DFD2AFBF07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2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7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41910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371600"/>
            <a:ext cx="7772400" cy="152320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71800"/>
            <a:ext cx="7772400" cy="57198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75860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778375"/>
            <a:ext cx="2286000" cy="3840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545D093-8176-5A4D-8F27-1E3BA6B266DF}" type="datetime4">
              <a:rPr lang="en-US" smtClean="0"/>
              <a:t>October 23,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4119386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4119386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4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4119386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4119386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034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0776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715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715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CI-Logo-St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65" y="2438399"/>
            <a:ext cx="3119501" cy="852170"/>
          </a:xfrm>
          <a:prstGeom prst="rect">
            <a:avLst/>
          </a:prstGeom>
        </p:spPr>
      </p:pic>
      <p:pic>
        <p:nvPicPr>
          <p:cNvPr id="5" name="Picture 4" descr="4_hhs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85" y="2279650"/>
            <a:ext cx="1162050" cy="1162050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996889" y="4694654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6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5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48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1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5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64592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715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000"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3219647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9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3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09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43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49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69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8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81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7" y="0"/>
            <a:ext cx="2872114" cy="5720080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5720080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419608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371603"/>
            <a:ext cx="7772400" cy="1523203"/>
          </a:xfrm>
        </p:spPr>
        <p:txBody>
          <a:bodyPr lIns="0" tIns="0" rIns="0" bIns="0" anchor="b">
            <a:noAutofit/>
          </a:bodyPr>
          <a:lstStyle>
            <a:lvl1pPr algn="r">
              <a:defRPr sz="21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71800"/>
            <a:ext cx="7772400" cy="57198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050" b="0" i="1" spc="75">
                <a:solidFill>
                  <a:schemeClr val="bg1"/>
                </a:solidFill>
                <a:latin typeface="Arial"/>
                <a:cs typeface="Arial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8" y="4758604"/>
            <a:ext cx="3993515" cy="42333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773081"/>
            <a:ext cx="2286000" cy="396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DEE2CC4A-D4A6-3847-844C-B33A6D47D47C}" type="datetime4">
              <a:rPr lang="en-US"/>
              <a:pPr>
                <a:defRPr/>
              </a:pPr>
              <a:t>October 23,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1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4" y="540512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Calibri" panose="020F0502020204030204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Calibri" panose="020F0502020204030204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05120"/>
            <a:ext cx="1916888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5715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5715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1" y="2019300"/>
            <a:ext cx="5029199" cy="15240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619500"/>
            <a:ext cx="5022892" cy="5715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22392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3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8"/>
            <a:ext cx="8165592" cy="352661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800" b="1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4" y="5482742"/>
            <a:ext cx="307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Calibri" panose="020F0502020204030204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188861"/>
            <a:ext cx="8165592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82742"/>
            <a:ext cx="191688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0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8456624" y="5365759"/>
            <a:ext cx="308100" cy="1296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685800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ct val="25000"/>
              <a:buFont typeface="Arial"/>
              <a:buNone/>
            </a:pPr>
            <a:r>
              <a:rPr lang="en-US" sz="825" b="1">
                <a:solidFill>
                  <a:srgbClr val="A0A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825" b="1">
                <a:solidFill>
                  <a:srgbClr val="A0A0A0"/>
                </a:solidFill>
                <a:latin typeface="Arial"/>
                <a:ea typeface="Arial"/>
                <a:cs typeface="Arial"/>
                <a:sym typeface="Arial"/>
              </a:rPr>
              <a:pPr algn="r" defTabSz="685800" fontAlgn="auto">
                <a:lnSpc>
                  <a:spcPct val="10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0A0A0"/>
                </a:buClr>
                <a:buSzPct val="25000"/>
                <a:buFont typeface="Arial"/>
                <a:buNone/>
              </a:pPr>
              <a:t>‹#›</a:t>
            </a:fld>
            <a:endParaRPr lang="en-US" sz="825" b="1">
              <a:solidFill>
                <a:srgbClr val="A0A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 descr="NCI-Logo-Gray-Kno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199" y="5287698"/>
            <a:ext cx="2395500" cy="19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93775" y="346294"/>
            <a:ext cx="8165700" cy="352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E57"/>
              </a:buClr>
              <a:buFont typeface="Arial"/>
              <a:buNone/>
              <a:defRPr sz="2700" b="0" i="0" u="none" strike="noStrike" cap="none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89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78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66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54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87364" y="1188861"/>
            <a:ext cx="8169300" cy="4000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1270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83" marR="0" lvl="2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378" marR="0" lvl="3" indent="-1270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2972" marR="0" lvl="4" indent="-1270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5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842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8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540512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Calibri" panose="020F0502020204030204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05120"/>
            <a:ext cx="1916888" cy="203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7" y="1188861"/>
            <a:ext cx="4108387" cy="40005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6" y="1188861"/>
            <a:ext cx="3897313" cy="4000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759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95250"/>
            <a:ext cx="7315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333501"/>
            <a:ext cx="73152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59556" indent="-259556">
              <a:buClr>
                <a:srgbClr val="D40138"/>
              </a:buClr>
              <a:buFont typeface="Arial"/>
              <a:buChar char="•"/>
              <a:defRPr sz="1950" b="0">
                <a:solidFill>
                  <a:schemeClr val="tx1"/>
                </a:solidFill>
              </a:defRPr>
            </a:lvl1pPr>
            <a:lvl2pPr marL="557213" indent="-214313">
              <a:spcBef>
                <a:spcPts val="450"/>
              </a:spcBef>
              <a:buFont typeface="Lucida Grande"/>
              <a:buChar char="-"/>
              <a:defRPr sz="1800" b="0"/>
            </a:lvl2pPr>
            <a:lvl3pPr marL="857250" indent="-171450">
              <a:spcBef>
                <a:spcPts val="450"/>
              </a:spcBef>
              <a:buFont typeface="Arial"/>
              <a:buChar char="•"/>
              <a:defRPr sz="1500" b="0"/>
            </a:lvl3pPr>
            <a:lvl4pPr marL="1200150" indent="-171450">
              <a:spcBef>
                <a:spcPts val="450"/>
              </a:spcBef>
              <a:buFont typeface="Lucida Grande"/>
              <a:buChar char="−"/>
              <a:defRPr sz="1350" b="0"/>
            </a:lvl4pPr>
            <a:lvl5pPr marL="1543050" indent="-171450">
              <a:spcBef>
                <a:spcPts val="450"/>
              </a:spcBef>
              <a:buFont typeface="Arial"/>
              <a:buChar char="•"/>
              <a:defRPr sz="135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915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49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56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54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93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03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1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166487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36050" y="2019300"/>
            <a:ext cx="4422150" cy="15240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6050" y="3619500"/>
            <a:ext cx="4415841" cy="5715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22392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19718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69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5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85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5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7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7" y="0"/>
            <a:ext cx="2872114" cy="5720080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5720080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419608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371603"/>
            <a:ext cx="7772400" cy="1523203"/>
          </a:xfrm>
        </p:spPr>
        <p:txBody>
          <a:bodyPr lIns="0" tIns="0" rIns="0" bIns="0" anchor="b">
            <a:noAutofit/>
          </a:bodyPr>
          <a:lstStyle>
            <a:lvl1pPr algn="r">
              <a:defRPr sz="21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71800"/>
            <a:ext cx="7772400" cy="57198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050" b="0" i="1" spc="75">
                <a:solidFill>
                  <a:schemeClr val="bg1"/>
                </a:solidFill>
                <a:latin typeface="Arial"/>
                <a:cs typeface="Arial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8" y="4758604"/>
            <a:ext cx="3993515" cy="42333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773081"/>
            <a:ext cx="2286000" cy="396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DEE2CC4A-D4A6-3847-844C-B33A6D47D47C}" type="datetime4">
              <a:rPr lang="en-US"/>
              <a:pPr>
                <a:defRPr/>
              </a:pPr>
              <a:t>October 23,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87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4" y="540512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7F7F7F"/>
                </a:solidFill>
                <a:latin typeface="Calibri" panose="020F0502020204030204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>
              <a:solidFill>
                <a:srgbClr val="7F7F7F"/>
              </a:solidFill>
              <a:latin typeface="Calibri" panose="020F0502020204030204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05120"/>
            <a:ext cx="1916888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2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8"/>
            <a:ext cx="8165592" cy="352661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800" b="1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4" y="5482742"/>
            <a:ext cx="307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Calibri" panose="020F0502020204030204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188861"/>
            <a:ext cx="8165592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82742"/>
            <a:ext cx="191688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357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8456624" y="5365759"/>
            <a:ext cx="308100" cy="1296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685800" fontAlgn="auto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ct val="25000"/>
              <a:buFont typeface="Arial"/>
              <a:buNone/>
            </a:pPr>
            <a:r>
              <a:rPr lang="en-US" sz="825" b="1">
                <a:solidFill>
                  <a:srgbClr val="A0A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825" b="1">
                <a:solidFill>
                  <a:srgbClr val="A0A0A0"/>
                </a:solidFill>
                <a:latin typeface="Arial"/>
                <a:ea typeface="Arial"/>
                <a:cs typeface="Arial"/>
                <a:sym typeface="Arial"/>
              </a:rPr>
              <a:pPr algn="r" defTabSz="685800" fontAlgn="auto">
                <a:lnSpc>
                  <a:spcPct val="10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0A0A0"/>
                </a:buClr>
                <a:buSzPct val="25000"/>
                <a:buFont typeface="Arial"/>
                <a:buNone/>
              </a:pPr>
              <a:t>‹#›</a:t>
            </a:fld>
            <a:endParaRPr lang="en-US" sz="825" b="1">
              <a:solidFill>
                <a:srgbClr val="A0A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 descr="NCI-Logo-Gray-Kno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199" y="5287698"/>
            <a:ext cx="2395500" cy="190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93775" y="346294"/>
            <a:ext cx="8165700" cy="352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E57"/>
              </a:buClr>
              <a:buFont typeface="Arial"/>
              <a:buNone/>
              <a:defRPr sz="2700" b="0" i="0" u="none" strike="noStrike" cap="none">
                <a:solidFill>
                  <a:srgbClr val="123E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89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78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66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54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87364" y="1188861"/>
            <a:ext cx="8169300" cy="4000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1270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783" marR="0" lvl="2" indent="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378" marR="0" lvl="3" indent="-1270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2972" marR="0" lvl="4" indent="-1270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5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45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8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5405120"/>
            <a:ext cx="307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Calibri" panose="020F0502020204030204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05120"/>
            <a:ext cx="1916888" cy="203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7" y="1188861"/>
            <a:ext cx="4108387" cy="40005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6" y="1188861"/>
            <a:ext cx="3897313" cy="4000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56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715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715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24000"/>
            <a:ext cx="7772400" cy="26670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22392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95250"/>
            <a:ext cx="7315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1333501"/>
            <a:ext cx="73152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59556" indent="-259556">
              <a:buClr>
                <a:srgbClr val="D40138"/>
              </a:buClr>
              <a:buFont typeface="Arial"/>
              <a:buChar char="•"/>
              <a:defRPr sz="1950" b="0">
                <a:solidFill>
                  <a:schemeClr val="tx1"/>
                </a:solidFill>
              </a:defRPr>
            </a:lvl1pPr>
            <a:lvl2pPr marL="557213" indent="-214313">
              <a:spcBef>
                <a:spcPts val="450"/>
              </a:spcBef>
              <a:buFont typeface="Lucida Grande"/>
              <a:buChar char="-"/>
              <a:defRPr sz="1800" b="0"/>
            </a:lvl2pPr>
            <a:lvl3pPr marL="857250" indent="-171450">
              <a:spcBef>
                <a:spcPts val="450"/>
              </a:spcBef>
              <a:buFont typeface="Arial"/>
              <a:buChar char="•"/>
              <a:defRPr sz="1500" b="0"/>
            </a:lvl3pPr>
            <a:lvl4pPr marL="1200150" indent="-171450">
              <a:spcBef>
                <a:spcPts val="450"/>
              </a:spcBef>
              <a:buFont typeface="Lucida Grande"/>
              <a:buChar char="−"/>
              <a:defRPr sz="1350" b="0"/>
            </a:lvl4pPr>
            <a:lvl5pPr marL="1543050" indent="-171450">
              <a:spcBef>
                <a:spcPts val="450"/>
              </a:spcBef>
              <a:buFont typeface="Arial"/>
              <a:buChar char="•"/>
              <a:defRPr sz="1350" b="0"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9956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7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41910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371600"/>
            <a:ext cx="7772400" cy="152320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71800"/>
            <a:ext cx="7772400" cy="57198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75860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778375"/>
            <a:ext cx="2286000" cy="3840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545D093-8176-5A4D-8F27-1E3BA6B266DF}" type="datetime4">
              <a:rPr lang="en-US"/>
              <a:pPr>
                <a:defRPr/>
              </a:pPr>
              <a:t>October 23,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6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1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5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64592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715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000"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2415027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5715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5715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1" y="2019300"/>
            <a:ext cx="5029199" cy="15240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619500"/>
            <a:ext cx="5022892" cy="5715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22392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6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166487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2869563" cy="5715000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36050" y="2019300"/>
            <a:ext cx="4422150" cy="15240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6050" y="3619500"/>
            <a:ext cx="4415841" cy="5715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22392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34405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715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715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24000"/>
            <a:ext cx="7772400" cy="26670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Arial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22392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6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411938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44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411938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39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4119386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4119386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63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4119386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4119386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9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411938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903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4119386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4119386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74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4119386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4119386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75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7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432987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04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Arial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24221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715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715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NCI-Logo-St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65" y="2438399"/>
            <a:ext cx="3119501" cy="852170"/>
          </a:xfrm>
          <a:prstGeom prst="rect">
            <a:avLst/>
          </a:prstGeom>
        </p:spPr>
      </p:pic>
      <p:pic>
        <p:nvPicPr>
          <p:cNvPr id="5" name="Picture 4" descr="4_hhs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85" y="2279650"/>
            <a:ext cx="1162050" cy="1162050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996889" y="4694654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</a:rPr>
              <a:t>                 </a:t>
            </a:r>
            <a:r>
              <a:rPr lang="en-US" sz="1600" b="1" dirty="0" err="1">
                <a:solidFill>
                  <a:srgbClr val="FFFFFF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600" b="1" dirty="0" err="1">
                <a:solidFill>
                  <a:srgbClr val="FFFFFF"/>
                </a:solidFill>
                <a:latin typeface="Arial" charset="0"/>
              </a:rPr>
              <a:t>espanol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9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00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030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2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411938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09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68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95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71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692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744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880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928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2392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4119386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4119386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46287"/>
            <a:ext cx="8165592" cy="352661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5422392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4119386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4119386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2950"/>
            <a:ext cx="82296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0042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E4654052-BDF5-144A-B6E2-D9CCB2F5444A}" type="datetime4">
              <a:rPr lang="en-US" smtClean="0"/>
              <a:t>October 23, 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08" r:id="rId2"/>
    <p:sldLayoutId id="2147483836" r:id="rId3"/>
    <p:sldLayoutId id="2147483837" r:id="rId4"/>
    <p:sldLayoutId id="2147483838" r:id="rId5"/>
    <p:sldLayoutId id="2147483815" r:id="rId6"/>
    <p:sldLayoutId id="2147483816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13" r:id="rId14"/>
    <p:sldLayoutId id="2147483814" r:id="rId15"/>
    <p:sldLayoutId id="2147483839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3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7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2950"/>
            <a:ext cx="82296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0042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E4654052-BDF5-144A-B6E2-D9CCB2F5444A}" type="datetime4">
              <a:rPr lang="en-US"/>
              <a:pPr>
                <a:defRPr/>
              </a:pPr>
              <a:t>October 23, 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2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BF1D491-B1C3-4BE1-8692-993E02E55D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A5B2F07-AB68-438F-8747-9374695B4A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6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vs.nci.nih.gov/ftp1/CPTAC/" TargetMode="Externa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2.PNG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evs.nci.nih.gov/ftp1/CPTAC/" TargetMode="External"/><Relationship Id="rId5" Type="http://schemas.openxmlformats.org/officeDocument/2006/relationships/hyperlink" Target="https://ncit.nci.nih.gov/ncitbrowser/ajax?action=create_src_vs_tree&amp;nav_type=valuesets&amp;mode=0" TargetMode="External"/><Relationship Id="rId4" Type="http://schemas.openxmlformats.org/officeDocument/2006/relationships/hyperlink" Target="https://ncit.nci.nih.gov/ncitbrows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cit.nci.nih.gov/ncitbrowser" TargetMode="Externa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cit.nci.nih.gov/ncitbrowser/ajax?action=create_src_vs_tree&amp;nav_type=valuesets&amp;mode=0" TargetMode="Externa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PNG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6556" y="1417865"/>
            <a:ext cx="5724559" cy="1088571"/>
          </a:xfrm>
        </p:spPr>
        <p:txBody>
          <a:bodyPr/>
          <a:lstStyle/>
          <a:p>
            <a:r>
              <a:rPr lang="en-US" sz="3000" dirty="0">
                <a:cs typeface="Calibri" panose="020F0502020204030204" pitchFamily="34" charset="0"/>
              </a:rPr>
              <a:t>EVS Terminology for</a:t>
            </a:r>
            <a:br>
              <a:rPr lang="en-US" sz="3000" dirty="0">
                <a:cs typeface="Calibri" panose="020F0502020204030204" pitchFamily="34" charset="0"/>
              </a:rPr>
            </a:br>
            <a:r>
              <a:rPr lang="en-US" sz="3000" dirty="0">
                <a:cs typeface="Calibri" panose="020F0502020204030204" pitchFamily="34" charset="0"/>
              </a:rPr>
              <a:t>Clinical Proteomic Tumor Analysis Consortium (CPTAC)</a:t>
            </a:r>
            <a:endParaRPr lang="en-US" sz="3000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9374" y="3116036"/>
            <a:ext cx="7501742" cy="8429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ea typeface="ＭＳ Ｐゴシック"/>
              </a:rPr>
              <a:t>NCI Enterprise Vocabulary Services</a:t>
            </a:r>
          </a:p>
          <a:p>
            <a:endParaRPr lang="en-US" sz="1500" dirty="0">
              <a:ea typeface="ＭＳ Ｐゴシック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96D71-E8AF-49CD-B2C5-485D3B888BC9}"/>
              </a:ext>
            </a:extLst>
          </p:cNvPr>
          <p:cNvSpPr txBox="1"/>
          <p:nvPr/>
        </p:nvSpPr>
        <p:spPr>
          <a:xfrm>
            <a:off x="8567330" y="4552762"/>
            <a:ext cx="245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4288" y="4962323"/>
            <a:ext cx="150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October 2019</a:t>
            </a:r>
          </a:p>
        </p:txBody>
      </p:sp>
      <p:pic>
        <p:nvPicPr>
          <p:cNvPr id="6" name="Picture 4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8316" y="422672"/>
            <a:ext cx="1200150" cy="374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06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991" y="333147"/>
            <a:ext cx="710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3. EVS NCIt ftp site : </a:t>
            </a:r>
            <a:r>
              <a:rPr lang="en-US" sz="2400" dirty="0">
                <a:hlinkClick r:id="rId2"/>
              </a:rPr>
              <a:t>https://evs.nci.nih.gov/ftp1/CPTAC/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061F50-8759-47E9-ABE8-47267C173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389" y="1583508"/>
            <a:ext cx="5561045" cy="301439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07A44C-840D-4DCB-8E2E-18E84093B7AE}"/>
              </a:ext>
            </a:extLst>
          </p:cNvPr>
          <p:cNvSpPr txBox="1"/>
          <p:nvPr/>
        </p:nvSpPr>
        <p:spPr>
          <a:xfrm>
            <a:off x="318261" y="1543741"/>
            <a:ext cx="2721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About.html page has a link to a spreadsheet with all the terminology.</a:t>
            </a:r>
          </a:p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About page provides an explanation of the data contained in the spreadsheet.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32603E9-1531-477E-9024-E3C5E63AB0AD}"/>
              </a:ext>
            </a:extLst>
          </p:cNvPr>
          <p:cNvSpPr/>
          <p:nvPr/>
        </p:nvSpPr>
        <p:spPr>
          <a:xfrm>
            <a:off x="259566" y="4128655"/>
            <a:ext cx="2883161" cy="685913"/>
          </a:xfrm>
          <a:prstGeom prst="rightArrow">
            <a:avLst>
              <a:gd name="adj1" fmla="val 50000"/>
              <a:gd name="adj2" fmla="val 4591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991" y="333147"/>
            <a:ext cx="283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3b. Spreadsheet data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B605EE-FA8C-4872-A7A3-705FBBC16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8"/>
          <a:stretch/>
        </p:blipFill>
        <p:spPr>
          <a:xfrm>
            <a:off x="358900" y="1020685"/>
            <a:ext cx="8322906" cy="378567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754172-5FA3-4887-8087-5A82EE4ED650}"/>
              </a:ext>
            </a:extLst>
          </p:cNvPr>
          <p:cNvSpPr/>
          <p:nvPr/>
        </p:nvSpPr>
        <p:spPr>
          <a:xfrm>
            <a:off x="1222310" y="4599991"/>
            <a:ext cx="2631233" cy="2063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73C51-0946-43E5-9ECF-E294238CACA6}"/>
              </a:ext>
            </a:extLst>
          </p:cNvPr>
          <p:cNvSpPr txBox="1"/>
          <p:nvPr/>
        </p:nvSpPr>
        <p:spPr>
          <a:xfrm>
            <a:off x="1554768" y="4913998"/>
            <a:ext cx="216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sets of terminology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95BD3D-3CFD-470A-9604-89CCD0930B85}"/>
              </a:ext>
            </a:extLst>
          </p:cNvPr>
          <p:cNvSpPr/>
          <p:nvPr/>
        </p:nvSpPr>
        <p:spPr>
          <a:xfrm>
            <a:off x="597159" y="2042310"/>
            <a:ext cx="8084647" cy="30900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4708D-C810-4A25-959D-C38A754DCA23}"/>
              </a:ext>
            </a:extLst>
          </p:cNvPr>
          <p:cNvSpPr txBox="1"/>
          <p:nvPr/>
        </p:nvSpPr>
        <p:spPr>
          <a:xfrm>
            <a:off x="4016450" y="1580596"/>
            <a:ext cx="293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defined on About page</a:t>
            </a:r>
          </a:p>
        </p:txBody>
      </p:sp>
    </p:spTree>
    <p:extLst>
      <p:ext uri="{BB962C8B-B14F-4D97-AF65-F5344CB8AC3E}">
        <p14:creationId xmlns:p14="http://schemas.microsoft.com/office/powerpoint/2010/main" val="266369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677" y="342392"/>
            <a:ext cx="828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Need Help?  We have you covered... NCIThesaurus@mail.nih.gov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567-B618-4E54-88B3-1026F551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84" y="4126690"/>
            <a:ext cx="6574161" cy="1115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1502B-F961-4AEB-918D-9C1CBBDDF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561" y="2487458"/>
            <a:ext cx="6689747" cy="1446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D5F0D-B931-4A47-A2B4-0E9B4FD02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596" y="876089"/>
            <a:ext cx="6689747" cy="145160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A57ACA-BA6F-4888-9DCB-BDB3E8521510}"/>
              </a:ext>
            </a:extLst>
          </p:cNvPr>
          <p:cNvSpPr/>
          <p:nvPr/>
        </p:nvSpPr>
        <p:spPr>
          <a:xfrm>
            <a:off x="8098971" y="1912774"/>
            <a:ext cx="298580" cy="1586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5CB00-9603-4327-94D8-EB6607101B1F}"/>
              </a:ext>
            </a:extLst>
          </p:cNvPr>
          <p:cNvSpPr/>
          <p:nvPr/>
        </p:nvSpPr>
        <p:spPr>
          <a:xfrm>
            <a:off x="8131516" y="3520750"/>
            <a:ext cx="298580" cy="1586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DC5D3D-4FC3-4F71-8A33-7BF07FE4F4CE}"/>
              </a:ext>
            </a:extLst>
          </p:cNvPr>
          <p:cNvSpPr/>
          <p:nvPr/>
        </p:nvSpPr>
        <p:spPr>
          <a:xfrm>
            <a:off x="1787001" y="4991877"/>
            <a:ext cx="2523741" cy="15603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6723FB-4D67-4F38-9C78-1A2A2798DFDF}"/>
              </a:ext>
            </a:extLst>
          </p:cNvPr>
          <p:cNvSpPr txBox="1"/>
          <p:nvPr/>
        </p:nvSpPr>
        <p:spPr>
          <a:xfrm>
            <a:off x="391885" y="141722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A535E8-DA9B-475C-B78D-373590350CEF}"/>
              </a:ext>
            </a:extLst>
          </p:cNvPr>
          <p:cNvSpPr txBox="1"/>
          <p:nvPr/>
        </p:nvSpPr>
        <p:spPr>
          <a:xfrm>
            <a:off x="391884" y="2904338"/>
            <a:ext cx="116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Sets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7DF477-3B4C-4EA0-9E4D-0CE76E027ECB}"/>
              </a:ext>
            </a:extLst>
          </p:cNvPr>
          <p:cNvSpPr txBox="1"/>
          <p:nvPr/>
        </p:nvSpPr>
        <p:spPr>
          <a:xfrm>
            <a:off x="391884" y="450000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ftp site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883832D-4055-4409-B684-3A4E7EB05D35}"/>
              </a:ext>
            </a:extLst>
          </p:cNvPr>
          <p:cNvSpPr/>
          <p:nvPr/>
        </p:nvSpPr>
        <p:spPr>
          <a:xfrm flipH="1">
            <a:off x="8502265" y="1836149"/>
            <a:ext cx="499700" cy="31187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D119257-6568-4C09-A257-C5B5247C29BD}"/>
              </a:ext>
            </a:extLst>
          </p:cNvPr>
          <p:cNvSpPr/>
          <p:nvPr/>
        </p:nvSpPr>
        <p:spPr>
          <a:xfrm flipH="1">
            <a:off x="8502265" y="3444125"/>
            <a:ext cx="499700" cy="31187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D72AE4B-2603-412C-9BC0-F0F4EFF92723}"/>
              </a:ext>
            </a:extLst>
          </p:cNvPr>
          <p:cNvSpPr/>
          <p:nvPr/>
        </p:nvSpPr>
        <p:spPr>
          <a:xfrm flipH="1">
            <a:off x="4477661" y="4913960"/>
            <a:ext cx="499700" cy="31187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2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677" y="342392"/>
            <a:ext cx="2645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Have a suggestion?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37D98-FBCF-43EF-B91A-6809BD96F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94" y="573224"/>
            <a:ext cx="5623961" cy="498155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B3A8E-8C8C-4C06-9F0C-CFE19C0FA0EA}"/>
              </a:ext>
            </a:extLst>
          </p:cNvPr>
          <p:cNvSpPr txBox="1"/>
          <p:nvPr/>
        </p:nvSpPr>
        <p:spPr>
          <a:xfrm>
            <a:off x="391886" y="2397967"/>
            <a:ext cx="200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let us know.</a:t>
            </a:r>
          </a:p>
        </p:txBody>
      </p:sp>
    </p:spTree>
    <p:extLst>
      <p:ext uri="{BB962C8B-B14F-4D97-AF65-F5344CB8AC3E}">
        <p14:creationId xmlns:p14="http://schemas.microsoft.com/office/powerpoint/2010/main" val="413563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27244" y="797186"/>
            <a:ext cx="7963908" cy="4544658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endParaRPr lang="en-US" sz="1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950" b="1" dirty="0">
                <a:solidFill>
                  <a:schemeClr val="accent1">
                    <a:lumMod val="50000"/>
                  </a:schemeClr>
                </a:solidFill>
              </a:rPr>
              <a:t>NCI EVS provides foundational content and technical resources to facilitate data interpretation, integration, sharing, and reuse, including: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1950" i="1" dirty="0"/>
              <a:t>Expert scientific/biomedical content &amp; technical consultations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1950" i="1" dirty="0"/>
              <a:t>Terminology/ontology authoring, analysis, publication &amp; distribution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1950" i="1" dirty="0"/>
              <a:t>Terminology services such as term request, 24 hr. rapid coding, use-specific tagging and subsetting, multi-terminology linking and mappings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1950" i="1" dirty="0"/>
              <a:t>Facilitation of large scale, multi-stakeholder content &amp; technical collaborations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1950" i="1" dirty="0"/>
              <a:t>Full suite of open source terminology management tools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FEDEF3-C238-4803-ABFB-255CC22C01BA}"/>
              </a:ext>
            </a:extLst>
          </p:cNvPr>
          <p:cNvSpPr txBox="1">
            <a:spLocks/>
          </p:cNvSpPr>
          <p:nvPr/>
        </p:nvSpPr>
        <p:spPr>
          <a:xfrm>
            <a:off x="282388" y="457200"/>
            <a:ext cx="7419782" cy="4398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123E57"/>
                </a:solidFill>
                <a:latin typeface="+mj-lt"/>
                <a:ea typeface="+mj-ea"/>
                <a:cs typeface="SapientSans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ACCA4-6F0D-4F89-B4E8-0B1FDAC16A8B}"/>
              </a:ext>
            </a:extLst>
          </p:cNvPr>
          <p:cNvSpPr txBox="1">
            <a:spLocks/>
          </p:cNvSpPr>
          <p:nvPr/>
        </p:nvSpPr>
        <p:spPr>
          <a:xfrm>
            <a:off x="427244" y="446947"/>
            <a:ext cx="7664723" cy="3502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123E57"/>
                </a:solidFill>
                <a:latin typeface="+mj-lt"/>
                <a:ea typeface="+mj-ea"/>
                <a:cs typeface="SapientSansBold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b="0" dirty="0">
                <a:solidFill>
                  <a:srgbClr val="C00000"/>
                </a:solidFill>
                <a:latin typeface="Calibri" panose="020F0502020204030204"/>
                <a:cs typeface="+mn-cs"/>
              </a:rPr>
              <a:t>NCI Enterprise Vocabulary Services (EVS)</a:t>
            </a:r>
          </a:p>
        </p:txBody>
      </p:sp>
      <p:pic>
        <p:nvPicPr>
          <p:cNvPr id="7" name="Picture 6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11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5637"/>
            <a:ext cx="5887974" cy="35266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EVS Purpose and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1300" y="698874"/>
            <a:ext cx="8418068" cy="4382537"/>
          </a:xfrm>
        </p:spPr>
        <p:txBody>
          <a:bodyPr>
            <a:noAutofit/>
          </a:bodyPr>
          <a:lstStyle/>
          <a:p>
            <a:pPr marL="0" indent="-27432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latin typeface="Arial Narrow"/>
                <a:ea typeface="Calibri"/>
              </a:rPr>
              <a:t>Terminologies and ontologies provide the foundation for clearly representing meaning to both people and computers. </a:t>
            </a:r>
            <a:r>
              <a:rPr lang="en-US" sz="1600" b="1" dirty="0">
                <a:latin typeface="Arial Narrow"/>
                <a:ea typeface="Calibri"/>
              </a:rPr>
              <a:t>EVS</a:t>
            </a:r>
            <a:r>
              <a:rPr lang="en-US" sz="1600" dirty="0">
                <a:latin typeface="Arial Narrow"/>
                <a:ea typeface="Calibri"/>
              </a:rPr>
              <a:t> enhances the conduct, analysis and sharing of cancer research information by providing </a:t>
            </a:r>
            <a:r>
              <a:rPr lang="en-US" sz="1600" b="1" dirty="0">
                <a:latin typeface="Arial Narrow"/>
                <a:ea typeface="Calibri"/>
              </a:rPr>
              <a:t>rapid response, science based terminology and ontology </a:t>
            </a:r>
            <a:r>
              <a:rPr lang="en-US" sz="1600" dirty="0">
                <a:latin typeface="Arial Narrow"/>
                <a:ea typeface="Calibri"/>
              </a:rPr>
              <a:t>resources that meet the needs of </a:t>
            </a:r>
            <a:r>
              <a:rPr lang="en-US" sz="1600" b="1" dirty="0">
                <a:latin typeface="Arial Narrow"/>
                <a:ea typeface="Calibri"/>
              </a:rPr>
              <a:t>cutting edge cancer research</a:t>
            </a:r>
            <a:r>
              <a:rPr lang="en-US" sz="1600" dirty="0">
                <a:latin typeface="Arial Narrow"/>
                <a:ea typeface="Calibri"/>
              </a:rPr>
              <a:t>, while also building and harmonizing with </a:t>
            </a:r>
            <a:r>
              <a:rPr lang="en-US" sz="1600" b="1" dirty="0">
                <a:latin typeface="Arial Narrow"/>
                <a:ea typeface="Calibri"/>
              </a:rPr>
              <a:t>national and global standards</a:t>
            </a:r>
            <a:r>
              <a:rPr lang="en-US" sz="1600" dirty="0">
                <a:latin typeface="Arial Narrow"/>
                <a:ea typeface="Calibri"/>
              </a:rPr>
              <a:t> moving towards precision medicine and a learning health system.</a:t>
            </a:r>
            <a:endParaRPr lang="en-US" sz="1600" kern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/>
              <a:ea typeface="ＭＳ Ｐゴシック" pitchFamily="-107" charset="-128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BB0E3D"/>
              </a:buClr>
              <a:buNone/>
              <a:defRPr/>
            </a:pPr>
            <a:r>
              <a:rPr lang="en-US" sz="1600" kern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/>
                <a:ea typeface="ＭＳ Ｐゴシック" pitchFamily="-107" charset="-128"/>
              </a:rPr>
              <a:t>EVS supports all aspects of NCI’s mission, including basic science, clinical, and health research, as well as public information and administrative services.  This support includes: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Encode Precise, Stable Meanings: </a:t>
            </a:r>
            <a:r>
              <a:rPr lang="en-US" sz="16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Support 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best-practice, science-based, quick-response</a:t>
            </a:r>
            <a:r>
              <a:rPr lang="en-US" sz="16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 terminology/ontology resources to help researchers accurately collect, code, and analyze data.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Support Semantic Infrastructures: </a:t>
            </a:r>
            <a:r>
              <a:rPr lang="en-US" sz="16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Support 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metadata, models, value sets, and mappings</a:t>
            </a:r>
            <a:r>
              <a:rPr lang="en-US" sz="16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 that provide broader, computable representations to structure meanings and make them interoperable.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Build Shared Standards: Partner and harmonize</a:t>
            </a:r>
            <a:r>
              <a:rPr lang="en-US" sz="16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 with other ICs, agencies, SDOs, and researchers in creating and improving shared standards for increasingly international, cross-cutting research.</a:t>
            </a:r>
            <a:endParaRPr lang="en-US" sz="1600" dirty="0">
              <a:latin typeface="Arial Narrow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Promote Open Content and Tools: </a:t>
            </a:r>
            <a:r>
              <a:rPr lang="en-US" sz="16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Promote </a:t>
            </a:r>
            <a:r>
              <a:rPr lang="en-US" sz="1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open access</a:t>
            </a:r>
            <a:r>
              <a:rPr lang="en-US" sz="16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, open source content and tools to lower barriers, share burdens, and build shared resources.</a:t>
            </a:r>
            <a:endParaRPr lang="en-US" sz="1600" dirty="0"/>
          </a:p>
        </p:txBody>
      </p:sp>
      <p:pic>
        <p:nvPicPr>
          <p:cNvPr id="4" name="Picture 3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06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991" y="333147"/>
            <a:ext cx="4689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 ways to access CPTAC Terminology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290DF3-C10C-4B90-B9C4-8E0E1D7C4F36}"/>
              </a:ext>
            </a:extLst>
          </p:cNvPr>
          <p:cNvSpPr txBox="1"/>
          <p:nvPr/>
        </p:nvSpPr>
        <p:spPr>
          <a:xfrm>
            <a:off x="1012717" y="2027632"/>
            <a:ext cx="5366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NCI Thesaurus Browser : </a:t>
            </a:r>
            <a:r>
              <a:rPr lang="en-US" sz="1350" dirty="0">
                <a:hlinkClick r:id="rId4"/>
              </a:rPr>
              <a:t>https://ncit.nci.nih.gov/ncitbrowser</a:t>
            </a:r>
            <a:endParaRPr lang="en-US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NCIt Value Sets : </a:t>
            </a:r>
            <a:r>
              <a:rPr lang="en-US" sz="1350" dirty="0">
                <a:hlinkClick r:id="rId5"/>
              </a:rPr>
              <a:t>https://ncit.nci.nih.gov/ncitbrowser/ajax?action=create_src_vs_tree&amp;nav_type=valuesets&amp;mode=0</a:t>
            </a:r>
            <a:endParaRPr lang="en-US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EVS NCIt ftp site : </a:t>
            </a:r>
            <a:r>
              <a:rPr lang="en-US" sz="1350" dirty="0">
                <a:hlinkClick r:id="rId6"/>
              </a:rPr>
              <a:t>https://evs.nci.nih.gov/ftp1/CPTAC/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3441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991" y="333147"/>
            <a:ext cx="8048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1. NCI Thesaurus Browser :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https://ncit.nci.nih.gov/ncitbrowser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1B1D70-90A2-450C-A8B3-7D82E4BFB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91" y="776729"/>
            <a:ext cx="6538050" cy="428617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C9B91F-72E2-4B04-8E01-38C3F3CE66F6}"/>
              </a:ext>
            </a:extLst>
          </p:cNvPr>
          <p:cNvSpPr/>
          <p:nvPr/>
        </p:nvSpPr>
        <p:spPr>
          <a:xfrm>
            <a:off x="5906278" y="1847461"/>
            <a:ext cx="811763" cy="2332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4891641-FE5D-41BC-AF41-834B63DAB375}"/>
              </a:ext>
            </a:extLst>
          </p:cNvPr>
          <p:cNvSpPr/>
          <p:nvPr/>
        </p:nvSpPr>
        <p:spPr>
          <a:xfrm rot="5400000">
            <a:off x="7082865" y="1418253"/>
            <a:ext cx="671804" cy="1091682"/>
          </a:xfrm>
          <a:prstGeom prst="downArrow">
            <a:avLst/>
          </a:prstGeom>
          <a:solidFill>
            <a:srgbClr val="C0C5D6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5C083-7827-4289-92F6-FD21EBE2C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058" y="1235107"/>
            <a:ext cx="7025951" cy="408609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80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991" y="333147"/>
            <a:ext cx="7707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1a. Concept details for Lung Micropapillary Adenocarcinoma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683489-5B0B-4421-BE38-3D5E077DE5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3" r="15665"/>
          <a:stretch/>
        </p:blipFill>
        <p:spPr>
          <a:xfrm>
            <a:off x="179991" y="965007"/>
            <a:ext cx="2805805" cy="411082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5154B-4DAE-4209-B349-7401A28F1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795" y="965006"/>
            <a:ext cx="6046237" cy="440315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EA973B-F503-4B0F-B45E-F79DEAB83FEC}"/>
              </a:ext>
            </a:extLst>
          </p:cNvPr>
          <p:cNvSpPr/>
          <p:nvPr/>
        </p:nvSpPr>
        <p:spPr>
          <a:xfrm>
            <a:off x="179991" y="4830145"/>
            <a:ext cx="1902413" cy="24688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ACD0323-6A93-412F-93CB-DE32CB81BA7B}"/>
              </a:ext>
            </a:extLst>
          </p:cNvPr>
          <p:cNvSpPr/>
          <p:nvPr/>
        </p:nvSpPr>
        <p:spPr>
          <a:xfrm>
            <a:off x="2170205" y="4755524"/>
            <a:ext cx="727788" cy="326571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C8A49F-CC7D-4AA8-A2AE-12CFFBCD65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303" b="12009"/>
          <a:stretch/>
        </p:blipFill>
        <p:spPr>
          <a:xfrm>
            <a:off x="5791601" y="2694871"/>
            <a:ext cx="3240432" cy="74812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3221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07687-9C14-40FC-ABA5-B3457D49E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7" y="899916"/>
            <a:ext cx="5008175" cy="39151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189FD-6F21-41DD-BC22-8F20446819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29"/>
          <a:stretch/>
        </p:blipFill>
        <p:spPr>
          <a:xfrm>
            <a:off x="4204042" y="899916"/>
            <a:ext cx="4759968" cy="397075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040591-A2D1-4104-820B-4108793EE6D0}"/>
              </a:ext>
            </a:extLst>
          </p:cNvPr>
          <p:cNvSpPr/>
          <p:nvPr/>
        </p:nvSpPr>
        <p:spPr>
          <a:xfrm>
            <a:off x="4432041" y="4394718"/>
            <a:ext cx="4531968" cy="47595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682BD-95F8-46FD-8066-E0497BBE7B15}"/>
              </a:ext>
            </a:extLst>
          </p:cNvPr>
          <p:cNvSpPr txBox="1"/>
          <p:nvPr/>
        </p:nvSpPr>
        <p:spPr>
          <a:xfrm>
            <a:off x="-42752" y="382663"/>
            <a:ext cx="900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1b. Additional information about Lung Micropapillary Adenocarcinoma</a:t>
            </a:r>
          </a:p>
        </p:txBody>
      </p:sp>
    </p:spTree>
    <p:extLst>
      <p:ext uri="{BB962C8B-B14F-4D97-AF65-F5344CB8AC3E}">
        <p14:creationId xmlns:p14="http://schemas.microsoft.com/office/powerpoint/2010/main" val="242708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992" y="333147"/>
            <a:ext cx="769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2. NCIt Value Sets : </a:t>
            </a:r>
            <a:r>
              <a:rPr lang="en-US" sz="2400" dirty="0">
                <a:hlinkClick r:id="rId2"/>
              </a:rPr>
              <a:t>https://ncit.nci.nih.gov/ncitbrowser/ajax?action=create_src_vs_tree&amp;nav_type=valuesets&amp;mode=0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72548-4283-4795-AFEB-1FFBEFF4C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927" y="1801549"/>
            <a:ext cx="6058767" cy="32985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0B1B49-2E8B-4CFB-9973-10E61A8C68CC}"/>
              </a:ext>
            </a:extLst>
          </p:cNvPr>
          <p:cNvSpPr txBox="1"/>
          <p:nvPr/>
        </p:nvSpPr>
        <p:spPr>
          <a:xfrm>
            <a:off x="621948" y="2606687"/>
            <a:ext cx="1915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link for the subset of terms you want to see: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C41453A-EB81-40A5-AF11-558CA7C56E65}"/>
              </a:ext>
            </a:extLst>
          </p:cNvPr>
          <p:cNvSpPr/>
          <p:nvPr/>
        </p:nvSpPr>
        <p:spPr>
          <a:xfrm>
            <a:off x="668603" y="3720570"/>
            <a:ext cx="2550458" cy="89715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992" y="333147"/>
            <a:ext cx="769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2b. Subset Data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21425"/>
          <a:stretch/>
        </p:blipFill>
        <p:spPr>
          <a:xfrm>
            <a:off x="75677" y="5368158"/>
            <a:ext cx="3067050" cy="309004"/>
          </a:xfrm>
          <a:prstGeom prst="rect">
            <a:avLst/>
          </a:prstGeom>
        </p:spPr>
      </p:pic>
      <p:pic>
        <p:nvPicPr>
          <p:cNvPr id="12" name="Picture 11" descr="C:\Documents and Settings\Administrator\Desktop\EVSLogo.tiff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608" y="170424"/>
            <a:ext cx="999401" cy="31187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72EE6-B899-4337-B188-1EC3D5CD9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45" y="1244611"/>
            <a:ext cx="8432163" cy="377356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78344922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10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CI PPT Template 16x10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24821</TotalTime>
  <Words>581</Words>
  <Application>Microsoft Office PowerPoint</Application>
  <PresentationFormat>On-screen Show (16:10)</PresentationFormat>
  <Paragraphs>49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Lucida Grande</vt:lpstr>
      <vt:lpstr>Noto Sans Symbols</vt:lpstr>
      <vt:lpstr>SapientCentroSlab-Light</vt:lpstr>
      <vt:lpstr>Times</vt:lpstr>
      <vt:lpstr>Times New Roman</vt:lpstr>
      <vt:lpstr>Wingdings</vt:lpstr>
      <vt:lpstr>NCI PPT Template 16x10 RED</vt:lpstr>
      <vt:lpstr>6_Office Theme</vt:lpstr>
      <vt:lpstr>19_Office Theme</vt:lpstr>
      <vt:lpstr>1_NCI PPT Template 16x10 RED</vt:lpstr>
      <vt:lpstr>5_Office Theme</vt:lpstr>
      <vt:lpstr>EVS Terminology for Clinical Proteomic Tumor Analysis Consortium (CPTAC)</vt:lpstr>
      <vt:lpstr>PowerPoint Presentation</vt:lpstr>
      <vt:lpstr>EVS Purpose and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Quinn, Theresa (NIH/NCI) [C]</cp:lastModifiedBy>
  <cp:revision>486</cp:revision>
  <cp:lastPrinted>2015-11-09T18:17:11Z</cp:lastPrinted>
  <dcterms:created xsi:type="dcterms:W3CDTF">2013-05-02T18:01:03Z</dcterms:created>
  <dcterms:modified xsi:type="dcterms:W3CDTF">2019-10-23T19:14:36Z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